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tiff" ContentType="image/tif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5" r:id="rId1"/>
    <p:sldMasterId id="2147483726" r:id="rId2"/>
  </p:sldMasterIdLst>
  <p:notesMasterIdLst>
    <p:notesMasterId r:id="rId41"/>
  </p:notesMasterIdLst>
  <p:handoutMasterIdLst>
    <p:handoutMasterId r:id="rId42"/>
  </p:handoutMasterIdLst>
  <p:sldIdLst>
    <p:sldId id="344" r:id="rId3"/>
    <p:sldId id="345" r:id="rId4"/>
    <p:sldId id="346" r:id="rId5"/>
    <p:sldId id="334" r:id="rId6"/>
    <p:sldId id="353" r:id="rId7"/>
    <p:sldId id="351" r:id="rId8"/>
    <p:sldId id="314" r:id="rId9"/>
    <p:sldId id="327" r:id="rId10"/>
    <p:sldId id="337" r:id="rId11"/>
    <p:sldId id="338" r:id="rId12"/>
    <p:sldId id="330" r:id="rId13"/>
    <p:sldId id="329" r:id="rId14"/>
    <p:sldId id="320" r:id="rId15"/>
    <p:sldId id="323" r:id="rId16"/>
    <p:sldId id="303" r:id="rId17"/>
    <p:sldId id="333" r:id="rId18"/>
    <p:sldId id="336" r:id="rId19"/>
    <p:sldId id="332" r:id="rId20"/>
    <p:sldId id="343" r:id="rId21"/>
    <p:sldId id="354" r:id="rId22"/>
    <p:sldId id="355" r:id="rId23"/>
    <p:sldId id="357" r:id="rId24"/>
    <p:sldId id="359" r:id="rId25"/>
    <p:sldId id="361" r:id="rId26"/>
    <p:sldId id="363" r:id="rId27"/>
    <p:sldId id="364" r:id="rId28"/>
    <p:sldId id="366" r:id="rId29"/>
    <p:sldId id="368" r:id="rId30"/>
    <p:sldId id="371" r:id="rId31"/>
    <p:sldId id="372" r:id="rId32"/>
    <p:sldId id="374" r:id="rId33"/>
    <p:sldId id="376" r:id="rId34"/>
    <p:sldId id="378" r:id="rId35"/>
    <p:sldId id="381" r:id="rId36"/>
    <p:sldId id="383" r:id="rId37"/>
    <p:sldId id="385" r:id="rId38"/>
    <p:sldId id="387" r:id="rId39"/>
    <p:sldId id="389" r:id="rId40"/>
  </p:sldIdLst>
  <p:sldSz cx="9144000" cy="6858000" type="screen4x3"/>
  <p:notesSz cx="6858000" cy="90836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48" autoAdjust="0"/>
    <p:restoredTop sz="94659" autoAdjust="0"/>
  </p:normalViewPr>
  <p:slideViewPr>
    <p:cSldViewPr>
      <p:cViewPr>
        <p:scale>
          <a:sx n="75" d="100"/>
          <a:sy n="75" d="100"/>
        </p:scale>
        <p:origin x="-246"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732" y="-72"/>
      </p:cViewPr>
      <p:guideLst>
        <p:guide orient="horz" pos="2861"/>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54494"/>
          </a:xfrm>
          <a:prstGeom prst="rect">
            <a:avLst/>
          </a:prstGeom>
        </p:spPr>
        <p:txBody>
          <a:bodyPr vert="horz" lIns="89392" tIns="44696" rIns="89392" bIns="44696" rtlCol="0"/>
          <a:lstStyle>
            <a:lvl1pPr algn="l">
              <a:defRPr sz="1200"/>
            </a:lvl1pPr>
          </a:lstStyle>
          <a:p>
            <a:endParaRPr lang="en-US" dirty="0"/>
          </a:p>
        </p:txBody>
      </p:sp>
      <p:sp>
        <p:nvSpPr>
          <p:cNvPr id="3" name="Date Placeholder 2"/>
          <p:cNvSpPr>
            <a:spLocks noGrp="1"/>
          </p:cNvSpPr>
          <p:nvPr>
            <p:ph type="dt" sz="quarter" idx="1"/>
          </p:nvPr>
        </p:nvSpPr>
        <p:spPr>
          <a:xfrm>
            <a:off x="3884027" y="0"/>
            <a:ext cx="2972421" cy="454494"/>
          </a:xfrm>
          <a:prstGeom prst="rect">
            <a:avLst/>
          </a:prstGeom>
        </p:spPr>
        <p:txBody>
          <a:bodyPr vert="horz" lIns="89392" tIns="44696" rIns="89392" bIns="44696" rtlCol="0"/>
          <a:lstStyle>
            <a:lvl1pPr algn="r">
              <a:defRPr sz="1200"/>
            </a:lvl1pPr>
          </a:lstStyle>
          <a:p>
            <a:fld id="{6F993CB2-AB06-4D08-B7B3-02CCC9CCE478}" type="datetimeFigureOut">
              <a:rPr lang="en-US" smtClean="0"/>
              <a:pPr/>
              <a:t>11/14/2011</a:t>
            </a:fld>
            <a:endParaRPr lang="en-US" dirty="0"/>
          </a:p>
        </p:txBody>
      </p:sp>
      <p:sp>
        <p:nvSpPr>
          <p:cNvPr id="4" name="Footer Placeholder 3"/>
          <p:cNvSpPr>
            <a:spLocks noGrp="1"/>
          </p:cNvSpPr>
          <p:nvPr>
            <p:ph type="ftr" sz="quarter" idx="2"/>
          </p:nvPr>
        </p:nvSpPr>
        <p:spPr>
          <a:xfrm>
            <a:off x="1" y="8627630"/>
            <a:ext cx="2972421" cy="454494"/>
          </a:xfrm>
          <a:prstGeom prst="rect">
            <a:avLst/>
          </a:prstGeom>
        </p:spPr>
        <p:txBody>
          <a:bodyPr vert="horz" lIns="89392" tIns="44696" rIns="89392" bIns="4469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027" y="8627630"/>
            <a:ext cx="2972421" cy="454494"/>
          </a:xfrm>
          <a:prstGeom prst="rect">
            <a:avLst/>
          </a:prstGeom>
        </p:spPr>
        <p:txBody>
          <a:bodyPr vert="horz" lIns="89392" tIns="44696" rIns="89392" bIns="44696" rtlCol="0" anchor="b"/>
          <a:lstStyle>
            <a:lvl1pPr algn="r">
              <a:defRPr sz="1200"/>
            </a:lvl1pPr>
          </a:lstStyle>
          <a:p>
            <a:fld id="{47437078-EC95-4B4E-99DA-AF24D35FB38B}"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184"/>
          </a:xfrm>
          <a:prstGeom prst="rect">
            <a:avLst/>
          </a:prstGeom>
        </p:spPr>
        <p:txBody>
          <a:bodyPr vert="horz" lIns="91090" tIns="45545" rIns="91090" bIns="45545"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4184"/>
          </a:xfrm>
          <a:prstGeom prst="rect">
            <a:avLst/>
          </a:prstGeom>
        </p:spPr>
        <p:txBody>
          <a:bodyPr vert="horz" lIns="91090" tIns="45545" rIns="91090" bIns="45545" rtlCol="0"/>
          <a:lstStyle>
            <a:lvl1pPr algn="r" fontAlgn="auto">
              <a:spcBef>
                <a:spcPts val="0"/>
              </a:spcBef>
              <a:spcAft>
                <a:spcPts val="0"/>
              </a:spcAft>
              <a:defRPr sz="1200">
                <a:latin typeface="+mn-lt"/>
              </a:defRPr>
            </a:lvl1pPr>
          </a:lstStyle>
          <a:p>
            <a:pPr>
              <a:defRPr/>
            </a:pPr>
            <a:fld id="{70834A4E-2136-474E-ACC2-8796905E22EC}" type="datetimeFigureOut">
              <a:rPr lang="en-US"/>
              <a:pPr>
                <a:defRPr/>
              </a:pPr>
              <a:t>11/14/2011</a:t>
            </a:fld>
            <a:endParaRPr lang="en-US" dirty="0"/>
          </a:p>
        </p:txBody>
      </p:sp>
      <p:sp>
        <p:nvSpPr>
          <p:cNvPr id="4" name="Slide Image Placeholder 3"/>
          <p:cNvSpPr>
            <a:spLocks noGrp="1" noRot="1" noChangeAspect="1"/>
          </p:cNvSpPr>
          <p:nvPr>
            <p:ph type="sldImg" idx="2"/>
          </p:nvPr>
        </p:nvSpPr>
        <p:spPr>
          <a:xfrm>
            <a:off x="1157288" y="681038"/>
            <a:ext cx="4543425" cy="3406775"/>
          </a:xfrm>
          <a:prstGeom prst="rect">
            <a:avLst/>
          </a:prstGeom>
          <a:noFill/>
          <a:ln w="12700">
            <a:solidFill>
              <a:prstClr val="black"/>
            </a:solidFill>
          </a:ln>
        </p:spPr>
        <p:txBody>
          <a:bodyPr vert="horz" lIns="91090" tIns="45545" rIns="91090" bIns="45545" rtlCol="0" anchor="ctr"/>
          <a:lstStyle/>
          <a:p>
            <a:pPr lvl="0"/>
            <a:endParaRPr lang="en-US" noProof="0" dirty="0"/>
          </a:p>
        </p:txBody>
      </p:sp>
      <p:sp>
        <p:nvSpPr>
          <p:cNvPr id="5" name="Notes Placeholder 4"/>
          <p:cNvSpPr>
            <a:spLocks noGrp="1"/>
          </p:cNvSpPr>
          <p:nvPr>
            <p:ph type="body" sz="quarter" idx="3"/>
          </p:nvPr>
        </p:nvSpPr>
        <p:spPr>
          <a:xfrm>
            <a:off x="685800" y="4314746"/>
            <a:ext cx="5486400" cy="4087654"/>
          </a:xfrm>
          <a:prstGeom prst="rect">
            <a:avLst/>
          </a:prstGeom>
        </p:spPr>
        <p:txBody>
          <a:bodyPr vert="horz" wrap="square" lIns="91090" tIns="45545" rIns="91090" bIns="45545"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27915"/>
            <a:ext cx="2971800" cy="454184"/>
          </a:xfrm>
          <a:prstGeom prst="rect">
            <a:avLst/>
          </a:prstGeom>
        </p:spPr>
        <p:txBody>
          <a:bodyPr vert="horz" lIns="91090" tIns="45545" rIns="91090" bIns="45545"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27915"/>
            <a:ext cx="2971800" cy="454184"/>
          </a:xfrm>
          <a:prstGeom prst="rect">
            <a:avLst/>
          </a:prstGeom>
        </p:spPr>
        <p:txBody>
          <a:bodyPr vert="horz" lIns="91090" tIns="45545" rIns="91090" bIns="45545" rtlCol="0" anchor="b"/>
          <a:lstStyle>
            <a:lvl1pPr algn="r" fontAlgn="auto">
              <a:spcBef>
                <a:spcPts val="0"/>
              </a:spcBef>
              <a:spcAft>
                <a:spcPts val="0"/>
              </a:spcAft>
              <a:defRPr sz="1200">
                <a:latin typeface="+mn-lt"/>
              </a:defRPr>
            </a:lvl1pPr>
          </a:lstStyle>
          <a:p>
            <a:pPr>
              <a:defRPr/>
            </a:pPr>
            <a:fld id="{AF74A8CE-457C-4E37-B819-C2ACCC062DC7}"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12AB1316-3288-471D-AFCB-328FFCA09AD4}" type="slidenum">
              <a:rPr lang="en-US" smtClean="0"/>
              <a:pPr>
                <a:defRPr/>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615 female vets involved in HUD-VASH, compared to 2,664 male vets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TextEdit="1"/>
          </p:cNvSpPr>
          <p:nvPr>
            <p:ph type="sldImg"/>
          </p:nvPr>
        </p:nvSpPr>
        <p:spPr bwMode="auto">
          <a:noFill/>
          <a:ln>
            <a:solidFill>
              <a:srgbClr val="000000"/>
            </a:solidFill>
            <a:miter lim="800000"/>
            <a:headEnd/>
            <a:tailEnd/>
          </a:ln>
        </p:spPr>
      </p:sp>
      <p:sp>
        <p:nvSpPr>
          <p:cNvPr id="50178" name="Rectangle 3"/>
          <p:cNvSpPr>
            <a:spLocks noGrp="1"/>
          </p:cNvSpPr>
          <p:nvPr>
            <p:ph type="body" idx="1"/>
          </p:nvPr>
        </p:nvSpPr>
        <p:spPr bwMode="auto">
          <a:noFill/>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TextEdit="1"/>
          </p:cNvSpPr>
          <p:nvPr>
            <p:ph type="sldImg"/>
          </p:nvPr>
        </p:nvSpPr>
        <p:spPr bwMode="auto">
          <a:noFill/>
          <a:ln>
            <a:solidFill>
              <a:srgbClr val="000000"/>
            </a:solidFill>
            <a:miter lim="800000"/>
            <a:headEnd/>
            <a:tailEnd/>
          </a:ln>
        </p:spPr>
      </p:sp>
      <p:sp>
        <p:nvSpPr>
          <p:cNvPr id="50178" name="Rectangle 3"/>
          <p:cNvSpPr>
            <a:spLocks noGrp="1"/>
          </p:cNvSpPr>
          <p:nvPr>
            <p:ph type="body" idx="1"/>
          </p:nvPr>
        </p:nvSpPr>
        <p:spPr bwMode="auto">
          <a:noFill/>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TextEdit="1"/>
          </p:cNvSpPr>
          <p:nvPr>
            <p:ph type="sldImg"/>
          </p:nvPr>
        </p:nvSpPr>
        <p:spPr bwMode="auto">
          <a:noFill/>
          <a:ln>
            <a:solidFill>
              <a:srgbClr val="000000"/>
            </a:solidFill>
            <a:miter lim="800000"/>
            <a:headEnd/>
            <a:tailEnd/>
          </a:ln>
        </p:spPr>
      </p:sp>
      <p:sp>
        <p:nvSpPr>
          <p:cNvPr id="50178" name="Rectangle 3"/>
          <p:cNvSpPr>
            <a:spLocks noGrp="1"/>
          </p:cNvSpPr>
          <p:nvPr>
            <p:ph type="body" idx="1"/>
          </p:nvPr>
        </p:nvSpPr>
        <p:spPr bwMode="auto">
          <a:noFill/>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3/23/2011</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0CAB1FD-4BAC-4592-AE47-381C901ADD2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3/23/2011</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5583CCC-9AE1-40F4-A558-657456FE75F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3/23/2011</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11C4C89-5650-4E8C-AE27-FAB08DCB7E4D}"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 edit Master text styles</a:t>
            </a:r>
          </a:p>
        </p:txBody>
      </p:sp>
    </p:spTree>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en-US" dirty="0" smtClean="0">
                <a:solidFill>
                  <a:srgbClr val="2B3D95"/>
                </a:solidFill>
              </a:rPr>
              <a:t>3/23/2011</a:t>
            </a:r>
            <a:endParaRPr lang="en-US" dirty="0">
              <a:solidFill>
                <a:srgbClr val="2B3D9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solidFill>
                <a:srgbClr val="2B3D9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6AAABA4-47B4-44F6-9C46-72A16A9CFD10}" type="slidenum">
              <a:rPr lang="en-US">
                <a:solidFill>
                  <a:srgbClr val="2B3D95"/>
                </a:solidFill>
              </a:rPr>
              <a:pPr>
                <a:defRPr/>
              </a:pPr>
              <a:t>‹#›</a:t>
            </a:fld>
            <a:endParaRPr lang="en-US" dirty="0">
              <a:solidFill>
                <a:srgbClr val="2B3D95"/>
              </a:solidFill>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en-US" dirty="0" smtClean="0">
                <a:solidFill>
                  <a:srgbClr val="2B3D95"/>
                </a:solidFill>
              </a:rPr>
              <a:t>3/23/2011</a:t>
            </a:r>
            <a:endParaRPr lang="en-US" dirty="0">
              <a:solidFill>
                <a:srgbClr val="2B3D95"/>
              </a:solidFill>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solidFill>
                <a:srgbClr val="2B3D95"/>
              </a:solidFill>
            </a:endParaRP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2C22C4D-EBF1-42F2-91DA-431464AB6DC6}" type="slidenum">
              <a:rPr lang="en-US">
                <a:solidFill>
                  <a:srgbClr val="2B3D95"/>
                </a:solidFill>
              </a:rPr>
              <a:pPr>
                <a:defRPr/>
              </a:pPr>
              <a:t>‹#›</a:t>
            </a:fld>
            <a:endParaRPr lang="en-US" dirty="0">
              <a:solidFill>
                <a:srgbClr val="2B3D95"/>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en-US" dirty="0" smtClean="0"/>
              <a:t>3/23/2011</a:t>
            </a:r>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C0EB700-23EF-4D06-A759-C18FE70A9A00}"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3/23/2011</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B5DB6EE-554E-4C3A-B349-B18A9E42B50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3/23/2011</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0D0FB53-DAF7-42B7-AD71-A0A78B8302E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smtClean="0"/>
              <a:t>3/23/2011</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5BFDAB0-C296-40EC-BD95-58916505408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dirty="0" smtClean="0"/>
              <a:t>3/23/2011</a:t>
            </a: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C1018C70-5388-4776-AAC3-5B6EFD4E8E3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dirty="0" smtClean="0"/>
              <a:t>3/23/2011</a:t>
            </a: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39EA7A32-043F-4ADE-8E42-724642C978F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dirty="0" smtClean="0"/>
              <a:t>3/23/2011</a:t>
            </a: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67AC80A3-C31C-4A5D-8A1F-75AA957F247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smtClean="0"/>
              <a:t>3/23/2011</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DC30AE5-6C7A-4F95-83EB-B8352AAF682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smtClean="0"/>
              <a:t>3/23/2011</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EDA8AC4-F3A1-4720-B1C1-BF6DBB9C027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png"/><Relationship Id="rId5" Type="http://schemas.openxmlformats.org/officeDocument/2006/relationships/slideLayout" Target="../slideLayouts/slideLayout16.xml"/><Relationship Id="rId10"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7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37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en-US" dirty="0" smtClean="0"/>
              <a:t>3/23/2011</a:t>
            </a:r>
            <a:endParaRPr lang="en-US" dirty="0"/>
          </a:p>
        </p:txBody>
      </p:sp>
      <p:sp>
        <p:nvSpPr>
          <p:cNvPr id="2037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2037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0EBF0AE-209E-4C35-9E51-AB44A8A3C35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5" r:id="rId1"/>
    <p:sldLayoutId id="2147483724" r:id="rId2"/>
    <p:sldLayoutId id="2147483723" r:id="rId3"/>
    <p:sldLayoutId id="2147483722" r:id="rId4"/>
    <p:sldLayoutId id="2147483721" r:id="rId5"/>
    <p:sldLayoutId id="2147483720" r:id="rId6"/>
    <p:sldLayoutId id="2147483719" r:id="rId7"/>
    <p:sldLayoutId id="2147483718" r:id="rId8"/>
    <p:sldLayoutId id="2147483717" r:id="rId9"/>
    <p:sldLayoutId id="2147483716" r:id="rId10"/>
    <p:sldLayoutId id="2147483715"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0" cstate="print">
            <a:lum/>
          </a:blip>
          <a:srcRect/>
          <a:stretch>
            <a:fillRect l="-1000" r="-1000"/>
          </a:stretch>
        </a:blipFill>
        <a:effectLst/>
      </p:bgPr>
    </p:bg>
    <p:spTree>
      <p:nvGrpSpPr>
        <p:cNvPr id="1" name=""/>
        <p:cNvGrpSpPr/>
        <p:nvPr/>
      </p:nvGrpSpPr>
      <p:grpSpPr>
        <a:xfrm>
          <a:off x="0" y="0"/>
          <a:ext cx="0" cy="0"/>
          <a:chOff x="0" y="0"/>
          <a:chExt cx="0" cy="0"/>
        </a:xfrm>
      </p:grpSpPr>
      <p:pic>
        <p:nvPicPr>
          <p:cNvPr id="14338" name="Picture 3" descr="white rectangle.png"/>
          <p:cNvPicPr>
            <a:picLocks noChangeAspect="1"/>
          </p:cNvPicPr>
          <p:nvPr/>
        </p:nvPicPr>
        <p:blipFill>
          <a:blip r:embed="rId11" cstate="print"/>
          <a:srcRect b="10452"/>
          <a:stretch>
            <a:fillRect/>
          </a:stretch>
        </p:blipFill>
        <p:spPr bwMode="auto">
          <a:xfrm>
            <a:off x="0" y="1300163"/>
            <a:ext cx="9144000" cy="5557837"/>
          </a:xfrm>
          <a:prstGeom prst="rect">
            <a:avLst/>
          </a:prstGeom>
          <a:noFill/>
          <a:ln w="9525">
            <a:noFill/>
            <a:miter lim="800000"/>
            <a:headEnd/>
            <a:tailEnd/>
          </a:ln>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4340" name="Text Placeholder 2"/>
          <p:cNvSpPr>
            <a:spLocks noGrp="1"/>
          </p:cNvSpPr>
          <p:nvPr>
            <p:ph type="body" idx="1"/>
          </p:nvPr>
        </p:nvSpPr>
        <p:spPr bwMode="auto">
          <a:xfrm>
            <a:off x="722313" y="1905000"/>
            <a:ext cx="8040687"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Lst>
  <p:transition advClick="0"/>
  <p:hf hdr="0" ftr="0" dt="0"/>
  <p:txStyles>
    <p:titleStyle>
      <a:lvl1pPr algn="l" defTabSz="912813" rtl="0" eaLnBrk="0" fontAlgn="base" hangingPunct="0">
        <a:lnSpc>
          <a:spcPct val="90000"/>
        </a:lnSpc>
        <a:spcBef>
          <a:spcPct val="0"/>
        </a:spcBef>
        <a:spcAft>
          <a:spcPct val="0"/>
        </a:spcAft>
        <a:defRPr lang="en-US" sz="4800" kern="1200" spc="-125"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42900" indent="-342900" algn="l" defTabSz="912813" rtl="0" eaLnBrk="0" fontAlgn="base" hangingPunct="0">
        <a:lnSpc>
          <a:spcPct val="90000"/>
        </a:lnSpc>
        <a:spcBef>
          <a:spcPct val="20000"/>
        </a:spcBef>
        <a:spcAft>
          <a:spcPct val="0"/>
        </a:spcAft>
        <a:buFont typeface="Arial" charset="0"/>
        <a:defRPr sz="3000" b="1" kern="1200">
          <a:solidFill>
            <a:schemeClr val="tx1"/>
          </a:solidFill>
          <a:latin typeface="Courier New" pitchFamily="49" charset="0"/>
          <a:ea typeface="+mn-ea"/>
          <a:cs typeface="Courier New" pitchFamily="49" charset="0"/>
        </a:defRPr>
      </a:lvl1pPr>
      <a:lvl2pPr marL="384175" indent="-6350" algn="l" defTabSz="912813" rtl="0" eaLnBrk="0" fontAlgn="base" hangingPunct="0">
        <a:lnSpc>
          <a:spcPct val="90000"/>
        </a:lnSpc>
        <a:spcBef>
          <a:spcPct val="20000"/>
        </a:spcBef>
        <a:spcAft>
          <a:spcPct val="0"/>
        </a:spcAft>
        <a:buFont typeface="Arial" charset="0"/>
        <a:defRPr sz="2800" b="1" kern="1200">
          <a:solidFill>
            <a:schemeClr val="tx1"/>
          </a:solidFill>
          <a:latin typeface="Courier New" pitchFamily="49" charset="0"/>
          <a:ea typeface="+mn-ea"/>
          <a:cs typeface="Courier New" pitchFamily="49" charset="0"/>
        </a:defRPr>
      </a:lvl2pPr>
      <a:lvl3pPr marL="760413"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3pPr>
      <a:lvl4pPr marL="1093788"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4pPr>
      <a:lvl5pPr marL="1425575" indent="403225"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228600"/>
            <a:ext cx="8229600" cy="1600200"/>
          </a:xfrm>
        </p:spPr>
        <p:txBody>
          <a:bodyPr/>
          <a:lstStyle/>
          <a:p>
            <a:pPr algn="ctr"/>
            <a:r>
              <a:rPr lang="en-US" dirty="0" smtClean="0">
                <a:effectLst/>
              </a:rPr>
              <a:t>Eliminating Homelessness Among Veterans</a:t>
            </a:r>
            <a:endParaRPr lang="en-US" dirty="0">
              <a:effectLst/>
            </a:endParaRPr>
          </a:p>
        </p:txBody>
      </p:sp>
      <p:sp>
        <p:nvSpPr>
          <p:cNvPr id="5" name="Content Placeholder 4"/>
          <p:cNvSpPr>
            <a:spLocks noGrp="1"/>
          </p:cNvSpPr>
          <p:nvPr>
            <p:ph idx="1"/>
          </p:nvPr>
        </p:nvSpPr>
        <p:spPr>
          <a:xfrm>
            <a:off x="457200" y="3810000"/>
            <a:ext cx="8229600" cy="4850559"/>
          </a:xfrm>
        </p:spPr>
        <p:txBody>
          <a:bodyPr/>
          <a:lstStyle/>
          <a:p>
            <a:pPr>
              <a:buNone/>
            </a:pPr>
            <a:endParaRPr lang="en-US" dirty="0" smtClean="0"/>
          </a:p>
          <a:p>
            <a:pPr algn="ctr">
              <a:buNone/>
            </a:pPr>
            <a:r>
              <a:rPr lang="en-US" sz="2400" b="0" dirty="0" smtClean="0">
                <a:latin typeface="+mn-lt"/>
              </a:rPr>
              <a:t>Pete Dougherty</a:t>
            </a:r>
          </a:p>
          <a:p>
            <a:pPr algn="ctr">
              <a:buNone/>
            </a:pPr>
            <a:r>
              <a:rPr lang="en-US" sz="2400" b="0" dirty="0" smtClean="0">
                <a:latin typeface="+mn-lt"/>
              </a:rPr>
              <a:t>Department of Veterans Affairs</a:t>
            </a:r>
          </a:p>
          <a:p>
            <a:pPr algn="ctr">
              <a:buNone/>
            </a:pPr>
            <a:r>
              <a:rPr lang="en-US" sz="2400" b="0" dirty="0" smtClean="0">
                <a:latin typeface="+mn-lt"/>
              </a:rPr>
              <a:t>Homeless Veterans Initiative Office</a:t>
            </a:r>
          </a:p>
          <a:p>
            <a:pPr algn="ctr">
              <a:buNone/>
            </a:pPr>
            <a:r>
              <a:rPr lang="en-US" sz="2400" b="0" dirty="0" smtClean="0">
                <a:latin typeface="+mn-lt"/>
              </a:rPr>
              <a:t>Paul Smits</a:t>
            </a:r>
          </a:p>
          <a:p>
            <a:pPr algn="ctr">
              <a:buNone/>
            </a:pPr>
            <a:r>
              <a:rPr lang="en-US" sz="2400" b="0" dirty="0" smtClean="0">
                <a:latin typeface="+mn-lt"/>
              </a:rPr>
              <a:t>VA National Center on Homelessness </a:t>
            </a:r>
          </a:p>
          <a:p>
            <a:pPr algn="ctr">
              <a:buNone/>
            </a:pPr>
            <a:r>
              <a:rPr lang="en-US" sz="2400" b="0" dirty="0" smtClean="0">
                <a:latin typeface="+mn-lt"/>
              </a:rPr>
              <a:t>Among Veterans</a:t>
            </a:r>
          </a:p>
          <a:p>
            <a:pPr algn="ctr">
              <a:buNone/>
            </a:pPr>
            <a:endParaRPr lang="en-US" sz="2800" b="0" dirty="0" smtClean="0">
              <a:latin typeface="+mn-lt"/>
            </a:endParaRPr>
          </a:p>
          <a:p>
            <a:pPr>
              <a:buNone/>
            </a:pPr>
            <a:endParaRPr lang="en-US" dirty="0" smtClean="0"/>
          </a:p>
          <a:p>
            <a:pPr>
              <a:buNone/>
            </a:pPr>
            <a:endParaRPr lang="en-US" dirty="0" smtClean="0"/>
          </a:p>
          <a:p>
            <a:pPr>
              <a:buNone/>
            </a:pP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429000" y="2133600"/>
            <a:ext cx="2057400" cy="2057400"/>
          </a:xfrm>
          <a:prstGeom prst="rect">
            <a:avLst/>
          </a:prstGeom>
          <a:noFill/>
          <a:ln w="9525">
            <a:noFill/>
            <a:miter lim="800000"/>
            <a:headEnd/>
            <a:tailEnd/>
          </a:ln>
          <a:effectLst/>
        </p:spPr>
      </p:pic>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82000" cy="665162"/>
          </a:xfrm>
        </p:spPr>
        <p:txBody>
          <a:bodyPr/>
          <a:lstStyle/>
          <a:p>
            <a:r>
              <a:rPr lang="en-US" sz="2800" dirty="0" smtClean="0">
                <a:latin typeface="Arial" pitchFamily="34" charset="0"/>
                <a:cs typeface="Arial" pitchFamily="34" charset="0"/>
              </a:rPr>
              <a:t>Treatment</a:t>
            </a:r>
            <a:endParaRPr lang="en-US" sz="2800" dirty="0">
              <a:latin typeface="Arial" pitchFamily="34" charset="0"/>
              <a:cs typeface="Arial" pitchFamily="34" charset="0"/>
            </a:endParaRPr>
          </a:p>
        </p:txBody>
      </p:sp>
      <p:sp>
        <p:nvSpPr>
          <p:cNvPr id="3" name="Content Placeholder 2"/>
          <p:cNvSpPr>
            <a:spLocks noGrp="1"/>
          </p:cNvSpPr>
          <p:nvPr>
            <p:ph idx="1"/>
          </p:nvPr>
        </p:nvSpPr>
        <p:spPr>
          <a:xfrm>
            <a:off x="457200" y="1828801"/>
            <a:ext cx="8382000" cy="5481501"/>
          </a:xfrm>
        </p:spPr>
        <p:txBody>
          <a:bodyPr/>
          <a:lstStyle/>
          <a:p>
            <a:pPr eaLnBrk="1" hangingPunct="1">
              <a:lnSpc>
                <a:spcPct val="80000"/>
              </a:lnSpc>
              <a:buNone/>
            </a:pPr>
            <a:r>
              <a:rPr lang="en-US" sz="2400" b="1" dirty="0" smtClean="0">
                <a:latin typeface="Arial" pitchFamily="34" charset="0"/>
                <a:cs typeface="Arial" pitchFamily="34" charset="0"/>
              </a:rPr>
              <a:t>    </a:t>
            </a:r>
            <a:r>
              <a:rPr lang="en-US" sz="2400" b="1" dirty="0" smtClean="0">
                <a:solidFill>
                  <a:schemeClr val="accent2"/>
                </a:solidFill>
                <a:latin typeface="Arial" pitchFamily="34" charset="0"/>
                <a:cs typeface="Arial" pitchFamily="34" charset="0"/>
              </a:rPr>
              <a:t>Health Care</a:t>
            </a:r>
            <a:r>
              <a:rPr lang="en-US" sz="2400" b="1" dirty="0" smtClean="0">
                <a:latin typeface="Arial" pitchFamily="34" charset="0"/>
                <a:cs typeface="Arial" pitchFamily="34" charset="0"/>
              </a:rPr>
              <a:t>:</a:t>
            </a:r>
          </a:p>
          <a:p>
            <a:pPr eaLnBrk="1" hangingPunct="1">
              <a:lnSpc>
                <a:spcPct val="80000"/>
              </a:lnSpc>
              <a:buNone/>
            </a:pPr>
            <a:endParaRPr lang="en-US" sz="2400" b="1" dirty="0" smtClean="0">
              <a:latin typeface="Arial" pitchFamily="34" charset="0"/>
              <a:cs typeface="Arial" pitchFamily="34" charset="0"/>
            </a:endParaRPr>
          </a:p>
          <a:p>
            <a:pPr eaLnBrk="1" hangingPunct="1">
              <a:lnSpc>
                <a:spcPct val="80000"/>
              </a:lnSpc>
              <a:buNone/>
            </a:pPr>
            <a:r>
              <a:rPr lang="en-US" sz="2400" dirty="0" smtClean="0">
                <a:latin typeface="Arial" pitchFamily="34" charset="0"/>
                <a:cs typeface="Arial" pitchFamily="34" charset="0"/>
              </a:rPr>
              <a:t>    </a:t>
            </a:r>
            <a:r>
              <a:rPr lang="en-US" sz="2000" dirty="0" smtClean="0">
                <a:latin typeface="Arial" pitchFamily="34" charset="0"/>
                <a:cs typeface="Arial" pitchFamily="34" charset="0"/>
              </a:rPr>
              <a:t>Homeless Veterans suffer from high rates of mental and physical health problems often exacerbated by their living conditions.</a:t>
            </a:r>
          </a:p>
          <a:p>
            <a:pPr eaLnBrk="1" hangingPunct="1">
              <a:lnSpc>
                <a:spcPct val="80000"/>
              </a:lnSpc>
              <a:buNone/>
            </a:pPr>
            <a:endParaRPr lang="en-US" sz="2000" dirty="0" smtClean="0">
              <a:latin typeface="Arial" pitchFamily="34" charset="0"/>
              <a:cs typeface="Arial" pitchFamily="34" charset="0"/>
            </a:endParaRPr>
          </a:p>
          <a:p>
            <a:pPr lvl="1" eaLnBrk="1" hangingPunct="1">
              <a:lnSpc>
                <a:spcPct val="80000"/>
              </a:lnSpc>
            </a:pPr>
            <a:r>
              <a:rPr lang="en-US" sz="2000" dirty="0" smtClean="0">
                <a:latin typeface="Arial" pitchFamily="34" charset="0"/>
                <a:cs typeface="Arial" pitchFamily="34" charset="0"/>
              </a:rPr>
              <a:t>59% Medical (physical) Problems</a:t>
            </a:r>
          </a:p>
          <a:p>
            <a:pPr lvl="1" eaLnBrk="1" hangingPunct="1">
              <a:lnSpc>
                <a:spcPct val="80000"/>
              </a:lnSpc>
            </a:pPr>
            <a:endParaRPr lang="en-US" sz="2000" dirty="0" smtClean="0">
              <a:latin typeface="Arial" pitchFamily="34" charset="0"/>
              <a:cs typeface="Arial" pitchFamily="34" charset="0"/>
            </a:endParaRPr>
          </a:p>
          <a:p>
            <a:pPr lvl="1" eaLnBrk="1" hangingPunct="1">
              <a:lnSpc>
                <a:spcPct val="80000"/>
              </a:lnSpc>
            </a:pPr>
            <a:r>
              <a:rPr lang="en-US" sz="2000" dirty="0" smtClean="0">
                <a:latin typeface="Arial" pitchFamily="34" charset="0"/>
                <a:cs typeface="Arial" pitchFamily="34" charset="0"/>
              </a:rPr>
              <a:t>55% Mental Health Problems</a:t>
            </a:r>
          </a:p>
          <a:p>
            <a:pPr lvl="1" eaLnBrk="1" hangingPunct="1">
              <a:lnSpc>
                <a:spcPct val="80000"/>
              </a:lnSpc>
            </a:pPr>
            <a:endParaRPr lang="en-US" sz="2000" dirty="0" smtClean="0">
              <a:latin typeface="Arial" pitchFamily="34" charset="0"/>
              <a:cs typeface="Arial" pitchFamily="34" charset="0"/>
            </a:endParaRPr>
          </a:p>
          <a:p>
            <a:pPr lvl="1" eaLnBrk="1" hangingPunct="1">
              <a:lnSpc>
                <a:spcPct val="80000"/>
              </a:lnSpc>
            </a:pPr>
            <a:r>
              <a:rPr lang="en-US" sz="2000" dirty="0" smtClean="0">
                <a:latin typeface="Arial" pitchFamily="34" charset="0"/>
                <a:cs typeface="Arial" pitchFamily="34" charset="0"/>
              </a:rPr>
              <a:t>67% Substance Use Problems</a:t>
            </a:r>
          </a:p>
          <a:p>
            <a:pPr eaLnBrk="1" hangingPunct="1">
              <a:lnSpc>
                <a:spcPct val="80000"/>
              </a:lnSpc>
              <a:buNone/>
            </a:pPr>
            <a:endParaRPr lang="en-US" sz="2400" dirty="0" smtClean="0">
              <a:latin typeface="Arial" pitchFamily="34" charset="0"/>
              <a:cs typeface="Arial" pitchFamily="34" charset="0"/>
            </a:endParaRPr>
          </a:p>
          <a:p>
            <a:pPr eaLnBrk="1" hangingPunct="1">
              <a:lnSpc>
                <a:spcPct val="80000"/>
              </a:lnSpc>
              <a:buNone/>
            </a:pPr>
            <a:endParaRPr lang="en-US" sz="2400" dirty="0" smtClean="0">
              <a:latin typeface="Arial" pitchFamily="34" charset="0"/>
              <a:cs typeface="Arial" pitchFamily="34" charset="0"/>
            </a:endParaRPr>
          </a:p>
          <a:p>
            <a:pPr eaLnBrk="1" hangingPunct="1">
              <a:lnSpc>
                <a:spcPct val="80000"/>
              </a:lnSpc>
              <a:buNone/>
            </a:pPr>
            <a:r>
              <a:rPr lang="en-US" sz="2400" dirty="0" smtClean="0">
                <a:latin typeface="Arial" pitchFamily="34" charset="0"/>
                <a:cs typeface="Arial" pitchFamily="34" charset="0"/>
              </a:rPr>
              <a:t> </a:t>
            </a:r>
          </a:p>
          <a:p>
            <a:pPr eaLnBrk="1" hangingPunct="1">
              <a:lnSpc>
                <a:spcPct val="80000"/>
              </a:lnSpc>
              <a:buNone/>
            </a:pPr>
            <a:endParaRPr lang="en-US" sz="2400" dirty="0" smtClean="0">
              <a:latin typeface="Arial" pitchFamily="34" charset="0"/>
              <a:cs typeface="Arial" pitchFamily="34" charset="0"/>
            </a:endParaRPr>
          </a:p>
          <a:p>
            <a:pPr eaLnBrk="1" hangingPunct="1">
              <a:lnSpc>
                <a:spcPct val="80000"/>
              </a:lnSpc>
              <a:buNone/>
            </a:pPr>
            <a:endParaRPr lang="en-US" sz="2400" dirty="0" smtClean="0">
              <a:latin typeface="Arial" pitchFamily="34" charset="0"/>
              <a:cs typeface="Arial" pitchFamily="34" charset="0"/>
            </a:endParaRPr>
          </a:p>
          <a:p>
            <a:pPr>
              <a:buNone/>
            </a:pPr>
            <a:endParaRPr lang="en-US" dirty="0"/>
          </a:p>
        </p:txBody>
      </p:sp>
      <p:sp>
        <p:nvSpPr>
          <p:cNvPr id="5" name="Slide Number Placeholder 4"/>
          <p:cNvSpPr>
            <a:spLocks noGrp="1"/>
          </p:cNvSpPr>
          <p:nvPr>
            <p:ph type="sldNum" sz="quarter" idx="4294967295"/>
          </p:nvPr>
        </p:nvSpPr>
        <p:spPr>
          <a:xfrm>
            <a:off x="6705600" y="6324600"/>
            <a:ext cx="2133600" cy="365125"/>
          </a:xfrm>
          <a:prstGeom prst="rect">
            <a:avLst/>
          </a:prstGeom>
        </p:spPr>
        <p:txBody>
          <a:bodyPr/>
          <a:lstStyle/>
          <a:p>
            <a:pPr algn="r">
              <a:defRPr/>
            </a:pPr>
            <a:fld id="{B2CF87B7-1AF5-46A4-AEED-1E185F56BD47}" type="slidenum">
              <a:rPr lang="en-US" smtClean="0"/>
              <a:pPr algn="r">
                <a:defRPr/>
              </a:pPr>
              <a:t>9</a:t>
            </a:fld>
            <a:endParaRPr lang="en-US" dirty="0"/>
          </a:p>
        </p:txBody>
      </p:sp>
    </p:spTree>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382000" cy="387798"/>
          </a:xfrm>
        </p:spPr>
        <p:txBody>
          <a:bodyPr/>
          <a:lstStyle/>
          <a:p>
            <a:r>
              <a:rPr lang="en-US" sz="2800" dirty="0" smtClean="0">
                <a:latin typeface="Arial" pitchFamily="34" charset="0"/>
                <a:cs typeface="Arial" pitchFamily="34" charset="0"/>
              </a:rPr>
              <a:t>Treatment</a:t>
            </a:r>
            <a:endParaRPr lang="en-US" sz="2800" dirty="0">
              <a:latin typeface="Arial" pitchFamily="34" charset="0"/>
              <a:cs typeface="Arial" pitchFamily="34" charset="0"/>
            </a:endParaRPr>
          </a:p>
        </p:txBody>
      </p:sp>
      <p:sp>
        <p:nvSpPr>
          <p:cNvPr id="3" name="Content Placeholder 2"/>
          <p:cNvSpPr>
            <a:spLocks noGrp="1"/>
          </p:cNvSpPr>
          <p:nvPr>
            <p:ph sz="half" idx="1"/>
          </p:nvPr>
        </p:nvSpPr>
        <p:spPr>
          <a:xfrm>
            <a:off x="609600" y="1981200"/>
            <a:ext cx="7543800" cy="3754874"/>
          </a:xfrm>
        </p:spPr>
        <p:txBody>
          <a:bodyPr/>
          <a:lstStyle/>
          <a:p>
            <a:pPr eaLnBrk="1" hangingPunct="1">
              <a:lnSpc>
                <a:spcPct val="80000"/>
              </a:lnSpc>
              <a:buNone/>
            </a:pPr>
            <a:r>
              <a:rPr lang="en-US" sz="2000" b="1" dirty="0" smtClean="0">
                <a:latin typeface="Arial" pitchFamily="34" charset="0"/>
                <a:cs typeface="Arial" pitchFamily="34" charset="0"/>
              </a:rPr>
              <a:t> </a:t>
            </a:r>
            <a:r>
              <a:rPr lang="en-US" sz="2000" b="1" dirty="0" smtClean="0">
                <a:solidFill>
                  <a:schemeClr val="accent2"/>
                </a:solidFill>
                <a:latin typeface="Arial" pitchFamily="34" charset="0"/>
                <a:cs typeface="Arial" pitchFamily="34" charset="0"/>
              </a:rPr>
              <a:t>Dental Care for Homeless Veterans</a:t>
            </a:r>
            <a:r>
              <a:rPr lang="en-US" sz="2000" dirty="0" smtClean="0">
                <a:solidFill>
                  <a:schemeClr val="accent2"/>
                </a:solidFill>
                <a:latin typeface="Arial" pitchFamily="34" charset="0"/>
                <a:cs typeface="Arial" pitchFamily="34" charset="0"/>
              </a:rPr>
              <a:t>:</a:t>
            </a:r>
          </a:p>
          <a:p>
            <a:pPr eaLnBrk="1" hangingPunct="1">
              <a:lnSpc>
                <a:spcPct val="80000"/>
              </a:lnSpc>
              <a:buNone/>
            </a:pPr>
            <a:endParaRPr lang="en-US" sz="2000" dirty="0" smtClean="0">
              <a:latin typeface="Arial" pitchFamily="34" charset="0"/>
              <a:cs typeface="Arial" pitchFamily="34" charset="0"/>
            </a:endParaRPr>
          </a:p>
          <a:p>
            <a:pPr eaLnBrk="1" hangingPunct="1">
              <a:lnSpc>
                <a:spcPct val="80000"/>
              </a:lnSpc>
            </a:pPr>
            <a:r>
              <a:rPr lang="en-US" sz="2000" dirty="0" smtClean="0">
                <a:latin typeface="Arial" pitchFamily="34" charset="0"/>
                <a:cs typeface="Arial" pitchFamily="34" charset="0"/>
              </a:rPr>
              <a:t>     VA may provide a one-time course of treatment for homeless Veterans in a VA supported transitional housing (Grant and Per Diem Program) and Domiciliary Care for Homeless Veterans.</a:t>
            </a:r>
          </a:p>
          <a:p>
            <a:pPr eaLnBrk="1" hangingPunct="1">
              <a:lnSpc>
                <a:spcPct val="80000"/>
              </a:lnSpc>
            </a:pPr>
            <a:endParaRPr lang="en-US" sz="2000" b="1" dirty="0" smtClean="0">
              <a:latin typeface="Arial" pitchFamily="34" charset="0"/>
              <a:cs typeface="Arial" pitchFamily="34" charset="0"/>
            </a:endParaRPr>
          </a:p>
          <a:p>
            <a:pPr eaLnBrk="1" hangingPunct="1">
              <a:lnSpc>
                <a:spcPct val="80000"/>
              </a:lnSpc>
            </a:pPr>
            <a:r>
              <a:rPr lang="en-US" sz="2000" dirty="0" smtClean="0">
                <a:latin typeface="Arial" pitchFamily="34" charset="0"/>
                <a:cs typeface="Arial" pitchFamily="34" charset="0"/>
              </a:rPr>
              <a:t>    These efforts improve Veteran’s health and opportunities to regain employment.</a:t>
            </a:r>
          </a:p>
          <a:p>
            <a:pPr eaLnBrk="1" hangingPunct="1">
              <a:lnSpc>
                <a:spcPct val="80000"/>
              </a:lnSpc>
              <a:buNone/>
            </a:pPr>
            <a:endParaRPr lang="en-US" sz="2000" dirty="0" smtClean="0">
              <a:latin typeface="Arial" pitchFamily="34" charset="0"/>
              <a:cs typeface="Arial" pitchFamily="34" charset="0"/>
            </a:endParaRPr>
          </a:p>
          <a:p>
            <a:pPr eaLnBrk="1" hangingPunct="1">
              <a:lnSpc>
                <a:spcPct val="80000"/>
              </a:lnSpc>
            </a:pPr>
            <a:r>
              <a:rPr lang="en-US" sz="2000" dirty="0" smtClean="0">
                <a:latin typeface="Arial" pitchFamily="34" charset="0"/>
                <a:cs typeface="Arial" pitchFamily="34" charset="0"/>
              </a:rPr>
              <a:t>    In FY 2010, 11,129 Veterans received dental treatment.</a:t>
            </a:r>
          </a:p>
          <a:p>
            <a:pPr>
              <a:buNone/>
            </a:pPr>
            <a:endParaRPr lang="en-US" sz="2000" dirty="0" smtClean="0">
              <a:latin typeface="Arial" pitchFamily="34" charset="0"/>
              <a:cs typeface="Arial" pitchFamily="34" charset="0"/>
            </a:endParaRPr>
          </a:p>
          <a:p>
            <a:pPr>
              <a:buNone/>
            </a:pPr>
            <a:r>
              <a:rPr lang="en-US" sz="2000" dirty="0" smtClean="0">
                <a:latin typeface="Arial" pitchFamily="34" charset="0"/>
                <a:cs typeface="Arial" pitchFamily="34" charset="0"/>
              </a:rPr>
              <a:t> </a:t>
            </a:r>
            <a:endParaRPr lang="en-US" sz="2000" dirty="0">
              <a:latin typeface="Arial" pitchFamily="34" charset="0"/>
              <a:cs typeface="Arial" pitchFamily="34" charset="0"/>
            </a:endParaRPr>
          </a:p>
        </p:txBody>
      </p:sp>
      <p:sp>
        <p:nvSpPr>
          <p:cNvPr id="6" name="Slide Number Placeholder 5"/>
          <p:cNvSpPr>
            <a:spLocks noGrp="1"/>
          </p:cNvSpPr>
          <p:nvPr>
            <p:ph type="sldNum" sz="quarter" idx="12"/>
          </p:nvPr>
        </p:nvSpPr>
        <p:spPr>
          <a:xfrm>
            <a:off x="6553200" y="6324600"/>
            <a:ext cx="2133600" cy="365125"/>
          </a:xfrm>
        </p:spPr>
        <p:txBody>
          <a:bodyPr/>
          <a:lstStyle/>
          <a:p>
            <a:pPr algn="r">
              <a:defRPr/>
            </a:pPr>
            <a:fld id="{90CF9322-5E55-4D1F-98CB-0E8994B443C3}" type="slidenum">
              <a:rPr lang="en-US" smtClean="0"/>
              <a:pPr algn="r">
                <a:defRPr/>
              </a:pPr>
              <a:t>10</a:t>
            </a:fld>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0"/>
            <a:ext cx="8382000" cy="387798"/>
          </a:xfrm>
        </p:spPr>
        <p:txBody>
          <a:bodyPr/>
          <a:lstStyle/>
          <a:p>
            <a:r>
              <a:rPr lang="en-US" sz="2800" dirty="0" smtClean="0">
                <a:latin typeface="Arial" pitchFamily="34" charset="0"/>
                <a:cs typeface="Arial" pitchFamily="34" charset="0"/>
              </a:rPr>
              <a:t>Treatment</a:t>
            </a:r>
            <a:endParaRPr lang="en-US" sz="2800" dirty="0">
              <a:latin typeface="Arial" pitchFamily="34" charset="0"/>
              <a:cs typeface="Arial" pitchFamily="34" charset="0"/>
            </a:endParaRPr>
          </a:p>
        </p:txBody>
      </p:sp>
      <p:sp>
        <p:nvSpPr>
          <p:cNvPr id="5" name="Content Placeholder 4"/>
          <p:cNvSpPr>
            <a:spLocks noGrp="1"/>
          </p:cNvSpPr>
          <p:nvPr>
            <p:ph sz="half" idx="1"/>
          </p:nvPr>
        </p:nvSpPr>
        <p:spPr>
          <a:xfrm>
            <a:off x="609600" y="1828800"/>
            <a:ext cx="8534400" cy="4158061"/>
          </a:xfrm>
        </p:spPr>
        <p:txBody>
          <a:bodyPr/>
          <a:lstStyle/>
          <a:p>
            <a:pPr>
              <a:buNone/>
            </a:pPr>
            <a:r>
              <a:rPr lang="en-US" sz="1800" b="1" dirty="0" smtClean="0">
                <a:solidFill>
                  <a:schemeClr val="accent2"/>
                </a:solidFill>
                <a:latin typeface="Arial" pitchFamily="34" charset="0"/>
                <a:cs typeface="Arial" pitchFamily="34" charset="0"/>
              </a:rPr>
              <a:t>Domiciliary Care for Homeless Veterans (DCHV):</a:t>
            </a:r>
          </a:p>
          <a:p>
            <a:pPr>
              <a:buNone/>
            </a:pPr>
            <a:endParaRPr lang="en-US" sz="1800" b="1" dirty="0" smtClean="0">
              <a:solidFill>
                <a:schemeClr val="accent2"/>
              </a:solidFill>
              <a:latin typeface="Arial" pitchFamily="34" charset="0"/>
              <a:cs typeface="Arial" pitchFamily="34" charset="0"/>
            </a:endParaRPr>
          </a:p>
          <a:p>
            <a:r>
              <a:rPr lang="en-US" sz="1800" dirty="0" smtClean="0">
                <a:latin typeface="Arial" pitchFamily="34" charset="0"/>
                <a:cs typeface="Arial" pitchFamily="34" charset="0"/>
              </a:rPr>
              <a:t>VA’s Domiciliary Program provides time-limited residential treatment to homeless Veterans with health care and social-vocational deficits.  </a:t>
            </a:r>
          </a:p>
          <a:p>
            <a:endParaRPr lang="en-US" sz="1800" dirty="0" smtClean="0">
              <a:latin typeface="Arial" pitchFamily="34" charset="0"/>
              <a:cs typeface="Arial" pitchFamily="34" charset="0"/>
            </a:endParaRPr>
          </a:p>
          <a:p>
            <a:r>
              <a:rPr lang="en-US" sz="1800" dirty="0" smtClean="0">
                <a:latin typeface="Arial" pitchFamily="34" charset="0"/>
                <a:cs typeface="Arial" pitchFamily="34" charset="0"/>
              </a:rPr>
              <a:t>DCHV programs provide homeless Veterans access to medical, psychiatric, and substance use disorder treatment in addition to social and vocational rehabilitation programs.</a:t>
            </a:r>
          </a:p>
          <a:p>
            <a:pPr>
              <a:buNone/>
            </a:pPr>
            <a:endParaRPr lang="en-US" sz="1800" dirty="0" smtClean="0">
              <a:latin typeface="Arial" pitchFamily="34" charset="0"/>
              <a:cs typeface="Arial" pitchFamily="34" charset="0"/>
            </a:endParaRPr>
          </a:p>
          <a:p>
            <a:pPr lvl="0"/>
            <a:r>
              <a:rPr lang="en-US" sz="1800" dirty="0" smtClean="0">
                <a:latin typeface="Arial" pitchFamily="34" charset="0"/>
                <a:cs typeface="Arial" pitchFamily="34" charset="0"/>
              </a:rPr>
              <a:t>2,400 beds for homeless Veterans FY 2010</a:t>
            </a:r>
          </a:p>
          <a:p>
            <a:pPr lvl="0"/>
            <a:endParaRPr lang="en-US" sz="1800" dirty="0" smtClean="0">
              <a:latin typeface="Arial" pitchFamily="34" charset="0"/>
              <a:cs typeface="Arial" pitchFamily="34" charset="0"/>
            </a:endParaRPr>
          </a:p>
          <a:p>
            <a:r>
              <a:rPr lang="en-US" sz="1800" dirty="0" smtClean="0">
                <a:latin typeface="Arial" pitchFamily="34" charset="0"/>
                <a:cs typeface="Arial" pitchFamily="34" charset="0"/>
              </a:rPr>
              <a:t>Provided residential rehabilitation treatment for 8,519  homeless Veterans with 54 percent of those independently housed, and over 37% returning to work </a:t>
            </a:r>
          </a:p>
          <a:p>
            <a:endParaRPr lang="en-US" dirty="0"/>
          </a:p>
        </p:txBody>
      </p:sp>
      <p:sp>
        <p:nvSpPr>
          <p:cNvPr id="3" name="Slide Number Placeholder 2"/>
          <p:cNvSpPr>
            <a:spLocks noGrp="1"/>
          </p:cNvSpPr>
          <p:nvPr>
            <p:ph type="sldNum" sz="quarter" idx="12"/>
          </p:nvPr>
        </p:nvSpPr>
        <p:spPr/>
        <p:txBody>
          <a:bodyPr/>
          <a:lstStyle/>
          <a:p>
            <a:pPr algn="r">
              <a:defRPr/>
            </a:pPr>
            <a:fld id="{FACE7482-2922-441A-89D9-59BCCF8E4A7E}" type="slidenum">
              <a:rPr lang="en-US" smtClean="0"/>
              <a:pPr algn="r">
                <a:defRPr/>
              </a:pPr>
              <a:t>11</a:t>
            </a:fld>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762000"/>
            <a:ext cx="8382000" cy="665162"/>
          </a:xfrm>
        </p:spPr>
        <p:txBody>
          <a:bodyPr/>
          <a:lstStyle/>
          <a:p>
            <a:r>
              <a:rPr lang="en-US" sz="4000" dirty="0" smtClean="0">
                <a:latin typeface="Arial" pitchFamily="34" charset="0"/>
                <a:cs typeface="Arial" pitchFamily="34" charset="0"/>
              </a:rPr>
              <a:t>  </a:t>
            </a:r>
            <a:r>
              <a:rPr lang="en-US" sz="2800" dirty="0" smtClean="0">
                <a:latin typeface="Arial" pitchFamily="34" charset="0"/>
                <a:cs typeface="Arial" pitchFamily="34" charset="0"/>
              </a:rPr>
              <a:t>Housing/ Supportive Services</a:t>
            </a:r>
            <a:endParaRPr lang="en-US" sz="2800" dirty="0">
              <a:latin typeface="Arial" pitchFamily="34" charset="0"/>
              <a:cs typeface="Arial" pitchFamily="34" charset="0"/>
            </a:endParaRPr>
          </a:p>
        </p:txBody>
      </p:sp>
      <p:sp>
        <p:nvSpPr>
          <p:cNvPr id="49157" name="Rectangle 3"/>
          <p:cNvSpPr>
            <a:spLocks noGrp="1"/>
          </p:cNvSpPr>
          <p:nvPr>
            <p:ph idx="1"/>
          </p:nvPr>
        </p:nvSpPr>
        <p:spPr>
          <a:xfrm>
            <a:off x="533400" y="1828800"/>
            <a:ext cx="8382000" cy="4856714"/>
          </a:xfrm>
        </p:spPr>
        <p:txBody>
          <a:bodyPr/>
          <a:lstStyle/>
          <a:p>
            <a:pPr>
              <a:buFont typeface="Wingdings" pitchFamily="2" charset="2"/>
              <a:buNone/>
              <a:defRPr/>
            </a:pPr>
            <a:r>
              <a:rPr lang="en-US" sz="2000" b="1" dirty="0" smtClean="0">
                <a:solidFill>
                  <a:schemeClr val="accent2"/>
                </a:solidFill>
                <a:latin typeface="Arial" pitchFamily="34" charset="0"/>
                <a:cs typeface="Arial" pitchFamily="34" charset="0"/>
              </a:rPr>
              <a:t>Permanent Housing:</a:t>
            </a:r>
          </a:p>
          <a:p>
            <a:pPr>
              <a:buFont typeface="Wingdings" pitchFamily="2" charset="2"/>
              <a:buNone/>
              <a:defRPr/>
            </a:pPr>
            <a:endParaRPr lang="en-US" sz="2000" b="1" dirty="0" smtClean="0">
              <a:solidFill>
                <a:schemeClr val="accent2"/>
              </a:solidFill>
              <a:latin typeface="Arial" pitchFamily="34" charset="0"/>
              <a:cs typeface="Arial" pitchFamily="34" charset="0"/>
            </a:endParaRPr>
          </a:p>
          <a:p>
            <a:pPr>
              <a:buFont typeface="Wingdings" pitchFamily="2" charset="2"/>
              <a:buNone/>
              <a:defRPr/>
            </a:pPr>
            <a:r>
              <a:rPr lang="en-US" sz="1600" b="1" dirty="0" smtClean="0">
                <a:latin typeface="Arial" pitchFamily="34" charset="0"/>
                <a:cs typeface="Arial" pitchFamily="34" charset="0"/>
              </a:rPr>
              <a:t> </a:t>
            </a:r>
            <a:r>
              <a:rPr lang="en-US" sz="2000" b="1" dirty="0" smtClean="0">
                <a:solidFill>
                  <a:schemeClr val="accent2"/>
                </a:solidFill>
                <a:latin typeface="Arial" pitchFamily="34" charset="0"/>
                <a:cs typeface="Arial" pitchFamily="34" charset="0"/>
              </a:rPr>
              <a:t>Housing and Urban Development-VA Supported Housing (HUD-VASH) Program</a:t>
            </a:r>
            <a:r>
              <a:rPr lang="en-US" sz="2000" b="1" dirty="0" smtClean="0">
                <a:latin typeface="Arial" pitchFamily="34" charset="0"/>
                <a:cs typeface="Arial" pitchFamily="34" charset="0"/>
              </a:rPr>
              <a:t>:</a:t>
            </a:r>
          </a:p>
          <a:p>
            <a:pPr>
              <a:buFont typeface="Arial" pitchFamily="34" charset="0"/>
              <a:buChar char="•"/>
              <a:defRPr/>
            </a:pPr>
            <a:r>
              <a:rPr lang="en-US" sz="2000" dirty="0" smtClean="0">
                <a:latin typeface="Arial" pitchFamily="34" charset="0"/>
                <a:cs typeface="Arial" pitchFamily="34" charset="0"/>
              </a:rPr>
              <a:t>HUD provides Housing Choice Vouchers to local Public Housing Authorities where Veteran families can receive housing with VA providing dedicated case managers to assist with health care and benefits assistance.</a:t>
            </a:r>
          </a:p>
          <a:p>
            <a:pPr lvl="1" eaLnBrk="1" hangingPunct="1">
              <a:defRPr/>
            </a:pPr>
            <a:r>
              <a:rPr lang="en-US" sz="2000" dirty="0" smtClean="0">
                <a:latin typeface="Arial" pitchFamily="34" charset="0"/>
                <a:cs typeface="Arial" pitchFamily="34" charset="0"/>
              </a:rPr>
              <a:t>Provides for permanent housing for homeless Veterans and their families.</a:t>
            </a:r>
          </a:p>
          <a:p>
            <a:pPr lvl="1" eaLnBrk="1" hangingPunct="1">
              <a:defRPr/>
            </a:pPr>
            <a:r>
              <a:rPr lang="en-US" sz="2000" dirty="0" smtClean="0">
                <a:latin typeface="Arial" pitchFamily="34" charset="0"/>
                <a:cs typeface="Arial" pitchFamily="34" charset="0"/>
              </a:rPr>
              <a:t>11% of HUD-VASH vouchers have been used by women Veterans. </a:t>
            </a:r>
          </a:p>
          <a:p>
            <a:pPr lvl="1" eaLnBrk="1" hangingPunct="1">
              <a:defRPr/>
            </a:pPr>
            <a:r>
              <a:rPr lang="en-US" sz="2000" dirty="0" smtClean="0">
                <a:latin typeface="Arial" pitchFamily="34" charset="0"/>
                <a:cs typeface="Arial" pitchFamily="34" charset="0"/>
              </a:rPr>
              <a:t>More than 4,000 children live with Veteran parents in HUD-VASH housing</a:t>
            </a:r>
          </a:p>
          <a:p>
            <a:pPr lvl="1" eaLnBrk="1" hangingPunct="1">
              <a:defRPr/>
            </a:pPr>
            <a:r>
              <a:rPr lang="en-US" sz="2000" dirty="0" smtClean="0">
                <a:latin typeface="Arial" pitchFamily="34" charset="0"/>
                <a:cs typeface="Arial" pitchFamily="34" charset="0"/>
              </a:rPr>
              <a:t>Nearly 30,000 Housing Choice vouchers, 10,000 per year in 2008, 2009, and 2010 have been allocated for homeless Veteran families.</a:t>
            </a:r>
          </a:p>
          <a:p>
            <a:pPr lvl="1">
              <a:buNone/>
              <a:defRPr/>
            </a:pPr>
            <a:endParaRPr lang="en-US" sz="1600" dirty="0" smtClean="0">
              <a:latin typeface="Arial" pitchFamily="34" charset="0"/>
              <a:cs typeface="Arial" pitchFamily="34" charset="0"/>
            </a:endParaRPr>
          </a:p>
        </p:txBody>
      </p:sp>
      <p:sp>
        <p:nvSpPr>
          <p:cNvPr id="7" name="Slide Number Placeholder 5"/>
          <p:cNvSpPr>
            <a:spLocks noGrp="1"/>
          </p:cNvSpPr>
          <p:nvPr>
            <p:ph type="sldNum" sz="quarter" idx="4294967295"/>
          </p:nvPr>
        </p:nvSpPr>
        <p:spPr>
          <a:xfrm>
            <a:off x="6629400" y="6324600"/>
            <a:ext cx="2133600" cy="365125"/>
          </a:xfrm>
          <a:prstGeom prst="rect">
            <a:avLst/>
          </a:prstGeom>
        </p:spPr>
        <p:txBody>
          <a:bodyPr/>
          <a:lstStyle/>
          <a:p>
            <a:pPr algn="r">
              <a:defRPr/>
            </a:pPr>
            <a:fld id="{BBC5AEBC-4E29-43AB-A0B3-F76E2C19683E}" type="slidenum">
              <a:rPr lang="en-US"/>
              <a:pPr algn="r">
                <a:defRPr/>
              </a:pPr>
              <a:t>12</a:t>
            </a:fld>
            <a:endParaRPr lang="en-US" dirty="0"/>
          </a:p>
        </p:txBody>
      </p:sp>
    </p:spTree>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382000" cy="387798"/>
          </a:xfrm>
        </p:spPr>
        <p:txBody>
          <a:bodyPr/>
          <a:lstStyle/>
          <a:p>
            <a:r>
              <a:rPr lang="en-US" sz="2800" dirty="0" smtClean="0">
                <a:latin typeface="Arial" pitchFamily="34" charset="0"/>
                <a:cs typeface="Arial" pitchFamily="34" charset="0"/>
              </a:rPr>
              <a:t>  Housing/Supportive Services</a:t>
            </a:r>
            <a:endParaRPr lang="en-US" sz="2800" dirty="0">
              <a:latin typeface="Arial" pitchFamily="34" charset="0"/>
              <a:cs typeface="Arial" pitchFamily="34" charset="0"/>
            </a:endParaRPr>
          </a:p>
        </p:txBody>
      </p:sp>
      <p:sp>
        <p:nvSpPr>
          <p:cNvPr id="3" name="Content Placeholder 2"/>
          <p:cNvSpPr>
            <a:spLocks noGrp="1"/>
          </p:cNvSpPr>
          <p:nvPr>
            <p:ph idx="1"/>
          </p:nvPr>
        </p:nvSpPr>
        <p:spPr>
          <a:xfrm>
            <a:off x="381000" y="1752601"/>
            <a:ext cx="8382000" cy="7014228"/>
          </a:xfrm>
        </p:spPr>
        <p:txBody>
          <a:bodyPr/>
          <a:lstStyle/>
          <a:p>
            <a:pPr algn="ctr">
              <a:buNone/>
            </a:pPr>
            <a:r>
              <a:rPr lang="en-US" sz="1800" dirty="0" smtClean="0">
                <a:latin typeface="Arial" pitchFamily="34" charset="0"/>
                <a:cs typeface="Arial" pitchFamily="34" charset="0"/>
              </a:rPr>
              <a:t> </a:t>
            </a:r>
            <a:r>
              <a:rPr lang="en-US" sz="1800" b="1" dirty="0" smtClean="0">
                <a:solidFill>
                  <a:schemeClr val="accent2"/>
                </a:solidFill>
                <a:latin typeface="Arial" pitchFamily="34" charset="0"/>
                <a:cs typeface="Arial" pitchFamily="34" charset="0"/>
              </a:rPr>
              <a:t>Transitional Housing:</a:t>
            </a:r>
          </a:p>
          <a:p>
            <a:pPr algn="ctr">
              <a:buNone/>
            </a:pPr>
            <a:endParaRPr lang="en-US" sz="1800" b="1" dirty="0" smtClean="0">
              <a:solidFill>
                <a:schemeClr val="accent2"/>
              </a:solidFill>
              <a:latin typeface="Arial" pitchFamily="34" charset="0"/>
              <a:cs typeface="Arial" pitchFamily="34" charset="0"/>
            </a:endParaRPr>
          </a:p>
          <a:p>
            <a:pPr>
              <a:buNone/>
            </a:pPr>
            <a:r>
              <a:rPr lang="en-US" sz="1800" b="1" dirty="0" smtClean="0">
                <a:solidFill>
                  <a:schemeClr val="accent2"/>
                </a:solidFill>
                <a:latin typeface="Arial" pitchFamily="34" charset="0"/>
                <a:cs typeface="Arial" pitchFamily="34" charset="0"/>
              </a:rPr>
              <a:t>Grant &amp; Per Diem Program(GPD)</a:t>
            </a:r>
          </a:p>
          <a:p>
            <a:r>
              <a:rPr lang="en-US" sz="1800" dirty="0" smtClean="0">
                <a:latin typeface="Arial" pitchFamily="34" charset="0"/>
                <a:cs typeface="Arial" pitchFamily="34" charset="0"/>
              </a:rPr>
              <a:t>     </a:t>
            </a:r>
            <a:r>
              <a:rPr lang="en-US" sz="2000" dirty="0" smtClean="0">
                <a:latin typeface="Arial" pitchFamily="34" charset="0"/>
                <a:cs typeface="Arial" pitchFamily="34" charset="0"/>
              </a:rPr>
              <a:t>VA may award grants of up to 65% of the cost to state, local, tribal governments and non-profit organizations to acquire, renovate, or rehabilitate a building to create transitional housing programs with limited stays up to 24 months or less for Veterans.</a:t>
            </a:r>
          </a:p>
          <a:p>
            <a:r>
              <a:rPr lang="en-US" sz="2000" dirty="0" smtClean="0">
                <a:latin typeface="Arial" pitchFamily="34" charset="0"/>
                <a:cs typeface="Arial" pitchFamily="34" charset="0"/>
              </a:rPr>
              <a:t>     This program helps homeless Veterans achieve residential stability, increase their skill levels and/or income, and obtain greater self-determination.</a:t>
            </a:r>
          </a:p>
          <a:p>
            <a:pPr>
              <a:buNone/>
            </a:pPr>
            <a:endParaRPr lang="en-US" sz="2000" dirty="0" smtClean="0">
              <a:latin typeface="Arial" pitchFamily="34" charset="0"/>
              <a:cs typeface="Arial" pitchFamily="34" charset="0"/>
            </a:endParaRPr>
          </a:p>
          <a:p>
            <a:pPr marL="342900" lvl="1" indent="-342900"/>
            <a:r>
              <a:rPr lang="en-US" sz="2000" dirty="0" smtClean="0">
                <a:latin typeface="Arial" pitchFamily="34" charset="0"/>
                <a:cs typeface="Arial" pitchFamily="34" charset="0"/>
              </a:rPr>
              <a:t>     VA began awarding funds to this effort in 1994 and more than 700 community agencies in every state, the District of Columbia, Puerto Rico and Guam have received funding to offer transitional housing and supportive services for homeless Veterans, more than 17,000 beds authorized, approximately13,000 beds are operational.         </a:t>
            </a:r>
          </a:p>
          <a:p>
            <a:endParaRPr lang="en-US" sz="1800" dirty="0" smtClean="0">
              <a:latin typeface="Arial" pitchFamily="34" charset="0"/>
              <a:cs typeface="Arial" pitchFamily="34" charset="0"/>
            </a:endParaRPr>
          </a:p>
          <a:p>
            <a:endParaRPr lang="en-US" sz="1800" dirty="0" smtClean="0">
              <a:latin typeface="Arial" pitchFamily="34" charset="0"/>
              <a:cs typeface="Arial" pitchFamily="34" charset="0"/>
            </a:endParaRPr>
          </a:p>
          <a:p>
            <a:endParaRPr lang="en-US" sz="1800" dirty="0" smtClean="0">
              <a:latin typeface="Arial" pitchFamily="34" charset="0"/>
              <a:cs typeface="Arial" pitchFamily="34" charset="0"/>
            </a:endParaRPr>
          </a:p>
          <a:p>
            <a:pPr>
              <a:buNone/>
            </a:pPr>
            <a:endParaRPr lang="en-US" sz="1800" dirty="0" smtClean="0"/>
          </a:p>
          <a:p>
            <a:endParaRPr lang="en-US" sz="1800" dirty="0" smtClean="0">
              <a:latin typeface="Arial" pitchFamily="34" charset="0"/>
              <a:cs typeface="Arial" pitchFamily="34" charset="0"/>
            </a:endParaRPr>
          </a:p>
          <a:p>
            <a:endParaRPr lang="en-US" dirty="0"/>
          </a:p>
        </p:txBody>
      </p:sp>
      <p:sp>
        <p:nvSpPr>
          <p:cNvPr id="6" name="Slide Number Placeholder 5"/>
          <p:cNvSpPr>
            <a:spLocks noGrp="1"/>
          </p:cNvSpPr>
          <p:nvPr>
            <p:ph type="sldNum" sz="quarter" idx="4294967295"/>
          </p:nvPr>
        </p:nvSpPr>
        <p:spPr>
          <a:xfrm>
            <a:off x="6553200" y="6324600"/>
            <a:ext cx="2133600" cy="365125"/>
          </a:xfrm>
          <a:prstGeom prst="rect">
            <a:avLst/>
          </a:prstGeom>
        </p:spPr>
        <p:txBody>
          <a:bodyPr/>
          <a:lstStyle/>
          <a:p>
            <a:pPr algn="r">
              <a:defRPr/>
            </a:pPr>
            <a:fld id="{B2CF87B7-1AF5-46A4-AEED-1E185F56BD47}" type="slidenum">
              <a:rPr lang="en-US" smtClean="0"/>
              <a:pPr algn="r">
                <a:defRPr/>
              </a:pPr>
              <a:t>13</a:t>
            </a:fld>
            <a:endParaRPr lang="en-US" dirty="0"/>
          </a:p>
        </p:txBody>
      </p:sp>
    </p:spTree>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Grp="1"/>
          </p:cNvSpPr>
          <p:nvPr>
            <p:ph type="title"/>
          </p:nvPr>
        </p:nvSpPr>
        <p:spPr>
          <a:xfrm>
            <a:off x="457200" y="609600"/>
            <a:ext cx="8229600" cy="387798"/>
          </a:xfrm>
        </p:spPr>
        <p:txBody>
          <a:bodyPr/>
          <a:lstStyle/>
          <a:p>
            <a:r>
              <a:rPr lang="en-US" sz="2800" dirty="0" smtClean="0">
                <a:latin typeface="Arial" pitchFamily="34" charset="0"/>
                <a:cs typeface="Arial" pitchFamily="34" charset="0"/>
              </a:rPr>
              <a:t> Prevention</a:t>
            </a:r>
          </a:p>
        </p:txBody>
      </p:sp>
      <p:sp>
        <p:nvSpPr>
          <p:cNvPr id="49157" name="Rectangle 3"/>
          <p:cNvSpPr>
            <a:spLocks noGrp="1"/>
          </p:cNvSpPr>
          <p:nvPr>
            <p:ph idx="1"/>
          </p:nvPr>
        </p:nvSpPr>
        <p:spPr>
          <a:xfrm>
            <a:off x="533400" y="1524000"/>
            <a:ext cx="8229600" cy="5321457"/>
          </a:xfrm>
        </p:spPr>
        <p:txBody>
          <a:bodyPr/>
          <a:lstStyle/>
          <a:p>
            <a:pPr algn="ctr">
              <a:buFont typeface="Wingdings" pitchFamily="2" charset="2"/>
              <a:buNone/>
              <a:defRPr/>
            </a:pPr>
            <a:endParaRPr lang="en-US" sz="1800" b="1" dirty="0" smtClean="0">
              <a:latin typeface="Arial" pitchFamily="34" charset="0"/>
              <a:cs typeface="Arial" pitchFamily="34" charset="0"/>
            </a:endParaRPr>
          </a:p>
          <a:p>
            <a:pPr>
              <a:buNone/>
              <a:defRPr/>
            </a:pPr>
            <a:r>
              <a:rPr lang="en-US" sz="2000" b="1" dirty="0" smtClean="0">
                <a:solidFill>
                  <a:schemeClr val="accent2"/>
                </a:solidFill>
                <a:latin typeface="Arial" pitchFamily="34" charset="0"/>
                <a:cs typeface="Arial" pitchFamily="34" charset="0"/>
              </a:rPr>
              <a:t> Supportive Service for Low Income Veterans Families (SSVF) Grants:</a:t>
            </a:r>
          </a:p>
          <a:p>
            <a:pPr lvl="1">
              <a:defRPr/>
            </a:pPr>
            <a:r>
              <a:rPr lang="en-US" sz="2000" dirty="0" smtClean="0">
                <a:latin typeface="Arial" pitchFamily="34" charset="0"/>
                <a:cs typeface="Arial" pitchFamily="34" charset="0"/>
              </a:rPr>
              <a:t>In April 2011,VA began a review of applications from non-profit organizations seeking to assist low income Veterans and their families at risk of homelessness to maintain the current housing or to quickly get them back into permanent housing. VA </a:t>
            </a:r>
            <a:r>
              <a:rPr lang="en-US" sz="2000" dirty="0" smtClean="0">
                <a:latin typeface="Arial" pitchFamily="34" charset="0"/>
                <a:cs typeface="Arial" pitchFamily="34" charset="0"/>
              </a:rPr>
              <a:t>awarded 85 grants and is rapidly ramping up this new program</a:t>
            </a:r>
            <a:r>
              <a:rPr lang="en-US" sz="2000" dirty="0" smtClean="0">
                <a:latin typeface="Arial" pitchFamily="34" charset="0"/>
                <a:cs typeface="Arial" pitchFamily="34" charset="0"/>
              </a:rPr>
              <a:t>.</a:t>
            </a:r>
            <a:endParaRPr lang="en-US" sz="2000" dirty="0" smtClean="0">
              <a:latin typeface="Arial" pitchFamily="34" charset="0"/>
              <a:cs typeface="Arial" pitchFamily="34" charset="0"/>
            </a:endParaRPr>
          </a:p>
          <a:p>
            <a:pPr lvl="1">
              <a:buFont typeface="Arial" pitchFamily="34" charset="0"/>
              <a:buChar char="•"/>
              <a:defRPr/>
            </a:pPr>
            <a:endParaRPr lang="en-US" sz="2000" dirty="0" smtClean="0">
              <a:latin typeface="Arial" pitchFamily="34" charset="0"/>
              <a:cs typeface="Arial" pitchFamily="34" charset="0"/>
            </a:endParaRPr>
          </a:p>
          <a:p>
            <a:pPr marL="342900" lvl="1" indent="-342900">
              <a:buNone/>
              <a:defRPr/>
            </a:pPr>
            <a:r>
              <a:rPr lang="en-US" sz="2000" b="1" dirty="0" smtClean="0">
                <a:solidFill>
                  <a:schemeClr val="accent2"/>
                </a:solidFill>
                <a:latin typeface="Arial" pitchFamily="34" charset="0"/>
                <a:cs typeface="Arial" pitchFamily="34" charset="0"/>
              </a:rPr>
              <a:t>  Veterans Justice Outreach (VJO):</a:t>
            </a:r>
          </a:p>
          <a:p>
            <a:pPr marL="342900" lvl="1" indent="-342900">
              <a:buNone/>
              <a:defRPr/>
            </a:pPr>
            <a:r>
              <a:rPr lang="en-US" sz="2000" dirty="0" smtClean="0">
                <a:solidFill>
                  <a:schemeClr val="accent2"/>
                </a:solidFill>
                <a:latin typeface="Arial" pitchFamily="34" charset="0"/>
                <a:cs typeface="Arial" pitchFamily="34" charset="0"/>
              </a:rPr>
              <a:t>     </a:t>
            </a:r>
            <a:r>
              <a:rPr lang="en-US" sz="2000" dirty="0" smtClean="0">
                <a:latin typeface="Arial" pitchFamily="34" charset="0"/>
                <a:cs typeface="Arial" pitchFamily="34" charset="0"/>
              </a:rPr>
              <a:t>In 2009, VA increased efforts to assist Veterans who were incarcerated or were facing criminal prosecution. This effort includes providing outreach to justice-involved Veterans in 955 (72%) of U.S. state and federal prisons, jails and courts.VJO clinicians have been designated at each of the 153 VA medical centers. </a:t>
            </a:r>
          </a:p>
          <a:p>
            <a:pPr marL="742950" lvl="2" indent="-342900">
              <a:defRPr/>
            </a:pPr>
            <a:endParaRPr lang="en-US" sz="1800" dirty="0" smtClean="0">
              <a:latin typeface="Arial" pitchFamily="34" charset="0"/>
              <a:cs typeface="Arial" pitchFamily="34" charset="0"/>
            </a:endParaRPr>
          </a:p>
          <a:p>
            <a:pPr marL="342900" lvl="1" indent="-342900">
              <a:buNone/>
              <a:defRPr/>
            </a:pPr>
            <a:r>
              <a:rPr lang="en-US" sz="1800" dirty="0" smtClean="0">
                <a:latin typeface="Arial" pitchFamily="34" charset="0"/>
                <a:cs typeface="Arial" pitchFamily="34" charset="0"/>
              </a:rPr>
              <a:t>.   </a:t>
            </a:r>
            <a:endParaRPr lang="en-US" sz="2400" b="1" dirty="0" smtClean="0">
              <a:latin typeface="Arial" pitchFamily="34" charset="0"/>
              <a:cs typeface="Arial" pitchFamily="34" charset="0"/>
            </a:endParaRPr>
          </a:p>
        </p:txBody>
      </p:sp>
      <p:sp>
        <p:nvSpPr>
          <p:cNvPr id="7" name="Slide Number Placeholder 5"/>
          <p:cNvSpPr>
            <a:spLocks noGrp="1"/>
          </p:cNvSpPr>
          <p:nvPr>
            <p:ph type="sldNum" sz="quarter" idx="4294967295"/>
          </p:nvPr>
        </p:nvSpPr>
        <p:spPr>
          <a:xfrm>
            <a:off x="6705600" y="6248400"/>
            <a:ext cx="2133600" cy="365125"/>
          </a:xfrm>
          <a:prstGeom prst="rect">
            <a:avLst/>
          </a:prstGeom>
        </p:spPr>
        <p:txBody>
          <a:bodyPr/>
          <a:lstStyle/>
          <a:p>
            <a:pPr algn="r">
              <a:defRPr/>
            </a:pPr>
            <a:fld id="{BBC5AEBC-4E29-43AB-A0B3-F76E2C19683E}" type="slidenum">
              <a:rPr lang="en-US"/>
              <a:pPr algn="r">
                <a:defRPr/>
              </a:pPr>
              <a:t>14</a:t>
            </a:fld>
            <a:endParaRPr lang="en-US" dirty="0"/>
          </a:p>
        </p:txBody>
      </p:sp>
    </p:spTree>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Grp="1"/>
          </p:cNvSpPr>
          <p:nvPr>
            <p:ph type="title"/>
          </p:nvPr>
        </p:nvSpPr>
        <p:spPr>
          <a:xfrm>
            <a:off x="685800" y="609600"/>
            <a:ext cx="8229600" cy="387798"/>
          </a:xfrm>
        </p:spPr>
        <p:txBody>
          <a:bodyPr/>
          <a:lstStyle/>
          <a:p>
            <a:r>
              <a:rPr lang="en-US" sz="2800" dirty="0" smtClean="0">
                <a:latin typeface="Arial" pitchFamily="34" charset="0"/>
                <a:cs typeface="Arial" pitchFamily="34" charset="0"/>
              </a:rPr>
              <a:t> Prevention</a:t>
            </a:r>
          </a:p>
        </p:txBody>
      </p:sp>
      <p:sp>
        <p:nvSpPr>
          <p:cNvPr id="7" name="Slide Number Placeholder 5"/>
          <p:cNvSpPr>
            <a:spLocks noGrp="1"/>
          </p:cNvSpPr>
          <p:nvPr>
            <p:ph type="sldNum" sz="quarter" idx="4294967295"/>
          </p:nvPr>
        </p:nvSpPr>
        <p:spPr>
          <a:xfrm>
            <a:off x="6705600" y="6324600"/>
            <a:ext cx="2133600" cy="365125"/>
          </a:xfrm>
          <a:prstGeom prst="rect">
            <a:avLst/>
          </a:prstGeom>
        </p:spPr>
        <p:txBody>
          <a:bodyPr/>
          <a:lstStyle/>
          <a:p>
            <a:pPr algn="r">
              <a:defRPr/>
            </a:pPr>
            <a:fld id="{BBC5AEBC-4E29-43AB-A0B3-F76E2C19683E}" type="slidenum">
              <a:rPr lang="en-US"/>
              <a:pPr algn="r">
                <a:defRPr/>
              </a:pPr>
              <a:t>15</a:t>
            </a:fld>
            <a:endParaRPr lang="en-US" dirty="0"/>
          </a:p>
        </p:txBody>
      </p:sp>
      <p:sp>
        <p:nvSpPr>
          <p:cNvPr id="8" name="Content Placeholder 2"/>
          <p:cNvSpPr txBox="1">
            <a:spLocks/>
          </p:cNvSpPr>
          <p:nvPr/>
        </p:nvSpPr>
        <p:spPr bwMode="auto">
          <a:xfrm>
            <a:off x="533400" y="18288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b="1" i="0" u="none" strike="noStrike" kern="1200" cap="none" spc="0" normalizeH="0" baseline="0" noProof="0" dirty="0" smtClean="0">
                <a:ln>
                  <a:noFill/>
                </a:ln>
                <a:solidFill>
                  <a:schemeClr val="accent2"/>
                </a:solidFill>
                <a:effectLst/>
                <a:uLnTx/>
                <a:uFillTx/>
                <a:latin typeface="Arial" pitchFamily="34" charset="0"/>
                <a:cs typeface="Arial" pitchFamily="34" charset="0"/>
              </a:rPr>
              <a:t>Veterans Homelessness Prevention Demonstration Program </a:t>
            </a:r>
            <a:r>
              <a:rPr kumimoji="0" lang="en-US"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(VHPD) - Department of Housing and Urban Development – Department of Labor (DoL) -Department of Veteran’s Affairs Pilot:</a:t>
            </a:r>
          </a:p>
          <a:p>
            <a:pPr marL="742950" marR="0" lvl="1" indent="-285750" algn="l" defTabSz="914400" rtl="0" eaLnBrk="1" fontAlgn="base" latinLnBrk="0" hangingPunct="1">
              <a:lnSpc>
                <a:spcPct val="90000"/>
              </a:lnSpc>
              <a:spcBef>
                <a:spcPct val="20000"/>
              </a:spcBef>
              <a:spcAft>
                <a:spcPct val="20000"/>
              </a:spcAft>
              <a:buClrTx/>
              <a:buSzTx/>
              <a:buFont typeface="Arial" charset="0"/>
              <a:buChar char="–"/>
              <a:tabLst/>
              <a:defRPr/>
            </a:pPr>
            <a:r>
              <a:rPr kumimoji="0" lang="en-US"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A five site three-year pilot project designed to provide early intervention to recently discharged Veterans and their families to prevent homelessness.</a:t>
            </a:r>
          </a:p>
          <a:p>
            <a:pPr marL="742950" marR="0" lvl="1" indent="-285750" algn="l" defTabSz="914400" rtl="0" eaLnBrk="1" fontAlgn="base" latinLnBrk="0" hangingPunct="1">
              <a:lnSpc>
                <a:spcPct val="90000"/>
              </a:lnSpc>
              <a:spcBef>
                <a:spcPct val="20000"/>
              </a:spcBef>
              <a:spcAft>
                <a:spcPct val="20000"/>
              </a:spcAft>
              <a:buClrTx/>
              <a:buSzTx/>
              <a:buFont typeface="Arial" charset="0"/>
              <a:buChar char="–"/>
              <a:tabLst/>
              <a:defRPr/>
            </a:pPr>
            <a:r>
              <a:rPr lang="en-US" sz="2000" b="1" dirty="0" smtClean="0">
                <a:latin typeface="Arial" pitchFamily="34" charset="0"/>
                <a:cs typeface="Arial" pitchFamily="34" charset="0"/>
              </a:rPr>
              <a:t>Under this pilot VA provides dedicated staff to work with Veterans and families;HUD provides funds to Continuum of Care (CoC) to pay for needed services; Labor provides access to employment and training services.</a:t>
            </a:r>
            <a:r>
              <a:rPr kumimoji="0" lang="en-US"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 </a:t>
            </a:r>
          </a:p>
          <a:p>
            <a:pPr marL="742950" marR="0" lvl="1" indent="-285750" algn="l" defTabSz="914400" rtl="0" eaLnBrk="1" fontAlgn="base" latinLnBrk="0" hangingPunct="1">
              <a:lnSpc>
                <a:spcPct val="90000"/>
              </a:lnSpc>
              <a:spcBef>
                <a:spcPct val="20000"/>
              </a:spcBef>
              <a:spcAft>
                <a:spcPct val="20000"/>
              </a:spcAft>
              <a:buClrTx/>
              <a:buSzTx/>
              <a:buFont typeface="Arial" charset="0"/>
              <a:buChar char="–"/>
              <a:tabLst/>
              <a:defRPr/>
            </a:pPr>
            <a:r>
              <a:rPr kumimoji="0" lang="en-US"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Sites selected:  Camp Pendleton (San Diego, CA), Fort Hood (Killeen, TX), Fort Drum  (Watertown, NY), Joint Base Lewis-McChord (Tacoma, WA) and MacDill Air Force Base (Tampa, FL).</a:t>
            </a:r>
          </a:p>
        </p:txBody>
      </p:sp>
    </p:spTree>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2"/>
          <p:cNvSpPr>
            <a:spLocks noGrp="1" noChangeArrowheads="1"/>
          </p:cNvSpPr>
          <p:nvPr>
            <p:ph type="title"/>
          </p:nvPr>
        </p:nvSpPr>
        <p:spPr/>
        <p:txBody>
          <a:bodyPr/>
          <a:lstStyle/>
          <a:p>
            <a:pPr eaLnBrk="1" hangingPunct="1"/>
            <a:r>
              <a:rPr lang="en-US" sz="2800" dirty="0" smtClean="0">
                <a:latin typeface="Arial" pitchFamily="34" charset="0"/>
                <a:cs typeface="Arial" pitchFamily="34" charset="0"/>
              </a:rPr>
              <a:t>Income and Benefits</a:t>
            </a:r>
          </a:p>
        </p:txBody>
      </p:sp>
      <p:sp>
        <p:nvSpPr>
          <p:cNvPr id="35842" name="Slide Number Placeholder 3"/>
          <p:cNvSpPr>
            <a:spLocks noGrp="1"/>
          </p:cNvSpPr>
          <p:nvPr>
            <p:ph type="sldNum" sz="quarter" idx="4294967295"/>
          </p:nvPr>
        </p:nvSpPr>
        <p:spPr>
          <a:xfrm>
            <a:off x="7010400" y="6356350"/>
            <a:ext cx="2133600" cy="365125"/>
          </a:xfrm>
          <a:prstGeom prst="rect">
            <a:avLst/>
          </a:prstGeom>
          <a:noFill/>
        </p:spPr>
        <p:txBody>
          <a:bodyPr/>
          <a:lstStyle/>
          <a:p>
            <a:pPr algn="r"/>
            <a:fld id="{08F79F2E-884E-488C-B639-B00A2DC3B6EC}" type="slidenum">
              <a:rPr lang="en-US" smtClean="0">
                <a:latin typeface="Arial" charset="0"/>
              </a:rPr>
              <a:pPr algn="r"/>
              <a:t>16</a:t>
            </a:fld>
            <a:endParaRPr lang="en-US" dirty="0" smtClean="0">
              <a:latin typeface="Arial" charset="0"/>
            </a:endParaRPr>
          </a:p>
        </p:txBody>
      </p:sp>
      <p:sp>
        <p:nvSpPr>
          <p:cNvPr id="35846" name="Rectangle 3"/>
          <p:cNvSpPr>
            <a:spLocks noGrp="1" noChangeArrowheads="1"/>
          </p:cNvSpPr>
          <p:nvPr>
            <p:ph type="body" idx="4294967295"/>
          </p:nvPr>
        </p:nvSpPr>
        <p:spPr>
          <a:xfrm>
            <a:off x="812800" y="1676400"/>
            <a:ext cx="8331200" cy="4348883"/>
          </a:xfrm>
        </p:spPr>
        <p:txBody>
          <a:bodyPr/>
          <a:lstStyle/>
          <a:p>
            <a:pPr eaLnBrk="1" hangingPunct="1">
              <a:lnSpc>
                <a:spcPct val="100000"/>
              </a:lnSpc>
            </a:pPr>
            <a:r>
              <a:rPr lang="en-US" sz="1600" dirty="0" smtClean="0">
                <a:latin typeface="Arial" pitchFamily="34" charset="0"/>
                <a:cs typeface="Arial" pitchFamily="34" charset="0"/>
              </a:rPr>
              <a:t> </a:t>
            </a:r>
            <a:r>
              <a:rPr lang="en-US" sz="1800" dirty="0" smtClean="0">
                <a:latin typeface="Arial" pitchFamily="34" charset="0"/>
                <a:cs typeface="Arial" pitchFamily="34" charset="0"/>
              </a:rPr>
              <a:t>VA’s Benefits Administration assigns twenty full-time and thirty- seven part- time “Homeless Veteran Outreach Coordinators” (HVOC) to control and expedite the processing of homeless Veteran claims.   </a:t>
            </a:r>
          </a:p>
          <a:p>
            <a:pPr eaLnBrk="1" hangingPunct="1">
              <a:lnSpc>
                <a:spcPct val="100000"/>
              </a:lnSpc>
            </a:pPr>
            <a:r>
              <a:rPr lang="en-US" sz="1800" dirty="0" smtClean="0">
                <a:latin typeface="Arial" pitchFamily="34" charset="0"/>
                <a:cs typeface="Arial" pitchFamily="34" charset="0"/>
              </a:rPr>
              <a:t>VA  partners with the Social Security Administration (SSA) to expedite claims for Social Security Disability and with state and local governments for other types of economic assistance to Veterans.</a:t>
            </a:r>
          </a:p>
          <a:p>
            <a:pPr eaLnBrk="1" hangingPunct="1">
              <a:lnSpc>
                <a:spcPct val="100000"/>
              </a:lnSpc>
            </a:pPr>
            <a:r>
              <a:rPr lang="en-US" sz="1800" dirty="0" smtClean="0">
                <a:latin typeface="Arial" pitchFamily="34" charset="0"/>
                <a:cs typeface="Arial" pitchFamily="34" charset="0"/>
              </a:rPr>
              <a:t>VA works with Department of Labor’s Homeless Reintegration Program that aids thousands of Veterans returning to employment.</a:t>
            </a:r>
          </a:p>
          <a:p>
            <a:pPr eaLnBrk="1" hangingPunct="1">
              <a:lnSpc>
                <a:spcPct val="100000"/>
              </a:lnSpc>
            </a:pPr>
            <a:r>
              <a:rPr lang="en-US" sz="1800" dirty="0" smtClean="0">
                <a:latin typeface="Arial" pitchFamily="34" charset="0"/>
                <a:cs typeface="Arial" pitchFamily="34" charset="0"/>
              </a:rPr>
              <a:t>VA’s Homeless Veterans Supported Employment Program (HVSEP) is a new effort to support Veterans to enhance opportunities to obtain and sustain community employment. HVSEP  offers supportive employment services targeting homeless and at-risk Veterans with job development activities and skill building for coping with difficulties at work by providing peer support for coping with employment issues.  </a:t>
            </a:r>
          </a:p>
          <a:p>
            <a:pPr eaLnBrk="1" hangingPunct="1">
              <a:buNone/>
            </a:pPr>
            <a:endParaRPr lang="en-US" sz="1800" dirty="0" smtClean="0">
              <a:latin typeface="Arial" pitchFamily="34" charset="0"/>
              <a:cs typeface="Arial" pitchFamily="34" charset="0"/>
            </a:endParaRPr>
          </a:p>
        </p:txBody>
      </p:sp>
      <p:sp>
        <p:nvSpPr>
          <p:cNvPr id="35843" name="Footer Placeholder 4"/>
          <p:cNvSpPr txBox="1">
            <a:spLocks noGrp="1"/>
          </p:cNvSpPr>
          <p:nvPr/>
        </p:nvSpPr>
        <p:spPr bwMode="auto">
          <a:xfrm>
            <a:off x="3124200" y="6245225"/>
            <a:ext cx="2895600" cy="476250"/>
          </a:xfrm>
          <a:prstGeom prst="rect">
            <a:avLst/>
          </a:prstGeom>
          <a:noFill/>
          <a:ln w="9525">
            <a:noFill/>
            <a:miter lim="800000"/>
            <a:headEnd/>
            <a:tailEnd/>
          </a:ln>
        </p:spPr>
        <p:txBody>
          <a:bodyPr/>
          <a:lstStyle/>
          <a:p>
            <a:pPr algn="ctr"/>
            <a:endParaRPr lang="en-US" sz="1400" dirty="0"/>
          </a:p>
        </p:txBody>
      </p:sp>
      <p:sp>
        <p:nvSpPr>
          <p:cNvPr id="35844"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endParaRPr lang="en-US" sz="1400" dirty="0"/>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2"/>
          </p:nvPr>
        </p:nvSpPr>
        <p:spPr>
          <a:noFill/>
        </p:spPr>
        <p:txBody>
          <a:bodyPr/>
          <a:lstStyle/>
          <a:p>
            <a:pPr algn="r"/>
            <a:fld id="{961617B5-A2FF-426F-8111-74B80FD52572}" type="slidenum">
              <a:rPr lang="en-US" smtClean="0">
                <a:latin typeface="Arial" charset="0"/>
              </a:rPr>
              <a:pPr algn="r"/>
              <a:t>17</a:t>
            </a:fld>
            <a:endParaRPr lang="en-US" dirty="0" smtClean="0">
              <a:latin typeface="Arial" charset="0"/>
            </a:endParaRPr>
          </a:p>
        </p:txBody>
      </p:sp>
      <p:sp>
        <p:nvSpPr>
          <p:cNvPr id="38918" name="Rectangle 2"/>
          <p:cNvSpPr>
            <a:spLocks noGrp="1" noChangeArrowheads="1"/>
          </p:cNvSpPr>
          <p:nvPr>
            <p:ph type="title" idx="4294967295"/>
          </p:nvPr>
        </p:nvSpPr>
        <p:spPr>
          <a:xfrm>
            <a:off x="914400" y="685800"/>
            <a:ext cx="7167562" cy="715962"/>
          </a:xfrm>
        </p:spPr>
        <p:txBody>
          <a:bodyPr/>
          <a:lstStyle/>
          <a:p>
            <a:pPr eaLnBrk="1" hangingPunct="1"/>
            <a:r>
              <a:rPr lang="en-US" sz="2800" dirty="0" smtClean="0">
                <a:latin typeface="Arial" pitchFamily="34" charset="0"/>
                <a:cs typeface="Arial" pitchFamily="34" charset="0"/>
              </a:rPr>
              <a:t>Community Partnerships</a:t>
            </a:r>
          </a:p>
        </p:txBody>
      </p:sp>
      <p:sp>
        <p:nvSpPr>
          <p:cNvPr id="38919" name="Rectangle 3"/>
          <p:cNvSpPr>
            <a:spLocks noGrp="1" noChangeArrowheads="1"/>
          </p:cNvSpPr>
          <p:nvPr>
            <p:ph type="body" idx="4294967295"/>
          </p:nvPr>
        </p:nvSpPr>
        <p:spPr>
          <a:xfrm>
            <a:off x="228600" y="1447800"/>
            <a:ext cx="8915400" cy="5182957"/>
          </a:xfrm>
        </p:spPr>
        <p:txBody>
          <a:bodyPr/>
          <a:lstStyle/>
          <a:p>
            <a:pPr eaLnBrk="1" hangingPunct="1">
              <a:lnSpc>
                <a:spcPct val="80000"/>
              </a:lnSpc>
              <a:buFontTx/>
              <a:buNone/>
            </a:pPr>
            <a:endParaRPr lang="en-US" sz="1600" dirty="0" smtClean="0">
              <a:latin typeface="Arial" pitchFamily="34" charset="0"/>
              <a:cs typeface="Arial" pitchFamily="34" charset="0"/>
            </a:endParaRPr>
          </a:p>
          <a:p>
            <a:pPr eaLnBrk="1" hangingPunct="1">
              <a:lnSpc>
                <a:spcPct val="80000"/>
              </a:lnSpc>
              <a:buFontTx/>
              <a:buNone/>
            </a:pPr>
            <a:endParaRPr lang="en-US" sz="1600" dirty="0" smtClean="0">
              <a:latin typeface="Arial" pitchFamily="34" charset="0"/>
              <a:cs typeface="Arial" pitchFamily="34" charset="0"/>
            </a:endParaRPr>
          </a:p>
          <a:p>
            <a:pPr eaLnBrk="1" hangingPunct="1">
              <a:lnSpc>
                <a:spcPct val="80000"/>
              </a:lnSpc>
            </a:pPr>
            <a:r>
              <a:rPr lang="en-US" sz="2000" dirty="0" smtClean="0">
                <a:latin typeface="Arial" pitchFamily="34" charset="0"/>
                <a:cs typeface="Arial" pitchFamily="34" charset="0"/>
              </a:rPr>
              <a:t>    This a cornerstone of the plan. VA strives to create partnerships with national and local governmental agencies and with community partners to enhance opportunities and services for homeless Veterans. </a:t>
            </a:r>
          </a:p>
          <a:p>
            <a:pPr eaLnBrk="1" hangingPunct="1">
              <a:lnSpc>
                <a:spcPct val="80000"/>
              </a:lnSpc>
              <a:buFontTx/>
              <a:buNone/>
            </a:pPr>
            <a:r>
              <a:rPr lang="en-US" sz="1600" dirty="0" smtClean="0">
                <a:latin typeface="Arial" pitchFamily="34" charset="0"/>
                <a:cs typeface="Arial" pitchFamily="34" charset="0"/>
              </a:rPr>
              <a:t> </a:t>
            </a:r>
          </a:p>
          <a:p>
            <a:pPr eaLnBrk="1" hangingPunct="1">
              <a:lnSpc>
                <a:spcPct val="80000"/>
              </a:lnSpc>
            </a:pPr>
            <a:r>
              <a:rPr lang="en-US" sz="2000" dirty="0" smtClean="0">
                <a:latin typeface="Arial" pitchFamily="34" charset="0"/>
                <a:cs typeface="Arial" pitchFamily="34" charset="0"/>
              </a:rPr>
              <a:t>     VA has strengthened its partnerships with community service providers with nearly 4,000 interagency collaboration agreements in place.  </a:t>
            </a:r>
          </a:p>
          <a:p>
            <a:pPr lvl="1" eaLnBrk="1" hangingPunct="1">
              <a:lnSpc>
                <a:spcPct val="80000"/>
              </a:lnSpc>
              <a:buNone/>
            </a:pPr>
            <a:endParaRPr lang="en-US" sz="1600" dirty="0" smtClean="0">
              <a:latin typeface="Arial" pitchFamily="34" charset="0"/>
              <a:cs typeface="Arial" pitchFamily="34" charset="0"/>
            </a:endParaRPr>
          </a:p>
          <a:p>
            <a:pPr lvl="1" eaLnBrk="1" hangingPunct="1">
              <a:lnSpc>
                <a:spcPct val="80000"/>
              </a:lnSpc>
            </a:pPr>
            <a:r>
              <a:rPr lang="en-US" sz="2000" dirty="0" smtClean="0">
                <a:latin typeface="Arial" pitchFamily="34" charset="0"/>
                <a:cs typeface="Arial" pitchFamily="34" charset="0"/>
              </a:rPr>
              <a:t>These agreements have aided the VA in extending outreach services to 2,418 sites such as shelters, soup kitchens, safe havens, welfare offices or other locations where homeless persons may be located and have spurred the development of additional housing resources. </a:t>
            </a:r>
          </a:p>
          <a:p>
            <a:pPr lvl="1" eaLnBrk="1" hangingPunct="1">
              <a:lnSpc>
                <a:spcPct val="80000"/>
              </a:lnSpc>
              <a:buNone/>
            </a:pPr>
            <a:r>
              <a:rPr lang="en-US" sz="1600" dirty="0" smtClean="0">
                <a:latin typeface="Arial" pitchFamily="34" charset="0"/>
                <a:cs typeface="Arial" pitchFamily="34" charset="0"/>
              </a:rPr>
              <a:t> </a:t>
            </a:r>
          </a:p>
          <a:p>
            <a:pPr lvl="1" eaLnBrk="1" hangingPunct="1">
              <a:lnSpc>
                <a:spcPct val="80000"/>
              </a:lnSpc>
            </a:pPr>
            <a:r>
              <a:rPr lang="en-US" sz="2000" dirty="0" smtClean="0">
                <a:latin typeface="Arial" pitchFamily="34" charset="0"/>
                <a:cs typeface="Arial" pitchFamily="34" charset="0"/>
              </a:rPr>
              <a:t>VA continues to foster interagency collaboration with:</a:t>
            </a:r>
          </a:p>
          <a:p>
            <a:pPr lvl="1" eaLnBrk="1" hangingPunct="1">
              <a:lnSpc>
                <a:spcPct val="80000"/>
              </a:lnSpc>
            </a:pPr>
            <a:r>
              <a:rPr lang="en-US" sz="2000" dirty="0" smtClean="0">
                <a:latin typeface="Arial" pitchFamily="34" charset="0"/>
                <a:cs typeface="Arial" pitchFamily="34" charset="0"/>
              </a:rPr>
              <a:t>United States Interagency Council on Homelessness (USICH), Departments of Housing and Urban Development, Labor, Education, Health &amp; Human Services, Department of Justice and others</a:t>
            </a:r>
            <a:r>
              <a:rPr lang="en-US" sz="1600" dirty="0" smtClean="0">
                <a:latin typeface="Arial" pitchFamily="34" charset="0"/>
                <a:cs typeface="Arial" pitchFamily="34" charset="0"/>
              </a:rPr>
              <a:t>.</a:t>
            </a:r>
          </a:p>
        </p:txBody>
      </p:sp>
      <p:sp>
        <p:nvSpPr>
          <p:cNvPr id="38916" name="Footer Placeholder 4"/>
          <p:cNvSpPr txBox="1">
            <a:spLocks noGrp="1"/>
          </p:cNvSpPr>
          <p:nvPr/>
        </p:nvSpPr>
        <p:spPr bwMode="auto">
          <a:xfrm>
            <a:off x="3124200" y="6245225"/>
            <a:ext cx="2895600" cy="476250"/>
          </a:xfrm>
          <a:prstGeom prst="rect">
            <a:avLst/>
          </a:prstGeom>
          <a:noFill/>
          <a:ln w="9525">
            <a:noFill/>
            <a:miter lim="800000"/>
            <a:headEnd/>
            <a:tailEnd/>
          </a:ln>
        </p:spPr>
        <p:txBody>
          <a:bodyPr/>
          <a:lstStyle/>
          <a:p>
            <a:pPr algn="ctr"/>
            <a:endParaRPr lang="en-US" sz="1400" dirty="0"/>
          </a:p>
        </p:txBody>
      </p:sp>
      <p:sp>
        <p:nvSpPr>
          <p:cNvPr id="38917"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endParaRPr lang="en-US" sz="140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78" name="Group 62"/>
          <p:cNvGraphicFramePr>
            <a:graphicFrameLocks noGrp="1"/>
          </p:cNvGraphicFramePr>
          <p:nvPr>
            <p:ph idx="4294967295"/>
          </p:nvPr>
        </p:nvGraphicFramePr>
        <p:xfrm>
          <a:off x="533400" y="1752600"/>
          <a:ext cx="8229600" cy="4335464"/>
        </p:xfrm>
        <a:graphic>
          <a:graphicData uri="http://schemas.openxmlformats.org/drawingml/2006/table">
            <a:tbl>
              <a:tblPr/>
              <a:tblGrid>
                <a:gridCol w="1447800"/>
                <a:gridCol w="1447800"/>
                <a:gridCol w="1295400"/>
                <a:gridCol w="1371600"/>
                <a:gridCol w="1295400"/>
                <a:gridCol w="1371600"/>
              </a:tblGrid>
              <a:tr h="939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2">
                              <a:lumMod val="75000"/>
                            </a:schemeClr>
                          </a:solidFill>
                          <a:effectLst/>
                          <a:latin typeface="Arial" pitchFamily="34" charset="0"/>
                        </a:rPr>
                        <a:t>African American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2">
                              <a:lumMod val="75000"/>
                            </a:schemeClr>
                          </a:solidFill>
                          <a:effectLst/>
                          <a:latin typeface="Arial" pitchFamily="34" charset="0"/>
                        </a:rPr>
                        <a:t>(n= 18,795)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bg2">
                            <a:lumMod val="75000"/>
                          </a:schemeClr>
                        </a:solidFill>
                        <a:effectLst/>
                        <a:latin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2">
                              <a:lumMod val="75000"/>
                            </a:schemeClr>
                          </a:solidFill>
                          <a:effectLst/>
                          <a:latin typeface="Arial" pitchFamily="34" charset="0"/>
                        </a:rPr>
                        <a:t>Hispanic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2">
                              <a:lumMod val="75000"/>
                            </a:schemeClr>
                          </a:solidFill>
                          <a:effectLst/>
                          <a:latin typeface="Arial" pitchFamily="34" charset="0"/>
                        </a:rPr>
                        <a:t>(n=2,919)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2">
                              <a:lumMod val="75000"/>
                            </a:schemeClr>
                          </a:solidFill>
                          <a:effectLst/>
                          <a:latin typeface="Arial" pitchFamily="34" charset="0"/>
                        </a:rPr>
                        <a:t>Caucasian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2">
                              <a:lumMod val="75000"/>
                            </a:schemeClr>
                          </a:solidFill>
                          <a:effectLst/>
                          <a:latin typeface="Arial" pitchFamily="34" charset="0"/>
                        </a:rPr>
                        <a:t>(n=21,256 )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2">
                              <a:lumMod val="75000"/>
                            </a:schemeClr>
                          </a:solidFill>
                          <a:effectLst/>
                          <a:latin typeface="Arial" pitchFamily="34" charset="0"/>
                        </a:rPr>
                        <a:t>Other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2">
                              <a:lumMod val="75000"/>
                            </a:schemeClr>
                          </a:solidFill>
                          <a:effectLst/>
                          <a:latin typeface="Arial" pitchFamily="34" charset="0"/>
                        </a:rPr>
                        <a:t>(n=1,502)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2">
                              <a:lumMod val="75000"/>
                            </a:schemeClr>
                          </a:solidFill>
                          <a:effectLst/>
                          <a:latin typeface="Arial" pitchFamily="34" charset="0"/>
                        </a:rPr>
                        <a:t>Overall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2">
                              <a:lumMod val="75000"/>
                            </a:schemeClr>
                          </a:solidFill>
                          <a:effectLst/>
                          <a:latin typeface="Arial" pitchFamily="34" charset="0"/>
                        </a:rPr>
                        <a:t>(N=44,472 )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57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Percent of Total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42.3%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6.6%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47.8%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3.3%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100.0%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Average  Age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51.3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49.4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50.9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49.0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50.9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9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Women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5.8%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5.9%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5.0%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9.1%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5.5%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58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OEF/OIF Service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4.1%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10.7%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7.0%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9.7%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6.1%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939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Homeless More Than 1 Year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33.0%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33.6%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33.0%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35.3%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33.0%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9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22530"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endParaRPr lang="en-US" sz="1400" dirty="0"/>
          </a:p>
        </p:txBody>
      </p:sp>
      <p:sp>
        <p:nvSpPr>
          <p:cNvPr id="22590" name="Footer Placeholder 4"/>
          <p:cNvSpPr txBox="1">
            <a:spLocks noGrp="1"/>
          </p:cNvSpPr>
          <p:nvPr/>
        </p:nvSpPr>
        <p:spPr bwMode="auto">
          <a:xfrm>
            <a:off x="363206" y="5938540"/>
            <a:ext cx="8153400" cy="598487"/>
          </a:xfrm>
          <a:prstGeom prst="rect">
            <a:avLst/>
          </a:prstGeom>
          <a:noFill/>
          <a:ln w="9525">
            <a:noFill/>
            <a:miter lim="800000"/>
            <a:headEnd/>
            <a:tailEnd/>
          </a:ln>
        </p:spPr>
        <p:txBody>
          <a:bodyPr anchor="ctr"/>
          <a:lstStyle/>
          <a:p>
            <a:r>
              <a:rPr lang="en-US" sz="1200" dirty="0">
                <a:solidFill>
                  <a:srgbClr val="898989"/>
                </a:solidFill>
              </a:rPr>
              <a:t>Source: NEPEC HCHV Form X and DCHV Form Z, 10/1/09-8/31/10		                                  </a:t>
            </a:r>
          </a:p>
          <a:p>
            <a:r>
              <a:rPr lang="en-US" sz="1200" dirty="0">
                <a:solidFill>
                  <a:srgbClr val="898989"/>
                </a:solidFill>
              </a:rPr>
              <a:t>Includes Healthcare for Homeless Veterans (HCHV) Outreach and  Domiciliary Care for Homeless Veterans (DCHV) Admissions</a:t>
            </a:r>
          </a:p>
        </p:txBody>
      </p:sp>
      <p:sp>
        <p:nvSpPr>
          <p:cNvPr id="7" name="Slide Number Placeholder 6"/>
          <p:cNvSpPr>
            <a:spLocks noGrp="1"/>
          </p:cNvSpPr>
          <p:nvPr>
            <p:ph type="sldNum" sz="quarter" idx="12"/>
          </p:nvPr>
        </p:nvSpPr>
        <p:spPr>
          <a:xfrm>
            <a:off x="6553200" y="6492875"/>
            <a:ext cx="2133600" cy="365125"/>
          </a:xfrm>
        </p:spPr>
        <p:txBody>
          <a:bodyPr/>
          <a:lstStyle/>
          <a:p>
            <a:pPr algn="r">
              <a:defRPr/>
            </a:pPr>
            <a:fld id="{9C0EB700-23EF-4D06-A759-C18FE70A9A00}" type="slidenum">
              <a:rPr lang="en-US" smtClean="0"/>
              <a:pPr algn="r">
                <a:defRPr/>
              </a:pPr>
              <a:t>18</a:t>
            </a:fld>
            <a:endParaRPr lang="en-US" dirty="0"/>
          </a:p>
        </p:txBody>
      </p:sp>
      <p:sp>
        <p:nvSpPr>
          <p:cNvPr id="9" name="Rectangle 2"/>
          <p:cNvSpPr txBox="1">
            <a:spLocks noChangeArrowheads="1"/>
          </p:cNvSpPr>
          <p:nvPr/>
        </p:nvSpPr>
        <p:spPr>
          <a:xfrm>
            <a:off x="533400" y="609600"/>
            <a:ext cx="8305800" cy="775597"/>
          </a:xfrm>
          <a:prstGeom prst="rect">
            <a:avLst/>
          </a:prstGeom>
        </p:spPr>
        <p:txBody>
          <a:bodyPr vert="horz" wrap="square" lIns="0" tIns="0" rIns="0" bIns="0" rtlCol="0" anchor="t">
            <a:spAutoFit/>
          </a:bodyPr>
          <a:lstStyle/>
          <a:p>
            <a:pPr marL="0" marR="0" lvl="0" indent="0" defTabSz="912813" rtl="0" eaLnBrk="1" fontAlgn="base" latinLnBrk="0" hangingPunct="1">
              <a:lnSpc>
                <a:spcPct val="90000"/>
              </a:lnSpc>
              <a:spcBef>
                <a:spcPct val="0"/>
              </a:spcBef>
              <a:spcAft>
                <a:spcPct val="0"/>
              </a:spcAft>
              <a:buClrTx/>
              <a:buSzTx/>
              <a:buFontTx/>
              <a:buNone/>
              <a:tabLst/>
              <a:defRPr/>
            </a:pPr>
            <a:r>
              <a:rPr kumimoji="0" lang="en-US" sz="2800" b="0" i="0" u="none" strike="noStrike" kern="1200" cap="none" spc="-125"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Arial" pitchFamily="34" charset="0"/>
                <a:ea typeface="+mn-ea"/>
                <a:cs typeface="Arial" pitchFamily="34" charset="0"/>
              </a:rPr>
              <a:t>Selected Demographic Characteristics of VA Homeless</a:t>
            </a:r>
          </a:p>
          <a:p>
            <a:pPr marL="0" marR="0" lvl="0" indent="0" defTabSz="912813" rtl="0" eaLnBrk="1" fontAlgn="base" latinLnBrk="0" hangingPunct="1">
              <a:lnSpc>
                <a:spcPct val="90000"/>
              </a:lnSpc>
              <a:spcBef>
                <a:spcPct val="0"/>
              </a:spcBef>
              <a:spcAft>
                <a:spcPct val="0"/>
              </a:spcAft>
              <a:buClrTx/>
              <a:buSzTx/>
              <a:buFontTx/>
              <a:buNone/>
              <a:tabLst/>
              <a:defRPr/>
            </a:pPr>
            <a:r>
              <a:rPr lang="en-US" sz="2800"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Arial" pitchFamily="34" charset="0"/>
                <a:cs typeface="Arial" pitchFamily="34" charset="0"/>
              </a:rPr>
              <a:t>Program Veterans (FY10)</a:t>
            </a:r>
            <a:endParaRPr kumimoji="0" lang="en-US" sz="2800" b="0" i="0" u="none" strike="noStrike" kern="1200" cap="none" spc="-125"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Arial" pitchFamily="34" charset="0"/>
              <a:ea typeface="+mn-ea"/>
              <a:cs typeface="Arial"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696200" cy="792162"/>
          </a:xfrm>
        </p:spPr>
        <p:txBody>
          <a:bodyPr>
            <a:normAutofit/>
          </a:bodyPr>
          <a:lstStyle/>
          <a:p>
            <a:pPr>
              <a:defRPr/>
            </a:pPr>
            <a:r>
              <a:rPr lang="en-US" sz="2800" b="1" dirty="0" smtClean="0">
                <a:latin typeface="+mn-lt"/>
              </a:rPr>
              <a:t> </a:t>
            </a:r>
            <a:r>
              <a:rPr lang="en-US" sz="2800" dirty="0" smtClean="0">
                <a:latin typeface="Arial" pitchFamily="34" charset="0"/>
                <a:cs typeface="Arial" pitchFamily="34" charset="0"/>
              </a:rPr>
              <a:t>Veteran Homelessness</a:t>
            </a:r>
            <a:endParaRPr lang="en-US" sz="2800" dirty="0">
              <a:latin typeface="Arial" pitchFamily="34" charset="0"/>
              <a:cs typeface="Arial" pitchFamily="34" charset="0"/>
            </a:endParaRPr>
          </a:p>
        </p:txBody>
      </p:sp>
      <p:sp>
        <p:nvSpPr>
          <p:cNvPr id="3" name="Subtitle 2"/>
          <p:cNvSpPr>
            <a:spLocks noGrp="1"/>
          </p:cNvSpPr>
          <p:nvPr>
            <p:ph type="subTitle" idx="1"/>
          </p:nvPr>
        </p:nvSpPr>
        <p:spPr>
          <a:xfrm>
            <a:off x="685800" y="1905000"/>
            <a:ext cx="8258175" cy="4621213"/>
          </a:xfrm>
        </p:spPr>
        <p:txBody>
          <a:bodyPr>
            <a:noAutofit/>
          </a:bodyPr>
          <a:lstStyle/>
          <a:p>
            <a:pPr algn="l"/>
            <a:r>
              <a:rPr lang="en-US" sz="1800" u="sng" dirty="0" smtClean="0">
                <a:solidFill>
                  <a:schemeClr val="tx1"/>
                </a:solidFill>
                <a:latin typeface="Arial" pitchFamily="34" charset="0"/>
                <a:cs typeface="Arial" pitchFamily="34" charset="0"/>
              </a:rPr>
              <a:t>Veteran Homelessness: A Supplemental Report to the Annual Homeless Assessment Report (AHAR) to Congress</a:t>
            </a:r>
            <a:r>
              <a:rPr lang="en-US" sz="1800" dirty="0" smtClean="0">
                <a:solidFill>
                  <a:schemeClr val="tx1"/>
                </a:solidFill>
                <a:latin typeface="Arial" pitchFamily="34" charset="0"/>
                <a:cs typeface="Arial" pitchFamily="34" charset="0"/>
              </a:rPr>
              <a:t>  published in January 2011, estimated that on any given night in 2009 there were approximately 76,000 homeless Veterans. An estimated 136,000 Veterans were homeless over the course of a year.</a:t>
            </a:r>
          </a:p>
          <a:p>
            <a:pPr algn="l"/>
            <a:endParaRPr lang="en-US" sz="1800" dirty="0" smtClean="0">
              <a:solidFill>
                <a:schemeClr val="tx1"/>
              </a:solidFill>
              <a:latin typeface="Arial" pitchFamily="34" charset="0"/>
              <a:cs typeface="Arial" pitchFamily="34" charset="0"/>
            </a:endParaRPr>
          </a:p>
          <a:p>
            <a:pPr algn="l"/>
            <a:r>
              <a:rPr lang="en-US" sz="1800" dirty="0" smtClean="0">
                <a:solidFill>
                  <a:schemeClr val="tx1"/>
                </a:solidFill>
                <a:latin typeface="Arial" pitchFamily="34" charset="0"/>
                <a:cs typeface="Arial" pitchFamily="34" charset="0"/>
              </a:rPr>
              <a:t>“We will provide new help for homeless Veterans because those heroes have a home – it’s the country they served, the United States of America.”</a:t>
            </a:r>
          </a:p>
          <a:p>
            <a:pPr>
              <a:buFontTx/>
              <a:buChar char="-"/>
              <a:defRPr/>
            </a:pPr>
            <a:r>
              <a:rPr lang="en-US" sz="1800" dirty="0" smtClean="0">
                <a:solidFill>
                  <a:schemeClr val="tx1"/>
                </a:solidFill>
                <a:latin typeface="Arial" pitchFamily="34" charset="0"/>
                <a:cs typeface="Arial" pitchFamily="34" charset="0"/>
              </a:rPr>
              <a:t>President Obama (March 16, 2009)</a:t>
            </a:r>
          </a:p>
          <a:p>
            <a:pPr>
              <a:defRPr/>
            </a:pPr>
            <a:endParaRPr lang="en-US" sz="1800" dirty="0" smtClean="0">
              <a:solidFill>
                <a:schemeClr val="tx1"/>
              </a:solidFill>
              <a:latin typeface="Arial" pitchFamily="34" charset="0"/>
              <a:cs typeface="Arial" pitchFamily="34" charset="0"/>
            </a:endParaRPr>
          </a:p>
          <a:p>
            <a:pPr>
              <a:defRPr/>
            </a:pPr>
            <a:r>
              <a:rPr lang="en-US" sz="1800" dirty="0" smtClean="0">
                <a:solidFill>
                  <a:schemeClr val="tx1"/>
                </a:solidFill>
                <a:latin typeface="Arial" pitchFamily="34" charset="0"/>
                <a:cs typeface="Arial" pitchFamily="34" charset="0"/>
              </a:rPr>
              <a:t>“We are going to take (the) 131,000 homeless Veterans off the streets over the next five years . . . To do this well, we will have to attack the entire downward spiral that ends in homelessness—we must offer education, jobs, treat depression, fight substance abuse, and offer safe housing. We have to do it all—no missed opportunities in going from 131,000 to zero and keeping it there . . .”</a:t>
            </a:r>
          </a:p>
          <a:p>
            <a:pPr>
              <a:defRPr/>
            </a:pPr>
            <a:r>
              <a:rPr lang="en-US" sz="1800" dirty="0" smtClean="0">
                <a:solidFill>
                  <a:schemeClr val="tx1"/>
                </a:solidFill>
                <a:latin typeface="Arial" pitchFamily="34" charset="0"/>
                <a:cs typeface="Arial" pitchFamily="34" charset="0"/>
              </a:rPr>
              <a:t>                   - VA Secretary Shinseki (August 18, 2009)</a:t>
            </a:r>
          </a:p>
          <a:p>
            <a:pPr>
              <a:defRPr/>
            </a:pPr>
            <a:endParaRPr lang="en-US" sz="1400" dirty="0"/>
          </a:p>
        </p:txBody>
      </p:sp>
      <p:sp>
        <p:nvSpPr>
          <p:cNvPr id="5" name="Slide Number Placeholder 4"/>
          <p:cNvSpPr>
            <a:spLocks noGrp="1"/>
          </p:cNvSpPr>
          <p:nvPr>
            <p:ph type="sldNum" sz="quarter" idx="12"/>
          </p:nvPr>
        </p:nvSpPr>
        <p:spPr/>
        <p:txBody>
          <a:bodyPr/>
          <a:lstStyle/>
          <a:p>
            <a:pPr algn="r">
              <a:defRPr/>
            </a:pPr>
            <a:fld id="{76AAABA4-47B4-44F6-9C46-72A16A9CFD10}" type="slidenum">
              <a:rPr lang="en-US" smtClean="0"/>
              <a:pPr algn="r">
                <a:defRPr/>
              </a:pPr>
              <a:t>1</a:t>
            </a:fld>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New Programs and Initiatives to End Homelessness Among Veterans</a:t>
            </a:r>
            <a:endParaRPr lang="en-US" dirty="0"/>
          </a:p>
        </p:txBody>
      </p:sp>
      <p:sp>
        <p:nvSpPr>
          <p:cNvPr id="6" name="Text Placeholder 5"/>
          <p:cNvSpPr>
            <a:spLocks noGrp="1"/>
          </p:cNvSpPr>
          <p:nvPr>
            <p:ph type="body" sz="quarter" idx="10"/>
          </p:nvPr>
        </p:nvSpPr>
        <p:spPr>
          <a:xfrm>
            <a:off x="722313" y="1905000"/>
            <a:ext cx="8040688" cy="2839239"/>
          </a:xfrm>
        </p:spPr>
        <p:txBody>
          <a:bodyPr/>
          <a:lstStyle/>
          <a:p>
            <a:r>
              <a:rPr lang="en-US" sz="3600" dirty="0" smtClean="0">
                <a:latin typeface="Calibri" pitchFamily="34" charset="0"/>
              </a:rPr>
              <a:t>Outreach</a:t>
            </a:r>
          </a:p>
          <a:p>
            <a:r>
              <a:rPr lang="en-US" sz="3600" dirty="0" smtClean="0">
                <a:latin typeface="Calibri" pitchFamily="34" charset="0"/>
              </a:rPr>
              <a:t>Safe Havens</a:t>
            </a:r>
          </a:p>
          <a:p>
            <a:r>
              <a:rPr lang="en-US" sz="3600" dirty="0" smtClean="0">
                <a:latin typeface="Calibri" pitchFamily="34" charset="0"/>
              </a:rPr>
              <a:t>Housing First</a:t>
            </a:r>
          </a:p>
          <a:p>
            <a:r>
              <a:rPr lang="en-US" sz="3600" dirty="0" smtClean="0">
                <a:latin typeface="Calibri" pitchFamily="34" charset="0"/>
              </a:rPr>
              <a:t>Community Resource and Referral Centers (CRRCs)</a:t>
            </a:r>
            <a:endParaRPr lang="en-US" sz="3600" dirty="0">
              <a:latin typeface="Calibri" pitchFamily="34" charset="0"/>
            </a:endParaRPr>
          </a:p>
        </p:txBody>
      </p:sp>
      <p:sp>
        <p:nvSpPr>
          <p:cNvPr id="2" name="Slide Number Placeholder 1"/>
          <p:cNvSpPr>
            <a:spLocks noGrp="1"/>
          </p:cNvSpPr>
          <p:nvPr>
            <p:ph type="sldNum" sz="quarter" idx="4294967295"/>
          </p:nvPr>
        </p:nvSpPr>
        <p:spPr>
          <a:xfrm>
            <a:off x="7010400" y="6356350"/>
            <a:ext cx="2133600" cy="365125"/>
          </a:xfrm>
          <a:prstGeom prst="rect">
            <a:avLst/>
          </a:prstGeom>
        </p:spPr>
        <p:txBody>
          <a:bodyPr/>
          <a:lstStyle/>
          <a:p>
            <a:pPr>
              <a:defRPr/>
            </a:pPr>
            <a:fld id="{9C0EB700-23EF-4D06-A759-C18FE70A9A00}" type="slidenum">
              <a:rPr lang="en-US" smtClean="0"/>
              <a:pPr>
                <a:defRPr/>
              </a:pPr>
              <a:t>19</a:t>
            </a:fld>
            <a:endParaRPr lang="en-US" dirty="0"/>
          </a:p>
        </p:txBody>
      </p:sp>
    </p:spTree>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2130425"/>
            <a:ext cx="7772400" cy="997196"/>
          </a:xfrm>
        </p:spPr>
        <p:txBody>
          <a:bodyPr/>
          <a:lstStyle/>
          <a:p>
            <a:r>
              <a:rPr lang="en-US" sz="7200" dirty="0" smtClean="0"/>
              <a:t>Outreach</a:t>
            </a:r>
            <a:endParaRPr lang="en-US" sz="7200" dirty="0"/>
          </a:p>
        </p:txBody>
      </p:sp>
      <p:sp>
        <p:nvSpPr>
          <p:cNvPr id="7" name="Subtitle 6"/>
          <p:cNvSpPr>
            <a:spLocks noGrp="1"/>
          </p:cNvSpPr>
          <p:nvPr>
            <p:ph type="subTitle" idx="1"/>
          </p:nvPr>
        </p:nvSpPr>
        <p:spPr>
          <a:xfrm>
            <a:off x="1371600" y="3886200"/>
            <a:ext cx="6400800" cy="842538"/>
          </a:xfrm>
        </p:spPr>
        <p:txBody>
          <a:bodyPr/>
          <a:lstStyle/>
          <a:p>
            <a:r>
              <a:rPr lang="en-US" dirty="0" smtClean="0"/>
              <a:t>Reaching Homeless Veterans and Their Families</a:t>
            </a:r>
            <a:endParaRPr lang="en-US" dirty="0"/>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304800"/>
            <a:ext cx="8229600" cy="664797"/>
          </a:xfrm>
        </p:spPr>
        <p:txBody>
          <a:bodyPr/>
          <a:lstStyle/>
          <a:p>
            <a:pPr algn="ctr"/>
            <a:r>
              <a:rPr lang="en-US" dirty="0" smtClean="0">
                <a:latin typeface="Arial" charset="0"/>
                <a:cs typeface="Arial" charset="0"/>
              </a:rPr>
              <a:t> </a:t>
            </a:r>
            <a:r>
              <a:rPr lang="en-US" sz="2800" dirty="0" smtClean="0">
                <a:latin typeface="Arial" charset="0"/>
                <a:cs typeface="Arial" charset="0"/>
              </a:rPr>
              <a:t>A New Initiative to Reach Homeless Veterans </a:t>
            </a:r>
            <a:endParaRPr lang="en-US" dirty="0" smtClean="0">
              <a:latin typeface="Arial" charset="0"/>
              <a:cs typeface="Arial" charset="0"/>
            </a:endParaRPr>
          </a:p>
        </p:txBody>
      </p:sp>
      <p:sp>
        <p:nvSpPr>
          <p:cNvPr id="3" name="Content Placeholder 2"/>
          <p:cNvSpPr>
            <a:spLocks noGrp="1"/>
          </p:cNvSpPr>
          <p:nvPr>
            <p:ph idx="1"/>
          </p:nvPr>
        </p:nvSpPr>
        <p:spPr>
          <a:xfrm>
            <a:off x="381000" y="1828800"/>
            <a:ext cx="8382000" cy="2743199"/>
          </a:xfrm>
        </p:spPr>
        <p:txBody>
          <a:bodyPr>
            <a:normAutofit fontScale="92500" lnSpcReduction="20000"/>
          </a:bodyPr>
          <a:lstStyle/>
          <a:p>
            <a:pPr algn="ctr">
              <a:buFont typeface="Arial" charset="0"/>
              <a:buNone/>
              <a:defRPr/>
            </a:pPr>
            <a:endParaRPr lang="en-US" b="1" u="sng" dirty="0" smtClean="0">
              <a:latin typeface="+mn-lt"/>
              <a:cs typeface="Arial" pitchFamily="34" charset="0"/>
            </a:endParaRPr>
          </a:p>
          <a:p>
            <a:pPr>
              <a:buFont typeface="Arial" charset="0"/>
              <a:buNone/>
              <a:defRPr/>
            </a:pPr>
            <a:r>
              <a:rPr lang="en-US" dirty="0" smtClean="0">
                <a:latin typeface="+mn-lt"/>
                <a:cs typeface="Arial" pitchFamily="34" charset="0"/>
              </a:rPr>
              <a:t>When:   October 12, 2011</a:t>
            </a:r>
          </a:p>
          <a:p>
            <a:pPr marL="1204913" indent="-1204913">
              <a:buFont typeface="Arial" charset="0"/>
              <a:buNone/>
              <a:tabLst>
                <a:tab pos="1204913" algn="l"/>
              </a:tabLst>
              <a:defRPr/>
            </a:pPr>
            <a:r>
              <a:rPr lang="en-US" dirty="0" smtClean="0">
                <a:latin typeface="+mn-lt"/>
                <a:cs typeface="Arial" pitchFamily="34" charset="0"/>
              </a:rPr>
              <a:t>How:     Simultaneous kick-offs in 28 communities</a:t>
            </a:r>
          </a:p>
          <a:p>
            <a:pPr marL="1204913" indent="-1204913">
              <a:buFont typeface="Arial" charset="0"/>
              <a:buNone/>
              <a:tabLst>
                <a:tab pos="1204913" algn="l"/>
              </a:tabLst>
              <a:defRPr/>
            </a:pPr>
            <a:r>
              <a:rPr lang="en-US" dirty="0" smtClean="0">
                <a:latin typeface="+mn-lt"/>
                <a:cs typeface="Arial" pitchFamily="34" charset="0"/>
              </a:rPr>
              <a:t>Why:     Showcase national scope of VA’s commitment to ending homelessness among Veterans</a:t>
            </a:r>
          </a:p>
          <a:p>
            <a:pPr>
              <a:buFont typeface="Arial" charset="0"/>
              <a:buNone/>
              <a:tabLst>
                <a:tab pos="1262063" algn="l"/>
              </a:tabLst>
              <a:defRPr/>
            </a:pPr>
            <a:r>
              <a:rPr lang="en-US" dirty="0" smtClean="0">
                <a:latin typeface="+mn-lt"/>
                <a:cs typeface="Arial" pitchFamily="34" charset="0"/>
              </a:rPr>
              <a:t>Who:      VA leadership and staff, community partners, </a:t>
            </a:r>
          </a:p>
          <a:p>
            <a:pPr>
              <a:buFont typeface="Arial" charset="0"/>
              <a:buNone/>
              <a:tabLst>
                <a:tab pos="1262063" algn="l"/>
              </a:tabLst>
              <a:defRPr/>
            </a:pPr>
            <a:r>
              <a:rPr lang="en-US" dirty="0" smtClean="0">
                <a:latin typeface="+mn-lt"/>
                <a:cs typeface="Arial" pitchFamily="34" charset="0"/>
              </a:rPr>
              <a:t>               broadcast media, social media</a:t>
            </a: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4EC91B8A-61E9-4FA8-8608-AF033B3A9832}" type="slidenum">
              <a:rPr lang="en-US" smtClean="0"/>
              <a:pPr>
                <a:defRPr/>
              </a:pPr>
              <a:t>21</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t>Approach</a:t>
            </a:r>
          </a:p>
        </p:txBody>
      </p:sp>
      <p:sp>
        <p:nvSpPr>
          <p:cNvPr id="3" name="Content Placeholder 2"/>
          <p:cNvSpPr>
            <a:spLocks noGrp="1"/>
          </p:cNvSpPr>
          <p:nvPr>
            <p:ph idx="1"/>
          </p:nvPr>
        </p:nvSpPr>
        <p:spPr>
          <a:xfrm>
            <a:off x="304800" y="1828800"/>
            <a:ext cx="8382000" cy="3429000"/>
          </a:xfrm>
        </p:spPr>
        <p:txBody>
          <a:bodyPr>
            <a:normAutofit fontScale="85000" lnSpcReduction="20000"/>
          </a:bodyPr>
          <a:lstStyle/>
          <a:p>
            <a:pPr algn="ctr">
              <a:buFont typeface="Arial" charset="0"/>
              <a:buNone/>
              <a:defRPr/>
            </a:pPr>
            <a:r>
              <a:rPr lang="en-US" sz="3600" dirty="0" smtClean="0"/>
              <a:t> </a:t>
            </a:r>
            <a:r>
              <a:rPr lang="en-US" sz="3600" dirty="0" smtClean="0">
                <a:latin typeface="Calibri" pitchFamily="34" charset="0"/>
              </a:rPr>
              <a:t>A Three Tiered Approach</a:t>
            </a:r>
          </a:p>
          <a:p>
            <a:pPr algn="ctr">
              <a:buFont typeface="Arial" charset="0"/>
              <a:buNone/>
              <a:defRPr/>
            </a:pPr>
            <a:endParaRPr lang="en-US" sz="3600" b="1" dirty="0" smtClean="0">
              <a:latin typeface="Calibri" pitchFamily="34" charset="0"/>
            </a:endParaRPr>
          </a:p>
          <a:p>
            <a:pPr>
              <a:defRPr/>
            </a:pPr>
            <a:r>
              <a:rPr lang="en-US" dirty="0" smtClean="0">
                <a:latin typeface="+mn-lt"/>
              </a:rPr>
              <a:t>National “air cover” to carry message to stakeholders, creating an umbrella of general awareness</a:t>
            </a:r>
          </a:p>
          <a:p>
            <a:pPr>
              <a:defRPr/>
            </a:pPr>
            <a:r>
              <a:rPr lang="en-US" dirty="0" smtClean="0">
                <a:latin typeface="+mn-lt"/>
              </a:rPr>
              <a:t>Target </a:t>
            </a:r>
            <a:r>
              <a:rPr lang="en-US" dirty="0" smtClean="0">
                <a:latin typeface="+mn-lt"/>
                <a:cs typeface="Arial" pitchFamily="34" charset="0"/>
              </a:rPr>
              <a:t>28</a:t>
            </a:r>
            <a:r>
              <a:rPr lang="en-US" dirty="0" smtClean="0">
                <a:latin typeface="+mn-lt"/>
              </a:rPr>
              <a:t> locations, based on US Interagency Council on </a:t>
            </a:r>
            <a:r>
              <a:rPr lang="en-US" dirty="0" smtClean="0">
                <a:latin typeface="+mn-lt"/>
                <a:cs typeface="Arial" pitchFamily="34" charset="0"/>
              </a:rPr>
              <a:t>Homelessness</a:t>
            </a:r>
            <a:r>
              <a:rPr lang="en-US" dirty="0" smtClean="0">
                <a:latin typeface="+mn-lt"/>
              </a:rPr>
              <a:t> (USICH) and Annual Homeless Assessment Report (AHAR) data </a:t>
            </a:r>
          </a:p>
          <a:p>
            <a:pPr>
              <a:defRPr/>
            </a:pPr>
            <a:r>
              <a:rPr lang="en-US" dirty="0" smtClean="0">
                <a:latin typeface="+mn-lt"/>
              </a:rPr>
              <a:t>Leverage community stakeholders and media in  rural areas to perform outreach; use lessons learned from five pilot sites to inform development of rural outreach plan</a:t>
            </a:r>
          </a:p>
          <a:p>
            <a:pPr>
              <a:defRPr/>
            </a:pPr>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F27D62A8-4C41-4E43-BB57-2D59D3F25864}" type="slidenum">
              <a:rPr lang="en-US" smtClean="0"/>
              <a:pPr>
                <a:defRPr/>
              </a:pPr>
              <a:t>22</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smtClean="0"/>
              <a:t>Target Audiences</a:t>
            </a:r>
          </a:p>
        </p:txBody>
      </p:sp>
      <p:pic>
        <p:nvPicPr>
          <p:cNvPr id="10243" name="Picture 4" descr="fire-police.gif"/>
          <p:cNvPicPr>
            <a:picLocks noChangeAspect="1"/>
          </p:cNvPicPr>
          <p:nvPr/>
        </p:nvPicPr>
        <p:blipFill>
          <a:blip r:embed="rId2" cstate="print"/>
          <a:srcRect/>
          <a:stretch>
            <a:fillRect/>
          </a:stretch>
        </p:blipFill>
        <p:spPr bwMode="auto">
          <a:xfrm>
            <a:off x="3581400" y="1905000"/>
            <a:ext cx="2209800" cy="2209800"/>
          </a:xfrm>
          <a:prstGeom prst="rect">
            <a:avLst/>
          </a:prstGeom>
          <a:noFill/>
          <a:ln w="9525">
            <a:noFill/>
            <a:miter lim="800000"/>
            <a:headEnd/>
            <a:tailEnd/>
          </a:ln>
        </p:spPr>
      </p:pic>
      <p:pic>
        <p:nvPicPr>
          <p:cNvPr id="10244" name="Picture 5" descr="medical-professionals-1.jpg"/>
          <p:cNvPicPr>
            <a:picLocks noChangeAspect="1"/>
          </p:cNvPicPr>
          <p:nvPr/>
        </p:nvPicPr>
        <p:blipFill>
          <a:blip r:embed="rId3" cstate="print"/>
          <a:srcRect/>
          <a:stretch>
            <a:fillRect/>
          </a:stretch>
        </p:blipFill>
        <p:spPr bwMode="auto">
          <a:xfrm>
            <a:off x="5638800" y="2362200"/>
            <a:ext cx="3429000" cy="2743200"/>
          </a:xfrm>
          <a:prstGeom prst="rect">
            <a:avLst/>
          </a:prstGeom>
          <a:noFill/>
          <a:ln w="9525">
            <a:noFill/>
            <a:miter lim="800000"/>
            <a:headEnd/>
            <a:tailEnd/>
          </a:ln>
        </p:spPr>
      </p:pic>
      <p:pic>
        <p:nvPicPr>
          <p:cNvPr id="10245" name="Content Placeholder 7" descr="vision_people.jpg"/>
          <p:cNvPicPr>
            <a:picLocks noGrp="1" noChangeAspect="1"/>
          </p:cNvPicPr>
          <p:nvPr>
            <p:ph idx="1"/>
          </p:nvPr>
        </p:nvPicPr>
        <p:blipFill>
          <a:blip r:embed="rId4" cstate="print"/>
          <a:srcRect/>
          <a:stretch>
            <a:fillRect/>
          </a:stretch>
        </p:blipFill>
        <p:spPr>
          <a:xfrm>
            <a:off x="914400" y="1600200"/>
            <a:ext cx="2514600" cy="2892425"/>
          </a:xfrm>
        </p:spPr>
      </p:pic>
      <p:sp>
        <p:nvSpPr>
          <p:cNvPr id="10246" name="TextBox 8"/>
          <p:cNvSpPr txBox="1">
            <a:spLocks noChangeArrowheads="1"/>
          </p:cNvSpPr>
          <p:nvPr/>
        </p:nvSpPr>
        <p:spPr bwMode="auto">
          <a:xfrm>
            <a:off x="6553200" y="5181600"/>
            <a:ext cx="2057400" cy="1200150"/>
          </a:xfrm>
          <a:prstGeom prst="rect">
            <a:avLst/>
          </a:prstGeom>
          <a:noFill/>
          <a:ln w="9525">
            <a:noFill/>
            <a:miter lim="800000"/>
            <a:headEnd/>
            <a:tailEnd/>
          </a:ln>
        </p:spPr>
        <p:txBody>
          <a:bodyPr>
            <a:spAutoFit/>
          </a:bodyPr>
          <a:lstStyle/>
          <a:p>
            <a:pPr algn="ctr"/>
            <a:r>
              <a:rPr lang="en-US" b="1" dirty="0"/>
              <a:t>VHA &amp; Community Medical Providers</a:t>
            </a:r>
          </a:p>
        </p:txBody>
      </p:sp>
      <p:sp>
        <p:nvSpPr>
          <p:cNvPr id="10247" name="TextBox 9"/>
          <p:cNvSpPr txBox="1">
            <a:spLocks noChangeArrowheads="1"/>
          </p:cNvSpPr>
          <p:nvPr/>
        </p:nvSpPr>
        <p:spPr bwMode="auto">
          <a:xfrm>
            <a:off x="3962400" y="4114800"/>
            <a:ext cx="1752600" cy="646113"/>
          </a:xfrm>
          <a:prstGeom prst="rect">
            <a:avLst/>
          </a:prstGeom>
          <a:noFill/>
          <a:ln w="9525">
            <a:noFill/>
            <a:miter lim="800000"/>
            <a:headEnd/>
            <a:tailEnd/>
          </a:ln>
        </p:spPr>
        <p:txBody>
          <a:bodyPr>
            <a:spAutoFit/>
          </a:bodyPr>
          <a:lstStyle/>
          <a:p>
            <a:pPr algn="ctr"/>
            <a:r>
              <a:rPr lang="en-US" b="1" dirty="0"/>
              <a:t>First Responders</a:t>
            </a:r>
          </a:p>
        </p:txBody>
      </p:sp>
      <p:sp>
        <p:nvSpPr>
          <p:cNvPr id="10248" name="TextBox 10"/>
          <p:cNvSpPr txBox="1">
            <a:spLocks noChangeArrowheads="1"/>
          </p:cNvSpPr>
          <p:nvPr/>
        </p:nvSpPr>
        <p:spPr bwMode="auto">
          <a:xfrm>
            <a:off x="762000" y="4572000"/>
            <a:ext cx="3048000" cy="1754188"/>
          </a:xfrm>
          <a:prstGeom prst="rect">
            <a:avLst/>
          </a:prstGeom>
          <a:noFill/>
          <a:ln w="9525">
            <a:noFill/>
            <a:miter lim="800000"/>
            <a:headEnd/>
            <a:tailEnd/>
          </a:ln>
        </p:spPr>
        <p:txBody>
          <a:bodyPr>
            <a:spAutoFit/>
          </a:bodyPr>
          <a:lstStyle/>
          <a:p>
            <a:pPr algn="ctr"/>
            <a:r>
              <a:rPr lang="en-US" b="1" dirty="0"/>
              <a:t>Concerned Citizens &amp;</a:t>
            </a:r>
          </a:p>
          <a:p>
            <a:pPr algn="ctr"/>
            <a:r>
              <a:rPr lang="en-US" b="1" dirty="0"/>
              <a:t>Friends and Relatives of </a:t>
            </a:r>
          </a:p>
          <a:p>
            <a:pPr algn="ctr"/>
            <a:r>
              <a:rPr lang="en-US" b="1" dirty="0"/>
              <a:t>Veterans who Are Homeless</a:t>
            </a:r>
          </a:p>
          <a:p>
            <a:pPr algn="ctr"/>
            <a:r>
              <a:rPr lang="en-US" b="1" dirty="0"/>
              <a:t>(including staff from VA, VHA, VBA, &amp; NCA)</a:t>
            </a:r>
          </a:p>
        </p:txBody>
      </p:sp>
      <p:sp>
        <p:nvSpPr>
          <p:cNvPr id="12" name="Slide Number Placeholder 11"/>
          <p:cNvSpPr>
            <a:spLocks noGrp="1"/>
          </p:cNvSpPr>
          <p:nvPr>
            <p:ph type="sldNum" sz="quarter" idx="4294967295"/>
          </p:nvPr>
        </p:nvSpPr>
        <p:spPr>
          <a:xfrm>
            <a:off x="6553200" y="6356350"/>
            <a:ext cx="2133600" cy="365125"/>
          </a:xfrm>
          <a:prstGeom prst="rect">
            <a:avLst/>
          </a:prstGeom>
        </p:spPr>
        <p:txBody>
          <a:bodyPr/>
          <a:lstStyle/>
          <a:p>
            <a:pPr>
              <a:defRPr/>
            </a:pPr>
            <a:fld id="{EA12DCAD-2713-4B98-AF1F-B5DF38618B01}" type="slidenum">
              <a:rPr lang="en-US" smtClean="0"/>
              <a:pPr>
                <a:defRPr/>
              </a:pPr>
              <a:t>23</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pPr>
              <a:defRPr/>
            </a:pPr>
            <a:r>
              <a:rPr lang="en-US" sz="3800" dirty="0" smtClean="0"/>
              <a:t>Getting the Word Out</a:t>
            </a:r>
            <a:endParaRPr lang="en-US" sz="3800" dirty="0"/>
          </a:p>
        </p:txBody>
      </p:sp>
      <p:pic>
        <p:nvPicPr>
          <p:cNvPr id="11267" name="Content Placeholder 3" descr="7875879-a-blank-white-advertising-billboard-on-a-bus-stop.jpg"/>
          <p:cNvPicPr>
            <a:picLocks noGrp="1" noChangeAspect="1"/>
          </p:cNvPicPr>
          <p:nvPr>
            <p:ph idx="1"/>
          </p:nvPr>
        </p:nvPicPr>
        <p:blipFill>
          <a:blip r:embed="rId2" cstate="print"/>
          <a:srcRect/>
          <a:stretch>
            <a:fillRect/>
          </a:stretch>
        </p:blipFill>
        <p:spPr>
          <a:xfrm>
            <a:off x="762000" y="3886200"/>
            <a:ext cx="3505200" cy="2628900"/>
          </a:xfrm>
        </p:spPr>
      </p:pic>
      <p:pic>
        <p:nvPicPr>
          <p:cNvPr id="11268" name="Picture 4" descr="billboard.jpg"/>
          <p:cNvPicPr>
            <a:picLocks noChangeAspect="1"/>
          </p:cNvPicPr>
          <p:nvPr/>
        </p:nvPicPr>
        <p:blipFill>
          <a:blip r:embed="rId3" cstate="print"/>
          <a:srcRect b="17142"/>
          <a:stretch>
            <a:fillRect/>
          </a:stretch>
        </p:blipFill>
        <p:spPr bwMode="auto">
          <a:xfrm>
            <a:off x="762000" y="1295400"/>
            <a:ext cx="3556000" cy="2209800"/>
          </a:xfrm>
          <a:prstGeom prst="rect">
            <a:avLst/>
          </a:prstGeom>
          <a:noFill/>
          <a:ln w="9525">
            <a:noFill/>
            <a:miter lim="800000"/>
            <a:headEnd/>
            <a:tailEnd/>
          </a:ln>
        </p:spPr>
      </p:pic>
      <p:pic>
        <p:nvPicPr>
          <p:cNvPr id="11269" name="Picture 5" descr="old-tv-set-thumb206925-751667.jpg"/>
          <p:cNvPicPr>
            <a:picLocks noChangeAspect="1"/>
          </p:cNvPicPr>
          <p:nvPr/>
        </p:nvPicPr>
        <p:blipFill>
          <a:blip r:embed="rId4" cstate="print"/>
          <a:srcRect/>
          <a:stretch>
            <a:fillRect/>
          </a:stretch>
        </p:blipFill>
        <p:spPr bwMode="auto">
          <a:xfrm>
            <a:off x="5257800" y="3581400"/>
            <a:ext cx="3048000" cy="3048000"/>
          </a:xfrm>
          <a:prstGeom prst="rect">
            <a:avLst/>
          </a:prstGeom>
          <a:noFill/>
          <a:ln w="9525">
            <a:noFill/>
            <a:miter lim="800000"/>
            <a:headEnd/>
            <a:tailEnd/>
          </a:ln>
        </p:spPr>
      </p:pic>
      <p:pic>
        <p:nvPicPr>
          <p:cNvPr id="11270" name="Picture 6" descr="stock-photo-bus-advertising-close-up-of-blank-billboard-on-bus-side-31256479.jpg"/>
          <p:cNvPicPr>
            <a:picLocks noChangeAspect="1"/>
          </p:cNvPicPr>
          <p:nvPr/>
        </p:nvPicPr>
        <p:blipFill>
          <a:blip r:embed="rId5" cstate="print"/>
          <a:srcRect b="21429"/>
          <a:stretch>
            <a:fillRect/>
          </a:stretch>
        </p:blipFill>
        <p:spPr bwMode="auto">
          <a:xfrm>
            <a:off x="4876800" y="990600"/>
            <a:ext cx="3009900" cy="1676400"/>
          </a:xfrm>
          <a:prstGeom prst="rect">
            <a:avLst/>
          </a:prstGeom>
          <a:noFill/>
          <a:ln w="9525">
            <a:noFill/>
            <a:miter lim="800000"/>
            <a:headEnd/>
            <a:tailEnd/>
          </a:ln>
        </p:spPr>
      </p:pic>
      <p:sp>
        <p:nvSpPr>
          <p:cNvPr id="11271" name="TextBox 7"/>
          <p:cNvSpPr txBox="1">
            <a:spLocks noChangeArrowheads="1"/>
          </p:cNvSpPr>
          <p:nvPr/>
        </p:nvSpPr>
        <p:spPr bwMode="auto">
          <a:xfrm>
            <a:off x="990600" y="1752600"/>
            <a:ext cx="3048000" cy="369888"/>
          </a:xfrm>
          <a:prstGeom prst="rect">
            <a:avLst/>
          </a:prstGeom>
          <a:noFill/>
          <a:ln w="9525">
            <a:noFill/>
            <a:miter lim="800000"/>
            <a:headEnd/>
            <a:tailEnd/>
          </a:ln>
        </p:spPr>
        <p:txBody>
          <a:bodyPr>
            <a:spAutoFit/>
          </a:bodyPr>
          <a:lstStyle/>
          <a:p>
            <a:pPr algn="ctr"/>
            <a:r>
              <a:rPr lang="en-US" b="1" dirty="0"/>
              <a:t>Billboards </a:t>
            </a:r>
          </a:p>
        </p:txBody>
      </p:sp>
      <p:sp>
        <p:nvSpPr>
          <p:cNvPr id="11272" name="TextBox 8"/>
          <p:cNvSpPr txBox="1">
            <a:spLocks noChangeArrowheads="1"/>
          </p:cNvSpPr>
          <p:nvPr/>
        </p:nvSpPr>
        <p:spPr bwMode="auto">
          <a:xfrm>
            <a:off x="1219200" y="4572000"/>
            <a:ext cx="838200" cy="738188"/>
          </a:xfrm>
          <a:prstGeom prst="rect">
            <a:avLst/>
          </a:prstGeom>
          <a:noFill/>
          <a:ln w="9525">
            <a:noFill/>
            <a:miter lim="800000"/>
            <a:headEnd/>
            <a:tailEnd/>
          </a:ln>
        </p:spPr>
        <p:txBody>
          <a:bodyPr>
            <a:spAutoFit/>
          </a:bodyPr>
          <a:lstStyle/>
          <a:p>
            <a:pPr algn="ctr"/>
            <a:r>
              <a:rPr lang="en-US" sz="1400" b="1" dirty="0"/>
              <a:t>Bus</a:t>
            </a:r>
          </a:p>
          <a:p>
            <a:pPr algn="ctr"/>
            <a:r>
              <a:rPr lang="en-US" sz="1400" b="1" dirty="0"/>
              <a:t>Shelter</a:t>
            </a:r>
          </a:p>
          <a:p>
            <a:pPr algn="ctr"/>
            <a:r>
              <a:rPr lang="en-US" sz="1400" b="1" dirty="0"/>
              <a:t>Ads</a:t>
            </a:r>
          </a:p>
        </p:txBody>
      </p:sp>
      <p:sp>
        <p:nvSpPr>
          <p:cNvPr id="11273" name="TextBox 10"/>
          <p:cNvSpPr txBox="1">
            <a:spLocks noChangeArrowheads="1"/>
          </p:cNvSpPr>
          <p:nvPr/>
        </p:nvSpPr>
        <p:spPr bwMode="auto">
          <a:xfrm>
            <a:off x="5791200" y="5029200"/>
            <a:ext cx="1600200" cy="738188"/>
          </a:xfrm>
          <a:prstGeom prst="rect">
            <a:avLst/>
          </a:prstGeom>
          <a:noFill/>
          <a:ln w="9525">
            <a:noFill/>
            <a:miter lim="800000"/>
            <a:headEnd/>
            <a:tailEnd/>
          </a:ln>
        </p:spPr>
        <p:txBody>
          <a:bodyPr>
            <a:spAutoFit/>
          </a:bodyPr>
          <a:lstStyle/>
          <a:p>
            <a:pPr algn="ctr"/>
            <a:r>
              <a:rPr lang="en-US" sz="1400" b="1" dirty="0"/>
              <a:t>Public </a:t>
            </a:r>
            <a:br>
              <a:rPr lang="en-US" sz="1400" b="1" dirty="0"/>
            </a:br>
            <a:r>
              <a:rPr lang="en-US" sz="1400" b="1" dirty="0"/>
              <a:t>Service</a:t>
            </a:r>
            <a:br>
              <a:rPr lang="en-US" sz="1400" b="1" dirty="0"/>
            </a:br>
            <a:r>
              <a:rPr lang="en-US" sz="1400" b="1" dirty="0"/>
              <a:t>Announcements</a:t>
            </a:r>
          </a:p>
        </p:txBody>
      </p:sp>
      <p:sp>
        <p:nvSpPr>
          <p:cNvPr id="13" name="Rectangle 12"/>
          <p:cNvSpPr/>
          <p:nvPr/>
        </p:nvSpPr>
        <p:spPr>
          <a:xfrm rot="20442650">
            <a:off x="5030788" y="1595438"/>
            <a:ext cx="2563812" cy="569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Rectangle 13"/>
          <p:cNvSpPr/>
          <p:nvPr/>
        </p:nvSpPr>
        <p:spPr>
          <a:xfrm rot="20891766">
            <a:off x="5648325" y="1876425"/>
            <a:ext cx="1981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276" name="TextBox 9"/>
          <p:cNvSpPr txBox="1">
            <a:spLocks noChangeArrowheads="1"/>
          </p:cNvSpPr>
          <p:nvPr/>
        </p:nvSpPr>
        <p:spPr bwMode="auto">
          <a:xfrm rot="-912291">
            <a:off x="5100638" y="1747838"/>
            <a:ext cx="2438400" cy="369887"/>
          </a:xfrm>
          <a:prstGeom prst="rect">
            <a:avLst/>
          </a:prstGeom>
          <a:noFill/>
          <a:ln w="9525">
            <a:noFill/>
            <a:miter lim="800000"/>
            <a:headEnd/>
            <a:tailEnd/>
          </a:ln>
        </p:spPr>
        <p:txBody>
          <a:bodyPr>
            <a:spAutoFit/>
          </a:bodyPr>
          <a:lstStyle/>
          <a:p>
            <a:pPr algn="ctr"/>
            <a:r>
              <a:rPr lang="en-US" b="1" dirty="0"/>
              <a:t>Ads on Buses</a:t>
            </a:r>
          </a:p>
        </p:txBody>
      </p:sp>
      <p:pic>
        <p:nvPicPr>
          <p:cNvPr id="11277" name="Picture 15" descr="leaflet-distribution-brisbane.jpg"/>
          <p:cNvPicPr>
            <a:picLocks noChangeAspect="1"/>
          </p:cNvPicPr>
          <p:nvPr/>
        </p:nvPicPr>
        <p:blipFill>
          <a:blip r:embed="rId6" cstate="print"/>
          <a:srcRect l="23334" t="14603" r="7333"/>
          <a:stretch>
            <a:fillRect/>
          </a:stretch>
        </p:blipFill>
        <p:spPr bwMode="auto">
          <a:xfrm>
            <a:off x="4038600" y="3124200"/>
            <a:ext cx="1643063" cy="1524000"/>
          </a:xfrm>
          <a:prstGeom prst="rect">
            <a:avLst/>
          </a:prstGeom>
          <a:noFill/>
          <a:ln w="9525">
            <a:noFill/>
            <a:miter lim="800000"/>
            <a:headEnd/>
            <a:tailEnd/>
          </a:ln>
        </p:spPr>
      </p:pic>
      <p:sp>
        <p:nvSpPr>
          <p:cNvPr id="11278" name="TextBox 16"/>
          <p:cNvSpPr txBox="1">
            <a:spLocks noChangeArrowheads="1"/>
          </p:cNvSpPr>
          <p:nvPr/>
        </p:nvSpPr>
        <p:spPr bwMode="auto">
          <a:xfrm>
            <a:off x="3962400" y="4495800"/>
            <a:ext cx="1447800" cy="862013"/>
          </a:xfrm>
          <a:prstGeom prst="rect">
            <a:avLst/>
          </a:prstGeom>
          <a:noFill/>
          <a:ln w="9525">
            <a:noFill/>
            <a:miter lim="800000"/>
            <a:headEnd/>
            <a:tailEnd/>
          </a:ln>
        </p:spPr>
        <p:txBody>
          <a:bodyPr>
            <a:spAutoFit/>
          </a:bodyPr>
          <a:lstStyle/>
          <a:p>
            <a:pPr algn="ctr"/>
            <a:r>
              <a:rPr lang="en-US" sz="1600" b="1" dirty="0"/>
              <a:t>Flier Distribution</a:t>
            </a:r>
          </a:p>
          <a:p>
            <a:endParaRPr lang="en-US" dirty="0"/>
          </a:p>
        </p:txBody>
      </p:sp>
      <p:sp>
        <p:nvSpPr>
          <p:cNvPr id="18" name="Slide Number Placeholder 17"/>
          <p:cNvSpPr>
            <a:spLocks noGrp="1"/>
          </p:cNvSpPr>
          <p:nvPr>
            <p:ph type="sldNum" sz="quarter" idx="4294967295"/>
          </p:nvPr>
        </p:nvSpPr>
        <p:spPr>
          <a:xfrm>
            <a:off x="6553200" y="6356350"/>
            <a:ext cx="2133600" cy="365125"/>
          </a:xfrm>
          <a:prstGeom prst="rect">
            <a:avLst/>
          </a:prstGeom>
        </p:spPr>
        <p:txBody>
          <a:bodyPr/>
          <a:lstStyle/>
          <a:p>
            <a:pPr>
              <a:defRPr/>
            </a:pPr>
            <a:fld id="{42326A73-DB3F-4263-AB48-9C55DFC5C705}" type="slidenum">
              <a:rPr lang="en-US" smtClean="0"/>
              <a:pPr>
                <a:defRPr/>
              </a:pPr>
              <a:t>24</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2130425"/>
            <a:ext cx="7772400" cy="664797"/>
          </a:xfrm>
        </p:spPr>
        <p:txBody>
          <a:bodyPr/>
          <a:lstStyle/>
          <a:p>
            <a:r>
              <a:rPr lang="en-US" dirty="0" smtClean="0"/>
              <a:t>Safe Havens</a:t>
            </a:r>
            <a:endParaRPr lang="en-US" dirty="0"/>
          </a:p>
        </p:txBody>
      </p:sp>
      <p:sp>
        <p:nvSpPr>
          <p:cNvPr id="8" name="Subtitle 7"/>
          <p:cNvSpPr>
            <a:spLocks noGrp="1"/>
          </p:cNvSpPr>
          <p:nvPr>
            <p:ph type="subTitle" idx="1"/>
          </p:nvPr>
        </p:nvSpPr>
        <p:spPr>
          <a:xfrm>
            <a:off x="1371600" y="3886200"/>
            <a:ext cx="6400800" cy="830997"/>
          </a:xfrm>
        </p:spPr>
        <p:txBody>
          <a:bodyPr/>
          <a:lstStyle/>
          <a:p>
            <a:r>
              <a:rPr lang="en-US" dirty="0" smtClean="0">
                <a:latin typeface="Calibri" pitchFamily="34" charset="0"/>
              </a:rPr>
              <a:t>A New Initiative to reach the Chronically Homeless Veteran</a:t>
            </a:r>
            <a:endParaRPr lang="en-US" dirty="0">
              <a:latin typeface="Calibri" pitchFamily="34" charset="0"/>
            </a:endParaRP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2133600"/>
          </a:xfrm>
        </p:spPr>
        <p:txBody>
          <a:bodyPr/>
          <a:lstStyle/>
          <a:p>
            <a:pPr algn="l"/>
            <a:r>
              <a:rPr lang="en-US" sz="3200" dirty="0" smtClean="0"/>
              <a:t>Background</a:t>
            </a:r>
            <a:endParaRPr lang="en-US" sz="3200" dirty="0"/>
          </a:p>
        </p:txBody>
      </p:sp>
      <p:sp>
        <p:nvSpPr>
          <p:cNvPr id="3" name="Content Placeholder 2"/>
          <p:cNvSpPr>
            <a:spLocks noGrp="1"/>
          </p:cNvSpPr>
          <p:nvPr>
            <p:ph idx="1"/>
          </p:nvPr>
        </p:nvSpPr>
        <p:spPr>
          <a:xfrm>
            <a:off x="304800" y="2895600"/>
            <a:ext cx="8229600" cy="3429000"/>
          </a:xfrm>
        </p:spPr>
        <p:txBody>
          <a:bodyPr>
            <a:normAutofit/>
          </a:bodyPr>
          <a:lstStyle/>
          <a:p>
            <a:r>
              <a:rPr lang="en-US" sz="2400" dirty="0" smtClean="0">
                <a:latin typeface="Calibri" pitchFamily="34" charset="0"/>
              </a:rPr>
              <a:t>Authorized by McKinney-Vento Act of 1994</a:t>
            </a:r>
          </a:p>
          <a:p>
            <a:r>
              <a:rPr lang="en-US" sz="2400" dirty="0" smtClean="0">
                <a:latin typeface="Calibri" pitchFamily="34" charset="0"/>
              </a:rPr>
              <a:t>Funded from HUD’s Supportive Housing Program</a:t>
            </a:r>
          </a:p>
          <a:p>
            <a:r>
              <a:rPr lang="en-US" sz="2400" dirty="0" smtClean="0">
                <a:latin typeface="Calibri" pitchFamily="34" charset="0"/>
              </a:rPr>
              <a:t>Primary mission was to target chronically dually diagnosed homeless that were ineffectively served by traditional homeless programs</a:t>
            </a:r>
          </a:p>
          <a:p>
            <a:r>
              <a:rPr lang="en-US" sz="2400" dirty="0" smtClean="0">
                <a:latin typeface="Calibri" pitchFamily="34" charset="0"/>
              </a:rPr>
              <a:t>HUD initially funded 300 Safe Haven programs</a:t>
            </a:r>
          </a:p>
          <a:p>
            <a:pPr>
              <a:buNone/>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12"/>
          <p:cNvSpPr>
            <a:spLocks noGrp="1"/>
          </p:cNvSpPr>
          <p:nvPr>
            <p:ph idx="1"/>
          </p:nvPr>
        </p:nvSpPr>
        <p:spPr>
          <a:xfrm>
            <a:off x="381000" y="1905000"/>
            <a:ext cx="8229600" cy="4343400"/>
          </a:xfrm>
        </p:spPr>
        <p:txBody>
          <a:bodyPr>
            <a:noAutofit/>
          </a:bodyPr>
          <a:lstStyle/>
          <a:p>
            <a:pPr marL="0" indent="0">
              <a:buNone/>
            </a:pPr>
            <a:r>
              <a:rPr lang="en-US" sz="2800" b="1" dirty="0" smtClean="0">
                <a:latin typeface="Cambria" pitchFamily="18" charset="0"/>
              </a:rPr>
              <a:t>The Low Demand/Safe Haven Model Core </a:t>
            </a:r>
            <a:r>
              <a:rPr lang="en-US" sz="2800" b="1" dirty="0" smtClean="0">
                <a:latin typeface="Calibri" pitchFamily="34" charset="0"/>
              </a:rPr>
              <a:t>Principles</a:t>
            </a:r>
          </a:p>
          <a:p>
            <a:r>
              <a:rPr lang="en-US" sz="2400" dirty="0" smtClean="0">
                <a:latin typeface="Calibri" pitchFamily="34" charset="0"/>
              </a:rPr>
              <a:t>Targets chronically homeless with mental illness and substance use problems</a:t>
            </a:r>
          </a:p>
          <a:p>
            <a:r>
              <a:rPr lang="en-US" sz="2400" dirty="0" smtClean="0">
                <a:latin typeface="Calibri" pitchFamily="34" charset="0"/>
              </a:rPr>
              <a:t>Targets Veterans who have failed in traditional programs</a:t>
            </a:r>
          </a:p>
          <a:p>
            <a:r>
              <a:rPr lang="en-US" sz="2400" dirty="0" smtClean="0">
                <a:latin typeface="Calibri" pitchFamily="34" charset="0"/>
              </a:rPr>
              <a:t>Does </a:t>
            </a:r>
            <a:r>
              <a:rPr lang="en-US" sz="2400" b="1" dirty="0" smtClean="0">
                <a:latin typeface="Calibri" pitchFamily="34" charset="0"/>
              </a:rPr>
              <a:t>not</a:t>
            </a:r>
            <a:r>
              <a:rPr lang="en-US" sz="2400" dirty="0" smtClean="0">
                <a:latin typeface="Calibri" pitchFamily="34" charset="0"/>
              </a:rPr>
              <a:t> require sobriety or compliance with MH TX as a condition of admission or continued stay</a:t>
            </a:r>
          </a:p>
          <a:p>
            <a:r>
              <a:rPr lang="en-US" sz="2400" dirty="0" smtClean="0">
                <a:latin typeface="Calibri" pitchFamily="34" charset="0"/>
              </a:rPr>
              <a:t>Demands are kept to a minimum</a:t>
            </a:r>
          </a:p>
          <a:p>
            <a:r>
              <a:rPr lang="en-US" sz="2400" dirty="0" smtClean="0">
                <a:latin typeface="Calibri" pitchFamily="34" charset="0"/>
              </a:rPr>
              <a:t>Environment of care is as non-intrusive as possible</a:t>
            </a:r>
          </a:p>
          <a:p>
            <a:r>
              <a:rPr lang="en-US" sz="2400" dirty="0" smtClean="0">
                <a:latin typeface="Calibri" pitchFamily="34" charset="0"/>
              </a:rPr>
              <a:t>Rules focus on staff and resident safety</a:t>
            </a:r>
          </a:p>
        </p:txBody>
      </p:sp>
      <p:sp>
        <p:nvSpPr>
          <p:cNvPr id="6" name="Title 5"/>
          <p:cNvSpPr>
            <a:spLocks noGrp="1"/>
          </p:cNvSpPr>
          <p:nvPr>
            <p:ph type="title"/>
          </p:nvPr>
        </p:nvSpPr>
        <p:spPr>
          <a:xfrm>
            <a:off x="304800" y="685800"/>
            <a:ext cx="8229600" cy="1066800"/>
          </a:xfrm>
        </p:spPr>
        <p:txBody>
          <a:bodyPr>
            <a:normAutofit/>
          </a:bodyPr>
          <a:lstStyle/>
          <a:p>
            <a:pPr algn="l"/>
            <a:r>
              <a:rPr lang="en-US" sz="3200" dirty="0" smtClean="0"/>
              <a:t>Core Principles</a:t>
            </a:r>
            <a:endParaRPr lang="en-US" sz="3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2209800"/>
          </a:xfrm>
        </p:spPr>
        <p:txBody>
          <a:bodyPr>
            <a:normAutofit/>
          </a:bodyPr>
          <a:lstStyle/>
          <a:p>
            <a:pPr algn="l"/>
            <a:r>
              <a:rPr lang="en-US" sz="3200" dirty="0" smtClean="0"/>
              <a:t>Safe Havens and the Five Year Plan</a:t>
            </a:r>
            <a:endParaRPr lang="en-US" sz="3200" dirty="0"/>
          </a:p>
        </p:txBody>
      </p:sp>
      <p:sp>
        <p:nvSpPr>
          <p:cNvPr id="7" name="Content Placeholder 6"/>
          <p:cNvSpPr>
            <a:spLocks noGrp="1"/>
          </p:cNvSpPr>
          <p:nvPr>
            <p:ph idx="1"/>
          </p:nvPr>
        </p:nvSpPr>
        <p:spPr>
          <a:xfrm>
            <a:off x="457200" y="1981200"/>
            <a:ext cx="8229600" cy="4495800"/>
          </a:xfrm>
        </p:spPr>
        <p:txBody>
          <a:bodyPr>
            <a:normAutofit/>
          </a:bodyPr>
          <a:lstStyle/>
          <a:p>
            <a:r>
              <a:rPr lang="en-US" sz="2400" dirty="0" smtClean="0">
                <a:latin typeface="Calibri" pitchFamily="34" charset="0"/>
              </a:rPr>
              <a:t>VA’s Five Year Plan calls for innovative programs to eliminate homelessness among all Veterans</a:t>
            </a:r>
          </a:p>
          <a:p>
            <a:r>
              <a:rPr lang="en-US" sz="2400" dirty="0" smtClean="0">
                <a:latin typeface="Calibri" pitchFamily="34" charset="0"/>
              </a:rPr>
              <a:t>Safe Haven models utilize a low demand/harm reduction strategy to serve homeless Veterans that cannot be reached by traditional homeless programs</a:t>
            </a:r>
            <a:endParaRPr lang="en-US" sz="2400" dirty="0">
              <a:latin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382000" cy="665162"/>
          </a:xfrm>
        </p:spPr>
        <p:txBody>
          <a:bodyPr/>
          <a:lstStyle/>
          <a:p>
            <a:r>
              <a:rPr lang="en-US" sz="2800" dirty="0" smtClean="0">
                <a:latin typeface="Arial" pitchFamily="34" charset="0"/>
                <a:cs typeface="Arial" pitchFamily="34" charset="0"/>
              </a:rPr>
              <a:t>Root Causes of Homelessness</a:t>
            </a:r>
            <a:endParaRPr lang="en-US" sz="2800" dirty="0">
              <a:latin typeface="Arial" pitchFamily="34" charset="0"/>
              <a:cs typeface="Arial" pitchFamily="34" charset="0"/>
            </a:endParaRPr>
          </a:p>
        </p:txBody>
      </p:sp>
      <p:sp>
        <p:nvSpPr>
          <p:cNvPr id="3" name="Content Placeholder 2"/>
          <p:cNvSpPr>
            <a:spLocks noGrp="1"/>
          </p:cNvSpPr>
          <p:nvPr>
            <p:ph idx="1"/>
          </p:nvPr>
        </p:nvSpPr>
        <p:spPr>
          <a:xfrm>
            <a:off x="762000" y="1676400"/>
            <a:ext cx="7696200" cy="6278768"/>
          </a:xfrm>
        </p:spPr>
        <p:txBody>
          <a:bodyPr/>
          <a:lstStyle/>
          <a:p>
            <a:pPr>
              <a:lnSpc>
                <a:spcPct val="150000"/>
              </a:lnSpc>
            </a:pPr>
            <a:r>
              <a:rPr lang="en-US" sz="2000" b="1" dirty="0" smtClean="0">
                <a:latin typeface="Arial" pitchFamily="34" charset="0"/>
                <a:cs typeface="Arial" pitchFamily="34" charset="0"/>
              </a:rPr>
              <a:t>Lack of Affordable Housing</a:t>
            </a:r>
          </a:p>
          <a:p>
            <a:pPr>
              <a:lnSpc>
                <a:spcPct val="150000"/>
              </a:lnSpc>
            </a:pPr>
            <a:r>
              <a:rPr lang="en-US" sz="2000" b="1" dirty="0" smtClean="0">
                <a:latin typeface="Arial" pitchFamily="34" charset="0"/>
                <a:cs typeface="Arial" pitchFamily="34" charset="0"/>
              </a:rPr>
              <a:t>Insufficient Income/Poverty</a:t>
            </a:r>
          </a:p>
          <a:p>
            <a:pPr>
              <a:lnSpc>
                <a:spcPct val="150000"/>
              </a:lnSpc>
            </a:pPr>
            <a:r>
              <a:rPr lang="en-US" sz="2000" b="1" dirty="0" smtClean="0">
                <a:latin typeface="Arial" pitchFamily="34" charset="0"/>
                <a:cs typeface="Arial" pitchFamily="34" charset="0"/>
              </a:rPr>
              <a:t>Lack of Health and Supportive Services</a:t>
            </a:r>
          </a:p>
          <a:p>
            <a:pPr>
              <a:lnSpc>
                <a:spcPct val="150000"/>
              </a:lnSpc>
            </a:pPr>
            <a:r>
              <a:rPr lang="en-US" sz="2000" b="1" dirty="0" smtClean="0">
                <a:latin typeface="Arial" pitchFamily="34" charset="0"/>
                <a:cs typeface="Arial" pitchFamily="34" charset="0"/>
              </a:rPr>
              <a:t>Lack of Public Assistance</a:t>
            </a:r>
          </a:p>
          <a:p>
            <a:pPr>
              <a:lnSpc>
                <a:spcPct val="150000"/>
              </a:lnSpc>
            </a:pPr>
            <a:r>
              <a:rPr lang="en-US" sz="2000" b="1" dirty="0" smtClean="0">
                <a:latin typeface="Arial" pitchFamily="34" charset="0"/>
                <a:cs typeface="Arial" pitchFamily="34" charset="0"/>
              </a:rPr>
              <a:t>Lack of employment opportunities/low wages and Job loss</a:t>
            </a:r>
          </a:p>
          <a:p>
            <a:pPr>
              <a:lnSpc>
                <a:spcPct val="150000"/>
              </a:lnSpc>
            </a:pPr>
            <a:r>
              <a:rPr lang="en-US" sz="2000" b="1" dirty="0" smtClean="0">
                <a:latin typeface="Arial" pitchFamily="34" charset="0"/>
                <a:cs typeface="Arial" pitchFamily="34" charset="0"/>
              </a:rPr>
              <a:t>Lack of child support</a:t>
            </a:r>
          </a:p>
          <a:p>
            <a:pPr>
              <a:lnSpc>
                <a:spcPct val="150000"/>
              </a:lnSpc>
            </a:pPr>
            <a:r>
              <a:rPr lang="en-US" sz="2000" b="1" dirty="0" smtClean="0">
                <a:latin typeface="Arial" pitchFamily="34" charset="0"/>
                <a:cs typeface="Arial" pitchFamily="34" charset="0"/>
              </a:rPr>
              <a:t>Domestic Violence</a:t>
            </a:r>
          </a:p>
          <a:p>
            <a:pPr>
              <a:lnSpc>
                <a:spcPct val="150000"/>
              </a:lnSpc>
            </a:pPr>
            <a:r>
              <a:rPr lang="en-US" sz="2000" b="1" dirty="0" smtClean="0">
                <a:latin typeface="Arial" pitchFamily="34" charset="0"/>
                <a:cs typeface="Arial" pitchFamily="34" charset="0"/>
              </a:rPr>
              <a:t>Drug and Alcohol related problems</a:t>
            </a:r>
          </a:p>
          <a:p>
            <a:pPr>
              <a:lnSpc>
                <a:spcPct val="150000"/>
              </a:lnSpc>
            </a:pPr>
            <a:r>
              <a:rPr lang="en-US" sz="2000" b="1" dirty="0" smtClean="0">
                <a:latin typeface="Arial" pitchFamily="34" charset="0"/>
                <a:cs typeface="Arial" pitchFamily="34" charset="0"/>
              </a:rPr>
              <a:t>Physical Illness</a:t>
            </a:r>
          </a:p>
          <a:p>
            <a:pPr>
              <a:lnSpc>
                <a:spcPct val="150000"/>
              </a:lnSpc>
            </a:pPr>
            <a:r>
              <a:rPr lang="en-US" sz="2000" b="1" dirty="0" smtClean="0">
                <a:latin typeface="Arial" pitchFamily="34" charset="0"/>
                <a:cs typeface="Arial" pitchFamily="34" charset="0"/>
              </a:rPr>
              <a:t>Mental Illness</a:t>
            </a:r>
          </a:p>
          <a:p>
            <a:pPr>
              <a:lnSpc>
                <a:spcPct val="150000"/>
              </a:lnSpc>
            </a:pPr>
            <a:endParaRPr lang="en-US" dirty="0"/>
          </a:p>
        </p:txBody>
      </p:sp>
      <p:sp>
        <p:nvSpPr>
          <p:cNvPr id="5" name="Slide Number Placeholder 4"/>
          <p:cNvSpPr>
            <a:spLocks noGrp="1"/>
          </p:cNvSpPr>
          <p:nvPr>
            <p:ph type="sldNum" sz="quarter" idx="4294967295"/>
          </p:nvPr>
        </p:nvSpPr>
        <p:spPr>
          <a:xfrm>
            <a:off x="6629400" y="6324600"/>
            <a:ext cx="2133600" cy="365125"/>
          </a:xfrm>
          <a:prstGeom prst="rect">
            <a:avLst/>
          </a:prstGeom>
        </p:spPr>
        <p:txBody>
          <a:bodyPr/>
          <a:lstStyle/>
          <a:p>
            <a:pPr algn="r">
              <a:defRPr/>
            </a:pPr>
            <a:fld id="{BF33E2F9-0A46-4A1C-8502-EBAE0F83FB2A}" type="slidenum">
              <a:rPr lang="en-US" smtClean="0"/>
              <a:pPr algn="r">
                <a:defRPr/>
              </a:pPr>
              <a:t>2</a:t>
            </a:fld>
            <a:endParaRPr lang="en-US" dirty="0"/>
          </a:p>
        </p:txBody>
      </p:sp>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30425"/>
            <a:ext cx="7772400" cy="664797"/>
          </a:xfrm>
        </p:spPr>
        <p:txBody>
          <a:bodyPr/>
          <a:lstStyle/>
          <a:p>
            <a:r>
              <a:rPr lang="en-US" dirty="0" smtClean="0"/>
              <a:t>Housing First</a:t>
            </a:r>
            <a:endParaRPr lang="en-US" dirty="0"/>
          </a:p>
        </p:txBody>
      </p:sp>
      <p:sp>
        <p:nvSpPr>
          <p:cNvPr id="5" name="Subtitle 4"/>
          <p:cNvSpPr>
            <a:spLocks noGrp="1"/>
          </p:cNvSpPr>
          <p:nvPr>
            <p:ph type="subTitle" idx="1"/>
          </p:nvPr>
        </p:nvSpPr>
        <p:spPr>
          <a:xfrm>
            <a:off x="1371600" y="3886200"/>
            <a:ext cx="6400800" cy="830997"/>
          </a:xfrm>
        </p:spPr>
        <p:txBody>
          <a:bodyPr/>
          <a:lstStyle/>
          <a:p>
            <a:r>
              <a:rPr lang="en-US" dirty="0" smtClean="0">
                <a:latin typeface="Calibri" pitchFamily="34" charset="0"/>
              </a:rPr>
              <a:t>Targeting Chronically Homeless with the Housing First Approach</a:t>
            </a:r>
            <a:endParaRPr lang="en-US" dirty="0">
              <a:latin typeface="Calibri" pitchFamily="34" charset="0"/>
            </a:endParaRP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12"/>
          <p:cNvSpPr>
            <a:spLocks noGrp="1"/>
          </p:cNvSpPr>
          <p:nvPr>
            <p:ph idx="1"/>
          </p:nvPr>
        </p:nvSpPr>
        <p:spPr>
          <a:xfrm>
            <a:off x="381000" y="1752599"/>
            <a:ext cx="8382000" cy="3647152"/>
          </a:xfrm>
        </p:spPr>
        <p:txBody>
          <a:bodyPr/>
          <a:lstStyle/>
          <a:p>
            <a:pPr>
              <a:spcAft>
                <a:spcPts val="1200"/>
              </a:spcAft>
            </a:pPr>
            <a:r>
              <a:rPr lang="en-US" dirty="0" smtClean="0">
                <a:latin typeface="Calibri" pitchFamily="34" charset="0"/>
              </a:rPr>
              <a:t>Person or Veteran Centered (driven) Approach</a:t>
            </a:r>
            <a:r>
              <a:rPr lang="en-US" dirty="0">
                <a:latin typeface="Calibri" pitchFamily="34" charset="0"/>
              </a:rPr>
              <a:t> </a:t>
            </a:r>
            <a:r>
              <a:rPr lang="en-US" dirty="0" smtClean="0">
                <a:latin typeface="Calibri" pitchFamily="34" charset="0"/>
              </a:rPr>
              <a:t>to End Homelessness and Support Recovery</a:t>
            </a:r>
          </a:p>
          <a:p>
            <a:pPr>
              <a:spcAft>
                <a:spcPts val="1200"/>
              </a:spcAft>
            </a:pPr>
            <a:r>
              <a:rPr lang="en-US" dirty="0" smtClean="0">
                <a:latin typeface="Calibri" pitchFamily="34" charset="0"/>
              </a:rPr>
              <a:t>Provide “Housing First” as a matter of right, not as a reward for treatment compliance</a:t>
            </a:r>
          </a:p>
          <a:p>
            <a:pPr>
              <a:spcAft>
                <a:spcPts val="1200"/>
              </a:spcAft>
            </a:pPr>
            <a:r>
              <a:rPr lang="en-US" dirty="0" smtClean="0">
                <a:latin typeface="Calibri" pitchFamily="34" charset="0"/>
              </a:rPr>
              <a:t>Veteran Choice of housing, type, sequence (non-linear) and intensity of services</a:t>
            </a:r>
          </a:p>
          <a:p>
            <a:pPr>
              <a:spcAft>
                <a:spcPts val="1200"/>
              </a:spcAft>
            </a:pPr>
            <a:r>
              <a:rPr lang="en-US" dirty="0" smtClean="0">
                <a:latin typeface="Calibri" pitchFamily="34" charset="0"/>
              </a:rPr>
              <a:t>Harm reduction vs. strict sobriety model</a:t>
            </a:r>
          </a:p>
        </p:txBody>
      </p:sp>
      <p:sp>
        <p:nvSpPr>
          <p:cNvPr id="6" name="Title 5"/>
          <p:cNvSpPr>
            <a:spLocks noGrp="1"/>
          </p:cNvSpPr>
          <p:nvPr>
            <p:ph type="title"/>
          </p:nvPr>
        </p:nvSpPr>
        <p:spPr>
          <a:xfrm>
            <a:off x="457200" y="685800"/>
            <a:ext cx="8229600" cy="914400"/>
          </a:xfrm>
        </p:spPr>
        <p:txBody>
          <a:bodyPr>
            <a:normAutofit/>
          </a:bodyPr>
          <a:lstStyle/>
          <a:p>
            <a:r>
              <a:rPr lang="en-US" b="1" dirty="0" smtClean="0"/>
              <a:t>Core Principles  </a:t>
            </a:r>
            <a:endParaRPr lang="en-US"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Housing First Implementation Sites</a:t>
            </a:r>
            <a:endParaRPr lang="en-US" dirty="0"/>
          </a:p>
        </p:txBody>
      </p:sp>
      <p:sp>
        <p:nvSpPr>
          <p:cNvPr id="7" name="Content Placeholder 6"/>
          <p:cNvSpPr>
            <a:spLocks noGrp="1"/>
          </p:cNvSpPr>
          <p:nvPr>
            <p:ph sz="half" idx="4294967295"/>
          </p:nvPr>
        </p:nvSpPr>
        <p:spPr>
          <a:xfrm>
            <a:off x="4876800" y="1905000"/>
            <a:ext cx="4038600" cy="3462486"/>
          </a:xfrm>
        </p:spPr>
        <p:txBody>
          <a:bodyPr/>
          <a:lstStyle/>
          <a:p>
            <a:r>
              <a:rPr lang="en-US" dirty="0" smtClean="0">
                <a:latin typeface="Calibri" pitchFamily="34" charset="0"/>
              </a:rPr>
              <a:t>Boston, MA</a:t>
            </a:r>
          </a:p>
          <a:p>
            <a:r>
              <a:rPr lang="en-US" dirty="0" smtClean="0">
                <a:latin typeface="Calibri" pitchFamily="34" charset="0"/>
              </a:rPr>
              <a:t>Chicago, IL</a:t>
            </a:r>
          </a:p>
          <a:p>
            <a:r>
              <a:rPr lang="en-US" dirty="0" smtClean="0">
                <a:latin typeface="Calibri" pitchFamily="34" charset="0"/>
              </a:rPr>
              <a:t>Detroit, MI</a:t>
            </a:r>
          </a:p>
          <a:p>
            <a:r>
              <a:rPr lang="en-US" dirty="0" smtClean="0">
                <a:latin typeface="Calibri" pitchFamily="34" charset="0"/>
              </a:rPr>
              <a:t>Denver, CO</a:t>
            </a:r>
          </a:p>
          <a:p>
            <a:r>
              <a:rPr lang="en-US" dirty="0" smtClean="0">
                <a:latin typeface="Calibri" pitchFamily="34" charset="0"/>
              </a:rPr>
              <a:t>Portland, OR</a:t>
            </a:r>
          </a:p>
          <a:p>
            <a:r>
              <a:rPr lang="en-US" dirty="0" smtClean="0">
                <a:latin typeface="Calibri" pitchFamily="34" charset="0"/>
              </a:rPr>
              <a:t>San Francisco, CA</a:t>
            </a:r>
          </a:p>
          <a:p>
            <a:r>
              <a:rPr lang="en-US" dirty="0" smtClean="0">
                <a:latin typeface="Calibri" pitchFamily="34" charset="0"/>
              </a:rPr>
              <a:t>Greater Los Angeles</a:t>
            </a:r>
          </a:p>
        </p:txBody>
      </p:sp>
      <p:sp>
        <p:nvSpPr>
          <p:cNvPr id="5" name="Content Placeholder 4"/>
          <p:cNvSpPr>
            <a:spLocks noGrp="1"/>
          </p:cNvSpPr>
          <p:nvPr>
            <p:ph sz="half" idx="4294967295"/>
          </p:nvPr>
        </p:nvSpPr>
        <p:spPr>
          <a:xfrm>
            <a:off x="304800" y="1981200"/>
            <a:ext cx="4267200" cy="3785652"/>
          </a:xfrm>
        </p:spPr>
        <p:txBody>
          <a:bodyPr/>
          <a:lstStyle/>
          <a:p>
            <a:r>
              <a:rPr lang="en-US" dirty="0" smtClean="0">
                <a:latin typeface="Calibri" pitchFamily="34" charset="0"/>
              </a:rPr>
              <a:t>Bay Pines, Fl. (St. Petersburg)</a:t>
            </a:r>
          </a:p>
          <a:p>
            <a:r>
              <a:rPr lang="en-US" dirty="0" smtClean="0">
                <a:latin typeface="Calibri" pitchFamily="34" charset="0"/>
              </a:rPr>
              <a:t>New Orleans, LA</a:t>
            </a:r>
          </a:p>
          <a:p>
            <a:r>
              <a:rPr lang="en-US" dirty="0" smtClean="0">
                <a:latin typeface="Calibri" pitchFamily="34" charset="0"/>
              </a:rPr>
              <a:t>Dallas, TX</a:t>
            </a:r>
          </a:p>
          <a:p>
            <a:r>
              <a:rPr lang="en-US" dirty="0" smtClean="0">
                <a:latin typeface="Calibri" pitchFamily="34" charset="0"/>
              </a:rPr>
              <a:t>Washington, DC</a:t>
            </a:r>
          </a:p>
          <a:p>
            <a:r>
              <a:rPr lang="en-US" dirty="0" smtClean="0">
                <a:latin typeface="Calibri" pitchFamily="34" charset="0"/>
              </a:rPr>
              <a:t>Philadelphia, PA</a:t>
            </a:r>
          </a:p>
          <a:p>
            <a:r>
              <a:rPr lang="en-US" dirty="0" smtClean="0">
                <a:latin typeface="Calibri" pitchFamily="34" charset="0"/>
              </a:rPr>
              <a:t>New York City - Bronx &amp; N.Y. Harbor</a:t>
            </a:r>
          </a:p>
        </p:txBody>
      </p:sp>
      <p:sp>
        <p:nvSpPr>
          <p:cNvPr id="8" name="Title 5"/>
          <p:cNvSpPr txBox="1">
            <a:spLocks/>
          </p:cNvSpPr>
          <p:nvPr/>
        </p:nvSpPr>
        <p:spPr>
          <a:xfrm>
            <a:off x="457200" y="4572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 </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6553200" cy="664797"/>
          </a:xfrm>
        </p:spPr>
        <p:txBody>
          <a:bodyPr/>
          <a:lstStyle/>
          <a:p>
            <a:pPr algn="l"/>
            <a:r>
              <a:rPr lang="en-US" dirty="0" smtClean="0"/>
              <a:t> </a:t>
            </a:r>
            <a:r>
              <a:rPr lang="en-US" sz="3200" dirty="0" smtClean="0"/>
              <a:t>Why Housing First?</a:t>
            </a:r>
            <a:endParaRPr lang="en-US" sz="3200" dirty="0"/>
          </a:p>
        </p:txBody>
      </p:sp>
      <p:sp>
        <p:nvSpPr>
          <p:cNvPr id="4" name="Content Placeholder 3"/>
          <p:cNvSpPr>
            <a:spLocks noGrp="1"/>
          </p:cNvSpPr>
          <p:nvPr>
            <p:ph idx="1"/>
          </p:nvPr>
        </p:nvSpPr>
        <p:spPr>
          <a:xfrm>
            <a:off x="457200" y="2057400"/>
            <a:ext cx="8229600" cy="4038600"/>
          </a:xfrm>
        </p:spPr>
        <p:txBody>
          <a:bodyPr>
            <a:normAutofit/>
          </a:bodyPr>
          <a:lstStyle/>
          <a:p>
            <a:pPr marL="514350" indent="-514350"/>
            <a:r>
              <a:rPr lang="en-US" sz="2800" dirty="0" smtClean="0">
                <a:latin typeface="Calibri" pitchFamily="34" charset="0"/>
              </a:rPr>
              <a:t>It ends homelessness</a:t>
            </a:r>
          </a:p>
          <a:p>
            <a:pPr marL="514350" indent="-514350"/>
            <a:r>
              <a:rPr lang="en-US" sz="2800" dirty="0" smtClean="0">
                <a:latin typeface="Calibri" pitchFamily="34" charset="0"/>
              </a:rPr>
              <a:t>Housing First eliminates the need for costly shelter care, transitional and short term treatment  services aimed at preparing Veterans to be housing ready.</a:t>
            </a:r>
          </a:p>
          <a:p>
            <a:pPr marL="514350" indent="-514350"/>
            <a:r>
              <a:rPr lang="en-US" sz="2800" dirty="0" smtClean="0">
                <a:latin typeface="Calibri" pitchFamily="34" charset="0"/>
              </a:rPr>
              <a:t>Studies demonstrate the Housing First model reduces ER visits, unscheduled mental health and medical hospitalization</a:t>
            </a:r>
          </a:p>
          <a:p>
            <a:pPr marL="514350" indent="-514350"/>
            <a:r>
              <a:rPr lang="en-US" sz="2800" dirty="0" smtClean="0">
                <a:latin typeface="Calibri" pitchFamily="34" charset="0"/>
              </a:rPr>
              <a:t>Decreases the frequency and duration of homelessness </a:t>
            </a:r>
            <a:endParaRPr lang="en-US" sz="2800" dirty="0">
              <a:latin typeface="Calibri"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30425"/>
            <a:ext cx="7772400" cy="1329595"/>
          </a:xfrm>
        </p:spPr>
        <p:txBody>
          <a:bodyPr/>
          <a:lstStyle/>
          <a:p>
            <a:r>
              <a:rPr lang="en-US" dirty="0" smtClean="0"/>
              <a:t>Community Resource and Referral Centers</a:t>
            </a:r>
            <a:endParaRPr lang="en-US" dirty="0"/>
          </a:p>
        </p:txBody>
      </p:sp>
      <p:sp>
        <p:nvSpPr>
          <p:cNvPr id="5" name="Subtitle 4"/>
          <p:cNvSpPr>
            <a:spLocks noGrp="1"/>
          </p:cNvSpPr>
          <p:nvPr>
            <p:ph type="subTitle" idx="1"/>
          </p:nvPr>
        </p:nvSpPr>
        <p:spPr>
          <a:xfrm>
            <a:off x="1371600" y="3886200"/>
            <a:ext cx="6400800" cy="1246495"/>
          </a:xfrm>
        </p:spPr>
        <p:txBody>
          <a:bodyPr/>
          <a:lstStyle/>
          <a:p>
            <a:r>
              <a:rPr lang="en-US" dirty="0" smtClean="0">
                <a:latin typeface="Calibri" pitchFamily="34" charset="0"/>
              </a:rPr>
              <a:t>A One Stop Community Based Center to Serve Homeless Veterans and Their Families</a:t>
            </a:r>
            <a:endParaRPr lang="en-US" dirty="0">
              <a:latin typeface="Calibri" pitchFamily="34" charset="0"/>
            </a:endParaRP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533400"/>
            <a:ext cx="8229600" cy="1143000"/>
          </a:xfrm>
        </p:spPr>
        <p:txBody>
          <a:bodyPr>
            <a:normAutofit/>
          </a:bodyPr>
          <a:lstStyle/>
          <a:p>
            <a:r>
              <a:rPr lang="en-US" b="1" dirty="0" smtClean="0"/>
              <a:t>Core Principles &amp; Evidence Base </a:t>
            </a:r>
            <a:endParaRPr lang="en-US" b="1" dirty="0"/>
          </a:p>
        </p:txBody>
      </p:sp>
      <p:sp>
        <p:nvSpPr>
          <p:cNvPr id="5" name="Text Placeholder 4"/>
          <p:cNvSpPr>
            <a:spLocks noGrp="1"/>
          </p:cNvSpPr>
          <p:nvPr>
            <p:ph type="body" idx="1"/>
          </p:nvPr>
        </p:nvSpPr>
        <p:spPr>
          <a:xfrm>
            <a:off x="533400" y="1524000"/>
            <a:ext cx="4040188" cy="457200"/>
          </a:xfrm>
        </p:spPr>
        <p:txBody>
          <a:bodyPr>
            <a:normAutofit/>
          </a:bodyPr>
          <a:lstStyle/>
          <a:p>
            <a:r>
              <a:rPr lang="en-US" dirty="0" smtClean="0">
                <a:latin typeface="Calibri" pitchFamily="34" charset="0"/>
              </a:rPr>
              <a:t>Core Principles</a:t>
            </a:r>
            <a:endParaRPr lang="en-US" dirty="0">
              <a:latin typeface="Calibri" pitchFamily="34" charset="0"/>
            </a:endParaRPr>
          </a:p>
        </p:txBody>
      </p:sp>
      <p:sp>
        <p:nvSpPr>
          <p:cNvPr id="13" name="Subtitle 12"/>
          <p:cNvSpPr>
            <a:spLocks noGrp="1"/>
          </p:cNvSpPr>
          <p:nvPr>
            <p:ph sz="half" idx="2"/>
          </p:nvPr>
        </p:nvSpPr>
        <p:spPr>
          <a:xfrm>
            <a:off x="457200" y="2057400"/>
            <a:ext cx="4040188" cy="4572000"/>
          </a:xfrm>
        </p:spPr>
        <p:txBody>
          <a:bodyPr>
            <a:normAutofit/>
          </a:bodyPr>
          <a:lstStyle/>
          <a:p>
            <a:pPr>
              <a:lnSpc>
                <a:spcPts val="1800"/>
              </a:lnSpc>
              <a:spcAft>
                <a:spcPts val="1200"/>
              </a:spcAft>
            </a:pPr>
            <a:r>
              <a:rPr lang="en-US" dirty="0" smtClean="0"/>
              <a:t>“</a:t>
            </a:r>
            <a:r>
              <a:rPr lang="en-US" dirty="0" smtClean="0">
                <a:latin typeface="+mn-lt"/>
              </a:rPr>
              <a:t>One-stop-shop” for at-risk and homeless veterans</a:t>
            </a:r>
          </a:p>
          <a:p>
            <a:pPr>
              <a:lnSpc>
                <a:spcPts val="1800"/>
              </a:lnSpc>
              <a:spcAft>
                <a:spcPts val="1200"/>
              </a:spcAft>
            </a:pPr>
            <a:r>
              <a:rPr lang="en-US" dirty="0" smtClean="0">
                <a:latin typeface="+mn-lt"/>
              </a:rPr>
              <a:t>Low threshold to entry/easy access to services</a:t>
            </a:r>
          </a:p>
          <a:p>
            <a:pPr>
              <a:lnSpc>
                <a:spcPts val="1800"/>
              </a:lnSpc>
              <a:spcAft>
                <a:spcPts val="1200"/>
              </a:spcAft>
            </a:pPr>
            <a:r>
              <a:rPr lang="en-US" dirty="0" smtClean="0">
                <a:latin typeface="+mn-lt"/>
              </a:rPr>
              <a:t>Urban locations</a:t>
            </a:r>
          </a:p>
          <a:p>
            <a:pPr>
              <a:lnSpc>
                <a:spcPts val="1800"/>
              </a:lnSpc>
              <a:spcAft>
                <a:spcPts val="1200"/>
              </a:spcAft>
            </a:pPr>
            <a:r>
              <a:rPr lang="en-US" dirty="0" smtClean="0">
                <a:latin typeface="+mn-lt"/>
              </a:rPr>
              <a:t>Collaborative relationships with community partners</a:t>
            </a:r>
          </a:p>
          <a:p>
            <a:pPr>
              <a:lnSpc>
                <a:spcPts val="1800"/>
              </a:lnSpc>
              <a:spcAft>
                <a:spcPts val="1200"/>
              </a:spcAft>
            </a:pPr>
            <a:r>
              <a:rPr lang="en-US" dirty="0" smtClean="0">
                <a:latin typeface="+mn-lt"/>
              </a:rPr>
              <a:t>Comprehensive service array on-site (co-located)</a:t>
            </a:r>
          </a:p>
          <a:p>
            <a:pPr>
              <a:lnSpc>
                <a:spcPts val="1800"/>
              </a:lnSpc>
              <a:spcAft>
                <a:spcPts val="1200"/>
              </a:spcAft>
            </a:pPr>
            <a:r>
              <a:rPr lang="en-US" dirty="0" smtClean="0">
                <a:latin typeface="+mn-lt"/>
              </a:rPr>
              <a:t>Rapid access to primary, specialty and behavioral health care</a:t>
            </a:r>
          </a:p>
          <a:p>
            <a:pPr>
              <a:lnSpc>
                <a:spcPts val="1800"/>
              </a:lnSpc>
              <a:spcAft>
                <a:spcPts val="1200"/>
              </a:spcAft>
            </a:pPr>
            <a:r>
              <a:rPr lang="en-US" dirty="0" smtClean="0">
                <a:latin typeface="+mn-lt"/>
              </a:rPr>
              <a:t>Rapid access to housing options</a:t>
            </a:r>
          </a:p>
        </p:txBody>
      </p:sp>
      <p:sp>
        <p:nvSpPr>
          <p:cNvPr id="7" name="Text Placeholder 6"/>
          <p:cNvSpPr>
            <a:spLocks noGrp="1"/>
          </p:cNvSpPr>
          <p:nvPr>
            <p:ph type="body" sz="quarter" idx="3"/>
          </p:nvPr>
        </p:nvSpPr>
        <p:spPr>
          <a:xfrm>
            <a:off x="4800600" y="1634951"/>
            <a:ext cx="4041775" cy="346249"/>
          </a:xfrm>
        </p:spPr>
        <p:txBody>
          <a:bodyPr/>
          <a:lstStyle/>
          <a:p>
            <a:r>
              <a:rPr lang="en-US" dirty="0" smtClean="0">
                <a:latin typeface="Calibri" pitchFamily="34" charset="0"/>
              </a:rPr>
              <a:t>Evidence Base</a:t>
            </a:r>
            <a:endParaRPr lang="en-US" dirty="0">
              <a:latin typeface="Calibri" pitchFamily="34" charset="0"/>
            </a:endParaRPr>
          </a:p>
        </p:txBody>
      </p:sp>
      <p:sp>
        <p:nvSpPr>
          <p:cNvPr id="8" name="Content Placeholder 7"/>
          <p:cNvSpPr>
            <a:spLocks noGrp="1"/>
          </p:cNvSpPr>
          <p:nvPr>
            <p:ph sz="quarter" idx="4"/>
          </p:nvPr>
        </p:nvSpPr>
        <p:spPr>
          <a:xfrm>
            <a:off x="4648200" y="2057400"/>
            <a:ext cx="4114800" cy="4495800"/>
          </a:xfrm>
        </p:spPr>
        <p:txBody>
          <a:bodyPr>
            <a:normAutofit/>
          </a:bodyPr>
          <a:lstStyle/>
          <a:p>
            <a:r>
              <a:rPr lang="en-US" dirty="0" smtClean="0">
                <a:latin typeface="+mn-lt"/>
              </a:rPr>
              <a:t>ACCESS Program findings support integrated approaches</a:t>
            </a:r>
          </a:p>
          <a:p>
            <a:r>
              <a:rPr lang="en-US" dirty="0" smtClean="0">
                <a:latin typeface="+mn-lt"/>
              </a:rPr>
              <a:t>Providing for instrumental needs – key to engagement.</a:t>
            </a:r>
          </a:p>
          <a:p>
            <a:r>
              <a:rPr lang="en-US" dirty="0" smtClean="0">
                <a:latin typeface="+mn-lt"/>
              </a:rPr>
              <a:t>Non-restrictive approaches  support engagement and retention (e.g., self direction)</a:t>
            </a:r>
          </a:p>
          <a:p>
            <a:r>
              <a:rPr lang="en-US" dirty="0" smtClean="0">
                <a:latin typeface="+mn-lt"/>
              </a:rPr>
              <a:t>Relationships and integration to community  are keys to recovery (New Freedom Commission</a:t>
            </a:r>
            <a:r>
              <a:rPr lang="en-US" dirty="0" smtClean="0"/>
              <a:t>, 2003)</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685800"/>
            <a:ext cx="8229600" cy="762000"/>
          </a:xfrm>
        </p:spPr>
        <p:txBody>
          <a:bodyPr>
            <a:normAutofit/>
          </a:bodyPr>
          <a:lstStyle/>
          <a:p>
            <a:r>
              <a:rPr lang="en-US" b="1" dirty="0" smtClean="0"/>
              <a:t>Sites </a:t>
            </a:r>
            <a:endParaRPr lang="en-US" b="1" dirty="0"/>
          </a:p>
        </p:txBody>
      </p:sp>
      <p:sp>
        <p:nvSpPr>
          <p:cNvPr id="13" name="Subtitle 12"/>
          <p:cNvSpPr>
            <a:spLocks noGrp="1"/>
          </p:cNvSpPr>
          <p:nvPr>
            <p:ph sz="half" idx="1"/>
          </p:nvPr>
        </p:nvSpPr>
        <p:spPr>
          <a:xfrm>
            <a:off x="457200" y="1828800"/>
            <a:ext cx="4038600" cy="4297363"/>
          </a:xfrm>
        </p:spPr>
        <p:txBody>
          <a:bodyPr numCol="1">
            <a:noAutofit/>
          </a:bodyPr>
          <a:lstStyle/>
          <a:p>
            <a:pPr>
              <a:lnSpc>
                <a:spcPts val="3000"/>
              </a:lnSpc>
              <a:spcAft>
                <a:spcPts val="600"/>
              </a:spcAft>
            </a:pPr>
            <a:r>
              <a:rPr lang="en-US" sz="3200" dirty="0" smtClean="0">
                <a:latin typeface="+mn-lt"/>
              </a:rPr>
              <a:t>Akron, OH </a:t>
            </a:r>
          </a:p>
          <a:p>
            <a:pPr>
              <a:lnSpc>
                <a:spcPts val="3000"/>
              </a:lnSpc>
              <a:spcAft>
                <a:spcPts val="600"/>
              </a:spcAft>
            </a:pPr>
            <a:r>
              <a:rPr lang="en-US" sz="3200" dirty="0" smtClean="0">
                <a:latin typeface="+mn-lt"/>
              </a:rPr>
              <a:t>Atlanta, GA</a:t>
            </a:r>
          </a:p>
          <a:p>
            <a:pPr>
              <a:lnSpc>
                <a:spcPts val="3000"/>
              </a:lnSpc>
              <a:spcAft>
                <a:spcPts val="600"/>
              </a:spcAft>
            </a:pPr>
            <a:r>
              <a:rPr lang="en-US" sz="3200" dirty="0" smtClean="0">
                <a:latin typeface="+mn-lt"/>
              </a:rPr>
              <a:t>Chicago, IL</a:t>
            </a:r>
          </a:p>
          <a:p>
            <a:pPr>
              <a:lnSpc>
                <a:spcPts val="3000"/>
              </a:lnSpc>
              <a:spcAft>
                <a:spcPts val="600"/>
              </a:spcAft>
            </a:pPr>
            <a:r>
              <a:rPr lang="en-US" sz="3200" dirty="0" smtClean="0">
                <a:latin typeface="+mn-lt"/>
              </a:rPr>
              <a:t>Cleveland, OH</a:t>
            </a:r>
          </a:p>
          <a:p>
            <a:pPr>
              <a:lnSpc>
                <a:spcPts val="3000"/>
              </a:lnSpc>
              <a:spcAft>
                <a:spcPts val="600"/>
              </a:spcAft>
            </a:pPr>
            <a:r>
              <a:rPr lang="en-US" sz="3200" dirty="0" smtClean="0">
                <a:latin typeface="+mn-lt"/>
              </a:rPr>
              <a:t>Denver, CO</a:t>
            </a:r>
          </a:p>
          <a:p>
            <a:pPr>
              <a:lnSpc>
                <a:spcPts val="3000"/>
              </a:lnSpc>
              <a:spcAft>
                <a:spcPts val="600"/>
              </a:spcAft>
            </a:pPr>
            <a:r>
              <a:rPr lang="en-US" sz="3200" dirty="0" smtClean="0">
                <a:latin typeface="+mn-lt"/>
              </a:rPr>
              <a:t>Des Moines, IA</a:t>
            </a:r>
          </a:p>
          <a:p>
            <a:pPr>
              <a:lnSpc>
                <a:spcPts val="3000"/>
              </a:lnSpc>
              <a:spcAft>
                <a:spcPts val="600"/>
              </a:spcAft>
            </a:pPr>
            <a:r>
              <a:rPr lang="en-US" sz="3200" dirty="0" smtClean="0">
                <a:latin typeface="+mn-lt"/>
              </a:rPr>
              <a:t>Detroit, MI</a:t>
            </a:r>
          </a:p>
          <a:p>
            <a:pPr>
              <a:lnSpc>
                <a:spcPts val="3000"/>
              </a:lnSpc>
              <a:spcAft>
                <a:spcPts val="600"/>
              </a:spcAft>
            </a:pPr>
            <a:r>
              <a:rPr lang="en-US" sz="3200" dirty="0" smtClean="0">
                <a:latin typeface="+mn-lt"/>
              </a:rPr>
              <a:t>Las Vegas, NV</a:t>
            </a:r>
            <a:endParaRPr lang="en-US" dirty="0" smtClean="0">
              <a:latin typeface="+mn-lt"/>
            </a:endParaRPr>
          </a:p>
          <a:p>
            <a:pPr>
              <a:lnSpc>
                <a:spcPts val="2500"/>
              </a:lnSpc>
              <a:spcAft>
                <a:spcPts val="600"/>
              </a:spcAft>
              <a:buNone/>
            </a:pPr>
            <a:endParaRPr lang="en-US" dirty="0" smtClean="0">
              <a:latin typeface="+mn-lt"/>
            </a:endParaRPr>
          </a:p>
        </p:txBody>
      </p:sp>
      <p:sp>
        <p:nvSpPr>
          <p:cNvPr id="5" name="Content Placeholder 4"/>
          <p:cNvSpPr>
            <a:spLocks noGrp="1"/>
          </p:cNvSpPr>
          <p:nvPr>
            <p:ph sz="half" idx="2"/>
          </p:nvPr>
        </p:nvSpPr>
        <p:spPr>
          <a:xfrm>
            <a:off x="4343400" y="1905000"/>
            <a:ext cx="4572000" cy="3792833"/>
          </a:xfrm>
        </p:spPr>
        <p:txBody>
          <a:bodyPr/>
          <a:lstStyle/>
          <a:p>
            <a:pPr>
              <a:lnSpc>
                <a:spcPts val="2500"/>
              </a:lnSpc>
              <a:spcAft>
                <a:spcPts val="600"/>
              </a:spcAft>
            </a:pPr>
            <a:r>
              <a:rPr lang="en-US" sz="3200" dirty="0" smtClean="0">
                <a:latin typeface="Calibri" pitchFamily="34" charset="0"/>
              </a:rPr>
              <a:t>New York (Harlem), NY</a:t>
            </a:r>
          </a:p>
          <a:p>
            <a:pPr>
              <a:lnSpc>
                <a:spcPts val="2500"/>
              </a:lnSpc>
              <a:spcAft>
                <a:spcPts val="600"/>
              </a:spcAft>
            </a:pPr>
            <a:r>
              <a:rPr lang="en-US" sz="3200" dirty="0" smtClean="0">
                <a:latin typeface="Calibri" pitchFamily="34" charset="0"/>
              </a:rPr>
              <a:t>Omaha, NE</a:t>
            </a:r>
          </a:p>
          <a:p>
            <a:pPr>
              <a:lnSpc>
                <a:spcPts val="2500"/>
              </a:lnSpc>
              <a:spcAft>
                <a:spcPts val="600"/>
              </a:spcAft>
            </a:pPr>
            <a:r>
              <a:rPr lang="en-US" sz="3200" dirty="0" smtClean="0">
                <a:latin typeface="Calibri" pitchFamily="34" charset="0"/>
              </a:rPr>
              <a:t>Philadelphia, PA</a:t>
            </a:r>
          </a:p>
          <a:p>
            <a:pPr>
              <a:lnSpc>
                <a:spcPts val="2500"/>
              </a:lnSpc>
              <a:spcAft>
                <a:spcPts val="600"/>
              </a:spcAft>
            </a:pPr>
            <a:r>
              <a:rPr lang="en-US" sz="3200" dirty="0" smtClean="0">
                <a:latin typeface="Calibri" pitchFamily="34" charset="0"/>
              </a:rPr>
              <a:t>Phoenix, AZ</a:t>
            </a:r>
          </a:p>
          <a:p>
            <a:pPr>
              <a:lnSpc>
                <a:spcPts val="2500"/>
              </a:lnSpc>
              <a:spcAft>
                <a:spcPts val="600"/>
              </a:spcAft>
            </a:pPr>
            <a:r>
              <a:rPr lang="en-US" sz="3200" dirty="0" smtClean="0">
                <a:latin typeface="Calibri" pitchFamily="34" charset="0"/>
              </a:rPr>
              <a:t>Portland, OR</a:t>
            </a:r>
          </a:p>
          <a:p>
            <a:pPr>
              <a:lnSpc>
                <a:spcPts val="2500"/>
              </a:lnSpc>
              <a:spcAft>
                <a:spcPts val="600"/>
              </a:spcAft>
            </a:pPr>
            <a:r>
              <a:rPr lang="en-US" sz="3200" dirty="0" smtClean="0">
                <a:latin typeface="Calibri" pitchFamily="34" charset="0"/>
              </a:rPr>
              <a:t>San Francisco, CA</a:t>
            </a:r>
          </a:p>
          <a:p>
            <a:pPr>
              <a:lnSpc>
                <a:spcPts val="2500"/>
              </a:lnSpc>
              <a:spcAft>
                <a:spcPts val="600"/>
              </a:spcAft>
            </a:pPr>
            <a:r>
              <a:rPr lang="en-US" sz="3200" dirty="0" smtClean="0">
                <a:latin typeface="Calibri" pitchFamily="34" charset="0"/>
              </a:rPr>
              <a:t>Washington, DC</a:t>
            </a:r>
          </a:p>
          <a:p>
            <a:pPr>
              <a:lnSpc>
                <a:spcPts val="2500"/>
              </a:lnSpc>
              <a:spcAft>
                <a:spcPts val="600"/>
              </a:spcAft>
            </a:pPr>
            <a:r>
              <a:rPr lang="en-US" sz="3200" dirty="0" smtClean="0">
                <a:latin typeface="Calibri" pitchFamily="34" charset="0"/>
              </a:rPr>
              <a:t>Minneapolis, MN</a:t>
            </a:r>
            <a:endParaRPr lang="en-US" dirty="0" smtClean="0">
              <a:latin typeface="Calibri"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12"/>
          <p:cNvSpPr>
            <a:spLocks noGrp="1"/>
          </p:cNvSpPr>
          <p:nvPr>
            <p:ph idx="1"/>
          </p:nvPr>
        </p:nvSpPr>
        <p:spPr>
          <a:xfrm>
            <a:off x="381000" y="2133601"/>
            <a:ext cx="8382000" cy="3429000"/>
          </a:xfrm>
        </p:spPr>
        <p:txBody>
          <a:bodyPr>
            <a:normAutofit/>
          </a:bodyPr>
          <a:lstStyle/>
          <a:p>
            <a:r>
              <a:rPr lang="en-US" sz="2800" dirty="0" smtClean="0">
                <a:latin typeface="Calibri" pitchFamily="34" charset="0"/>
              </a:rPr>
              <a:t>The National Center on Homelessness among Veterans oversees the expansion of VA’s homeless services through programmatic development, education, and research</a:t>
            </a:r>
          </a:p>
          <a:p>
            <a:endParaRPr lang="en-US" sz="2800" dirty="0" smtClean="0">
              <a:latin typeface="Calibri" pitchFamily="34" charset="0"/>
            </a:endParaRPr>
          </a:p>
          <a:p>
            <a:r>
              <a:rPr lang="en-US" sz="2800" dirty="0" smtClean="0">
                <a:latin typeface="Calibri" pitchFamily="34" charset="0"/>
              </a:rPr>
              <a:t>To end homelessness among Veterans in 5 years, the Center is focusing on translating creative, evidence-based practices for implementation in the VA</a:t>
            </a:r>
            <a:endParaRPr lang="en-US" sz="2800" dirty="0">
              <a:latin typeface="Calibri" pitchFamily="34" charset="0"/>
            </a:endParaRPr>
          </a:p>
        </p:txBody>
      </p:sp>
      <p:sp>
        <p:nvSpPr>
          <p:cNvPr id="6" name="Title 5"/>
          <p:cNvSpPr>
            <a:spLocks noGrp="1"/>
          </p:cNvSpPr>
          <p:nvPr>
            <p:ph type="title"/>
          </p:nvPr>
        </p:nvSpPr>
        <p:spPr>
          <a:xfrm>
            <a:off x="381000" y="381000"/>
            <a:ext cx="8229600" cy="1371600"/>
          </a:xfrm>
        </p:spPr>
        <p:txBody>
          <a:bodyPr>
            <a:noAutofit/>
          </a:bodyPr>
          <a:lstStyle/>
          <a:p>
            <a:r>
              <a:rPr lang="en-US" sz="3600" b="1" dirty="0" smtClean="0"/>
              <a:t>New Initiatives and the National Center  on Homelessness Among Veterans</a:t>
            </a:r>
            <a:endParaRPr lang="en-US" sz="3600"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12"/>
          <p:cNvSpPr>
            <a:spLocks noGrp="1"/>
          </p:cNvSpPr>
          <p:nvPr>
            <p:ph idx="1"/>
          </p:nvPr>
        </p:nvSpPr>
        <p:spPr>
          <a:xfrm>
            <a:off x="381000" y="1828800"/>
            <a:ext cx="8382000" cy="3505199"/>
          </a:xfrm>
        </p:spPr>
        <p:txBody>
          <a:bodyPr>
            <a:noAutofit/>
          </a:bodyPr>
          <a:lstStyle/>
          <a:p>
            <a:r>
              <a:rPr lang="en-US" sz="3600" dirty="0" smtClean="0">
                <a:latin typeface="Calibri" pitchFamily="34" charset="0"/>
                <a:cs typeface="Arial" charset="0"/>
              </a:rPr>
              <a:t>One of the Secretary’s highest priorities</a:t>
            </a:r>
          </a:p>
          <a:p>
            <a:r>
              <a:rPr lang="en-US" sz="3600" dirty="0" smtClean="0">
                <a:latin typeface="Calibri" pitchFamily="34" charset="0"/>
                <a:cs typeface="Arial" charset="0"/>
              </a:rPr>
              <a:t>A Veteran-centric “no wrong door” approach</a:t>
            </a:r>
          </a:p>
          <a:p>
            <a:r>
              <a:rPr lang="en-US" sz="3600" dirty="0" smtClean="0">
                <a:latin typeface="Calibri" pitchFamily="34" charset="0"/>
                <a:cs typeface="Arial" charset="0"/>
              </a:rPr>
              <a:t>Right-size existing programs and services and develop new initiatives that promote transformation efforts and optimize the six integrated pillars of VA’s Plan</a:t>
            </a:r>
          </a:p>
        </p:txBody>
      </p:sp>
      <p:sp>
        <p:nvSpPr>
          <p:cNvPr id="6" name="Title 5"/>
          <p:cNvSpPr>
            <a:spLocks noGrp="1"/>
          </p:cNvSpPr>
          <p:nvPr>
            <p:ph type="title"/>
          </p:nvPr>
        </p:nvSpPr>
        <p:spPr>
          <a:xfrm>
            <a:off x="457200" y="685800"/>
            <a:ext cx="8229600" cy="914400"/>
          </a:xfrm>
        </p:spPr>
        <p:txBody>
          <a:bodyPr>
            <a:normAutofit/>
          </a:bodyPr>
          <a:lstStyle/>
          <a:p>
            <a:r>
              <a:rPr lang="en-US" b="1" dirty="0" smtClean="0"/>
              <a:t>Ending Homeless Among Veterans</a:t>
            </a:r>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685800"/>
            <a:ext cx="8382000" cy="665162"/>
          </a:xfrm>
        </p:spPr>
        <p:txBody>
          <a:bodyPr/>
          <a:lstStyle/>
          <a:p>
            <a:pPr>
              <a:defRPr/>
            </a:pPr>
            <a:r>
              <a:rPr lang="en-US" sz="2800" dirty="0" smtClean="0">
                <a:latin typeface="Arial" pitchFamily="34" charset="0"/>
                <a:cs typeface="Arial" pitchFamily="34" charset="0"/>
              </a:rPr>
              <a:t>Veteran Demographics</a:t>
            </a:r>
            <a:r>
              <a:rPr lang="en-US" sz="2400" dirty="0" smtClean="0">
                <a:latin typeface="+mn-lt"/>
              </a:rPr>
              <a:t/>
            </a:r>
            <a:br>
              <a:rPr lang="en-US" sz="2400" dirty="0" smtClean="0">
                <a:latin typeface="+mn-lt"/>
              </a:rPr>
            </a:br>
            <a:endParaRPr lang="en-US" sz="2400" dirty="0">
              <a:latin typeface="+mn-lt"/>
            </a:endParaRPr>
          </a:p>
        </p:txBody>
      </p:sp>
      <p:sp>
        <p:nvSpPr>
          <p:cNvPr id="3" name="Content Placeholder 2"/>
          <p:cNvSpPr>
            <a:spLocks noGrp="1"/>
          </p:cNvSpPr>
          <p:nvPr>
            <p:ph idx="1"/>
          </p:nvPr>
        </p:nvSpPr>
        <p:spPr>
          <a:xfrm>
            <a:off x="685800" y="1905000"/>
            <a:ext cx="8153400" cy="5281446"/>
          </a:xfrm>
        </p:spPr>
        <p:txBody>
          <a:bodyPr/>
          <a:lstStyle/>
          <a:p>
            <a:pPr>
              <a:buFont typeface="Wingdings" pitchFamily="2" charset="2"/>
              <a:buNone/>
              <a:defRPr/>
            </a:pPr>
            <a:endParaRPr lang="en-US" sz="1600" dirty="0" smtClean="0"/>
          </a:p>
          <a:p>
            <a:pPr marL="609600" indent="-609600" eaLnBrk="1" hangingPunct="1">
              <a:buFontTx/>
              <a:buNone/>
              <a:tabLst>
                <a:tab pos="1943100" algn="l"/>
              </a:tabLst>
              <a:defRPr/>
            </a:pPr>
            <a:r>
              <a:rPr lang="en-US" sz="1800" b="1" dirty="0" smtClean="0">
                <a:solidFill>
                  <a:schemeClr val="accent2"/>
                </a:solidFill>
                <a:latin typeface="Arial" pitchFamily="34" charset="0"/>
                <a:cs typeface="Arial" pitchFamily="34" charset="0"/>
              </a:rPr>
              <a:t>The Average Homeless Veteran:</a:t>
            </a:r>
          </a:p>
          <a:p>
            <a:pPr lvl="1" eaLnBrk="1" hangingPunct="1">
              <a:tabLst>
                <a:tab pos="1943100" algn="l"/>
              </a:tabLst>
              <a:defRPr/>
            </a:pPr>
            <a:endParaRPr lang="en-US" sz="1800" dirty="0" smtClean="0">
              <a:solidFill>
                <a:schemeClr val="accent2"/>
              </a:solidFill>
              <a:latin typeface="Arial" pitchFamily="34" charset="0"/>
              <a:cs typeface="Arial" pitchFamily="34" charset="0"/>
            </a:endParaRPr>
          </a:p>
          <a:p>
            <a:pPr lvl="1" eaLnBrk="1" hangingPunct="1">
              <a:lnSpc>
                <a:spcPct val="100000"/>
              </a:lnSpc>
              <a:tabLst>
                <a:tab pos="1943100" algn="l"/>
              </a:tabLst>
              <a:defRPr/>
            </a:pPr>
            <a:r>
              <a:rPr lang="en-US" sz="1600" dirty="0" smtClean="0">
                <a:latin typeface="Arial" pitchFamily="34" charset="0"/>
                <a:cs typeface="Arial" pitchFamily="34" charset="0"/>
              </a:rPr>
              <a:t>Served in the post-Vietnam era (1975-1990)</a:t>
            </a:r>
          </a:p>
          <a:p>
            <a:pPr lvl="1" eaLnBrk="1" hangingPunct="1">
              <a:lnSpc>
                <a:spcPct val="100000"/>
              </a:lnSpc>
              <a:tabLst>
                <a:tab pos="1943100" algn="l"/>
              </a:tabLst>
              <a:defRPr/>
            </a:pPr>
            <a:r>
              <a:rPr lang="en-US" sz="1600" dirty="0" smtClean="0">
                <a:latin typeface="Arial" pitchFamily="34" charset="0"/>
                <a:cs typeface="Arial" pitchFamily="34" charset="0"/>
              </a:rPr>
              <a:t> </a:t>
            </a:r>
            <a:endParaRPr lang="en-US" sz="1600" b="1" dirty="0" smtClean="0">
              <a:latin typeface="Arial" pitchFamily="34" charset="0"/>
              <a:cs typeface="Arial" pitchFamily="34" charset="0"/>
            </a:endParaRPr>
          </a:p>
          <a:p>
            <a:pPr lvl="1" eaLnBrk="1" hangingPunct="1">
              <a:lnSpc>
                <a:spcPct val="100000"/>
              </a:lnSpc>
              <a:tabLst>
                <a:tab pos="1943100" algn="l"/>
              </a:tabLst>
              <a:defRPr/>
            </a:pPr>
            <a:r>
              <a:rPr lang="en-US" sz="1600" dirty="0" smtClean="0">
                <a:latin typeface="Arial" pitchFamily="34" charset="0"/>
                <a:cs typeface="Arial" pitchFamily="34" charset="0"/>
              </a:rPr>
              <a:t>Is 51, male, single, equally likely to be African-American or Caucasian</a:t>
            </a:r>
          </a:p>
          <a:p>
            <a:pPr lvl="1" eaLnBrk="1" hangingPunct="1">
              <a:lnSpc>
                <a:spcPct val="100000"/>
              </a:lnSpc>
              <a:tabLst>
                <a:tab pos="1943100" algn="l"/>
              </a:tabLst>
              <a:defRPr/>
            </a:pPr>
            <a:endParaRPr lang="en-US" sz="1600" dirty="0" smtClean="0">
              <a:latin typeface="Arial" pitchFamily="34" charset="0"/>
              <a:cs typeface="Arial" pitchFamily="34" charset="0"/>
            </a:endParaRPr>
          </a:p>
          <a:p>
            <a:pPr lvl="1" eaLnBrk="1" hangingPunct="1">
              <a:lnSpc>
                <a:spcPct val="100000"/>
              </a:lnSpc>
              <a:tabLst>
                <a:tab pos="1943100" algn="l"/>
              </a:tabLst>
              <a:defRPr/>
            </a:pPr>
            <a:r>
              <a:rPr lang="en-US" sz="1600" dirty="0" smtClean="0">
                <a:latin typeface="Arial" pitchFamily="34" charset="0"/>
                <a:cs typeface="Arial" pitchFamily="34" charset="0"/>
              </a:rPr>
              <a:t>Is unemployed and has an income of less than $125 per week</a:t>
            </a:r>
          </a:p>
          <a:p>
            <a:pPr lvl="1" eaLnBrk="1" hangingPunct="1">
              <a:lnSpc>
                <a:spcPct val="100000"/>
              </a:lnSpc>
              <a:tabLst>
                <a:tab pos="1943100" algn="l"/>
              </a:tabLst>
              <a:defRPr/>
            </a:pPr>
            <a:endParaRPr lang="en-US" sz="1600" dirty="0" smtClean="0">
              <a:latin typeface="Arial" pitchFamily="34" charset="0"/>
              <a:cs typeface="Arial" pitchFamily="34" charset="0"/>
            </a:endParaRPr>
          </a:p>
          <a:p>
            <a:pPr marL="609600" indent="-609600" eaLnBrk="1" hangingPunct="1">
              <a:lnSpc>
                <a:spcPct val="100000"/>
              </a:lnSpc>
              <a:tabLst>
                <a:tab pos="1943100" algn="l"/>
              </a:tabLst>
              <a:defRPr/>
            </a:pPr>
            <a:r>
              <a:rPr lang="en-US" sz="1600" dirty="0" smtClean="0">
                <a:latin typeface="Arial" pitchFamily="34" charset="0"/>
                <a:cs typeface="Arial" pitchFamily="34" charset="0"/>
              </a:rPr>
              <a:t>      At the time of contact is living either outdoors or in a shelter and</a:t>
            </a:r>
          </a:p>
          <a:p>
            <a:pPr marL="609600" indent="-609600" eaLnBrk="1" hangingPunct="1">
              <a:lnSpc>
                <a:spcPct val="100000"/>
              </a:lnSpc>
              <a:tabLst>
                <a:tab pos="1943100" algn="l"/>
              </a:tabLst>
              <a:defRPr/>
            </a:pPr>
            <a:r>
              <a:rPr lang="en-US" sz="1600" dirty="0" smtClean="0">
                <a:latin typeface="Arial" pitchFamily="34" charset="0"/>
                <a:cs typeface="Arial" pitchFamily="34" charset="0"/>
              </a:rPr>
              <a:t>      suffers from medical and mental health/substance use disorders.</a:t>
            </a:r>
          </a:p>
          <a:p>
            <a:pPr marL="609600" indent="-609600" eaLnBrk="1" hangingPunct="1">
              <a:lnSpc>
                <a:spcPct val="100000"/>
              </a:lnSpc>
              <a:tabLst>
                <a:tab pos="1943100" algn="l"/>
              </a:tabLst>
              <a:defRPr/>
            </a:pPr>
            <a:endParaRPr lang="en-US" sz="1600" dirty="0" smtClean="0">
              <a:latin typeface="Arial" pitchFamily="34" charset="0"/>
              <a:cs typeface="Arial" pitchFamily="34" charset="0"/>
            </a:endParaRPr>
          </a:p>
          <a:p>
            <a:pPr marL="609600" indent="-609600" eaLnBrk="1" hangingPunct="1">
              <a:lnSpc>
                <a:spcPct val="100000"/>
              </a:lnSpc>
              <a:tabLst>
                <a:tab pos="1943100" algn="l"/>
              </a:tabLst>
              <a:defRPr/>
            </a:pPr>
            <a:r>
              <a:rPr lang="en-US" sz="1600" dirty="0" smtClean="0">
                <a:latin typeface="Arial" pitchFamily="34" charset="0"/>
                <a:cs typeface="Arial" pitchFamily="34" charset="0"/>
              </a:rPr>
              <a:t>      Minority Veterans are overrepresented (52% of total) in the homeless</a:t>
            </a:r>
          </a:p>
          <a:p>
            <a:pPr marL="609600" indent="-609600" eaLnBrk="1" hangingPunct="1">
              <a:lnSpc>
                <a:spcPct val="100000"/>
              </a:lnSpc>
              <a:tabLst>
                <a:tab pos="1943100" algn="l"/>
              </a:tabLst>
              <a:defRPr/>
            </a:pPr>
            <a:r>
              <a:rPr lang="en-US" sz="1600" dirty="0" smtClean="0">
                <a:latin typeface="Arial" pitchFamily="34" charset="0"/>
                <a:cs typeface="Arial" pitchFamily="34" charset="0"/>
              </a:rPr>
              <a:t>      population. </a:t>
            </a:r>
          </a:p>
          <a:p>
            <a:pPr marL="609600" indent="-609600" eaLnBrk="1" hangingPunct="1">
              <a:lnSpc>
                <a:spcPct val="100000"/>
              </a:lnSpc>
              <a:tabLst>
                <a:tab pos="1943100" algn="l"/>
              </a:tabLst>
              <a:defRPr/>
            </a:pPr>
            <a:endParaRPr lang="en-US" sz="1600" dirty="0" smtClean="0">
              <a:latin typeface="Arial" pitchFamily="34" charset="0"/>
              <a:cs typeface="Arial" pitchFamily="34" charset="0"/>
            </a:endParaRPr>
          </a:p>
          <a:p>
            <a:pPr marL="609600" indent="-609600" eaLnBrk="1" hangingPunct="1">
              <a:lnSpc>
                <a:spcPct val="100000"/>
              </a:lnSpc>
              <a:tabLst>
                <a:tab pos="1943100" algn="l"/>
              </a:tabLst>
              <a:defRPr/>
            </a:pPr>
            <a:r>
              <a:rPr lang="en-US" sz="1600" dirty="0" smtClean="0">
                <a:latin typeface="Arial" pitchFamily="34" charset="0"/>
                <a:cs typeface="Arial" pitchFamily="34" charset="0"/>
              </a:rPr>
              <a:t>     Female Veterans are the fastest growing segment of the homeless</a:t>
            </a:r>
          </a:p>
          <a:p>
            <a:pPr>
              <a:defRPr/>
            </a:pPr>
            <a:endParaRPr lang="en-US" sz="1800" dirty="0" smtClean="0"/>
          </a:p>
          <a:p>
            <a:pPr>
              <a:buFont typeface="Wingdings" pitchFamily="2" charset="2"/>
              <a:buNone/>
              <a:defRPr/>
            </a:pPr>
            <a:endParaRPr lang="en-US" sz="1800" dirty="0" smtClean="0"/>
          </a:p>
        </p:txBody>
      </p:sp>
      <p:sp>
        <p:nvSpPr>
          <p:cNvPr id="4" name="Slide Number Placeholder 3"/>
          <p:cNvSpPr>
            <a:spLocks noGrp="1"/>
          </p:cNvSpPr>
          <p:nvPr>
            <p:ph type="sldNum" sz="quarter" idx="4294967295"/>
          </p:nvPr>
        </p:nvSpPr>
        <p:spPr>
          <a:xfrm>
            <a:off x="6553200" y="6324600"/>
            <a:ext cx="2133600" cy="365125"/>
          </a:xfrm>
          <a:prstGeom prst="rect">
            <a:avLst/>
          </a:prstGeom>
        </p:spPr>
        <p:txBody>
          <a:bodyPr/>
          <a:lstStyle/>
          <a:p>
            <a:pPr lvl="1" algn="r">
              <a:defRPr/>
            </a:pPr>
            <a:fld id="{0F8A4243-C6E0-494F-BB07-9683FE1D4700}" type="slidenum">
              <a:rPr lang="en-US" smtClean="0"/>
              <a:pPr lvl="1" algn="r">
                <a:defRPr/>
              </a:pPr>
              <a:t>3</a:t>
            </a:fld>
            <a:endParaRPr lang="en-US" dirty="0"/>
          </a:p>
        </p:txBody>
      </p:sp>
    </p:spTree>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457200" y="457200"/>
            <a:ext cx="7924800" cy="664797"/>
          </a:xfrm>
        </p:spPr>
        <p:txBody>
          <a:bodyPr/>
          <a:lstStyle/>
          <a:p>
            <a:r>
              <a:rPr lang="en-US" sz="2000" dirty="0" smtClean="0"/>
              <a:t/>
            </a:r>
            <a:br>
              <a:rPr lang="en-US" sz="2000" dirty="0" smtClean="0"/>
            </a:br>
            <a:r>
              <a:rPr lang="en-US" sz="2800" b="1" dirty="0" smtClean="0"/>
              <a:t>OEF/OIF Homeless Vets (Actual and at Risk) FY2010</a:t>
            </a:r>
          </a:p>
        </p:txBody>
      </p:sp>
      <p:graphicFrame>
        <p:nvGraphicFramePr>
          <p:cNvPr id="35886" name="Group 46"/>
          <p:cNvGraphicFramePr>
            <a:graphicFrameLocks noGrp="1"/>
          </p:cNvGraphicFramePr>
          <p:nvPr>
            <p:ph idx="1"/>
          </p:nvPr>
        </p:nvGraphicFramePr>
        <p:xfrm>
          <a:off x="914400" y="2200275"/>
          <a:ext cx="7543800" cy="4206202"/>
        </p:xfrm>
        <a:graphic>
          <a:graphicData uri="http://schemas.openxmlformats.org/drawingml/2006/table">
            <a:tbl>
              <a:tblPr/>
              <a:tblGrid>
                <a:gridCol w="2743200"/>
                <a:gridCol w="1600200"/>
                <a:gridCol w="1600200"/>
                <a:gridCol w="1600200"/>
              </a:tblGrid>
              <a:tr h="86991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Males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Females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Total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0285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OEF/OIF</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Homeless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8,511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1,195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9,706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3209">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OEF/OIF served by VHA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339,072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22,727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361,799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159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Proportion</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Homeless</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2.6%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629" name="Text Box 47"/>
          <p:cNvSpPr txBox="1">
            <a:spLocks noChangeArrowheads="1"/>
          </p:cNvSpPr>
          <p:nvPr/>
        </p:nvSpPr>
        <p:spPr bwMode="auto">
          <a:xfrm>
            <a:off x="1355725" y="6330950"/>
            <a:ext cx="7669213" cy="368300"/>
          </a:xfrm>
          <a:prstGeom prst="rect">
            <a:avLst/>
          </a:prstGeom>
          <a:noFill/>
          <a:ln w="9525">
            <a:noFill/>
            <a:miter lim="800000"/>
            <a:headEnd/>
            <a:tailEnd/>
          </a:ln>
        </p:spPr>
        <p:txBody>
          <a:bodyPr>
            <a:spAutoFit/>
          </a:bodyPr>
          <a:lstStyle/>
          <a:p>
            <a:r>
              <a:rPr lang="en-US" dirty="0">
                <a:latin typeface="Calibri" pitchFamily="34" charset="0"/>
              </a:rPr>
              <a:t>Source – VA Inpatient and Outpatient Encounter database (October 2010)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609600" y="533400"/>
            <a:ext cx="8077200" cy="387798"/>
          </a:xfrm>
        </p:spPr>
        <p:txBody>
          <a:bodyPr/>
          <a:lstStyle/>
          <a:p>
            <a:r>
              <a:rPr lang="en-US" sz="2800" b="1" dirty="0" smtClean="0"/>
              <a:t>Behavioral Health Diagnoses for Homeless OEF/OIF Vets</a:t>
            </a:r>
          </a:p>
        </p:txBody>
      </p:sp>
      <p:graphicFrame>
        <p:nvGraphicFramePr>
          <p:cNvPr id="8285" name="Group 93"/>
          <p:cNvGraphicFramePr>
            <a:graphicFrameLocks noGrp="1"/>
          </p:cNvGraphicFramePr>
          <p:nvPr>
            <p:ph idx="1"/>
          </p:nvPr>
        </p:nvGraphicFramePr>
        <p:xfrm>
          <a:off x="1371600" y="2133603"/>
          <a:ext cx="6324600" cy="4692149"/>
        </p:xfrm>
        <a:graphic>
          <a:graphicData uri="http://schemas.openxmlformats.org/drawingml/2006/table">
            <a:tbl>
              <a:tblPr/>
              <a:tblGrid>
                <a:gridCol w="5105400"/>
                <a:gridCol w="1219200"/>
              </a:tblGrid>
              <a:tr h="42308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Diagnosis (ICD-9)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Percent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369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PTSD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17.2%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369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 </a:t>
                      </a: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Depressive Disorder NEC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7.2%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369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 </a:t>
                      </a: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Alcohol Dependence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9.5%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369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 </a:t>
                      </a: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Drug Dependence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9.5%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3696">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Tahoma" pitchFamily="34" charset="0"/>
                          <a:ea typeface="Times New Roman" pitchFamily="18" charset="0"/>
                          <a:cs typeface="Arial" charset="0"/>
                        </a:rPr>
                        <a:t> </a:t>
                      </a:r>
                      <a:r>
                        <a:rPr kumimoji="0" lang="en-US" sz="1800" b="1" i="0" u="none" strike="noStrike" cap="none" normalizeH="0" baseline="0" dirty="0" smtClean="0">
                          <a:ln>
                            <a:noFill/>
                          </a:ln>
                          <a:solidFill>
                            <a:schemeClr val="tx1"/>
                          </a:solidFill>
                          <a:effectLst/>
                          <a:latin typeface="Tahoma" pitchFamily="34" charset="0"/>
                          <a:ea typeface="Times New Roman" pitchFamily="18" charset="0"/>
                          <a:cs typeface="Arial" charset="0"/>
                        </a:rPr>
                        <a:t>Schizophrenic disorders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3444">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Tahoma" pitchFamily="34" charset="0"/>
                          <a:ea typeface="Times New Roman" pitchFamily="18" charset="0"/>
                          <a:cs typeface="Arial" charset="0"/>
                        </a:rPr>
                        <a:t> </a:t>
                      </a:r>
                      <a:r>
                        <a:rPr kumimoji="0" lang="en-US" sz="1800" b="1" i="0" u="none" strike="noStrike" cap="none" normalizeH="0" baseline="0" dirty="0" smtClean="0">
                          <a:ln>
                            <a:noFill/>
                          </a:ln>
                          <a:solidFill>
                            <a:schemeClr val="tx1"/>
                          </a:solidFill>
                          <a:effectLst/>
                          <a:latin typeface="Tahoma" pitchFamily="34" charset="0"/>
                          <a:ea typeface="Times New Roman" pitchFamily="18" charset="0"/>
                          <a:cs typeface="Arial" charset="0"/>
                        </a:rPr>
                        <a:t>Major Depressive Disorders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3444">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Tahoma" pitchFamily="34" charset="0"/>
                          <a:ea typeface="Times New Roman" pitchFamily="18" charset="0"/>
                          <a:cs typeface="Arial" charset="0"/>
                        </a:rPr>
                        <a:t> </a:t>
                      </a:r>
                      <a:r>
                        <a:rPr kumimoji="0" lang="en-US" sz="1800" b="1" i="0" u="none" strike="noStrike" cap="none" normalizeH="0" baseline="0" dirty="0" smtClean="0">
                          <a:ln>
                            <a:noFill/>
                          </a:ln>
                          <a:solidFill>
                            <a:schemeClr val="tx1"/>
                          </a:solidFill>
                          <a:effectLst/>
                          <a:latin typeface="Tahoma" pitchFamily="34" charset="0"/>
                          <a:ea typeface="Times New Roman" pitchFamily="18" charset="0"/>
                          <a:cs typeface="Arial" charset="0"/>
                        </a:rPr>
                        <a:t>Bipolar Dis.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1.9%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369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 </a:t>
                      </a: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Anxiety Disorders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839200" cy="1143000"/>
          </a:xfrm>
        </p:spPr>
        <p:txBody>
          <a:bodyPr/>
          <a:lstStyle/>
          <a:p>
            <a:r>
              <a:rPr lang="en-US" sz="2800" dirty="0" smtClean="0">
                <a:latin typeface="Arial" pitchFamily="34" charset="0"/>
                <a:cs typeface="Arial" pitchFamily="34" charset="0"/>
              </a:rPr>
              <a:t>Veteran Homelessness</a:t>
            </a:r>
            <a:endParaRPr lang="en-US" sz="2800" dirty="0">
              <a:latin typeface="Arial" pitchFamily="34" charset="0"/>
              <a:cs typeface="Arial" pitchFamily="34" charset="0"/>
            </a:endParaRPr>
          </a:p>
        </p:txBody>
      </p:sp>
      <p:sp>
        <p:nvSpPr>
          <p:cNvPr id="3" name="Content Placeholder 2"/>
          <p:cNvSpPr>
            <a:spLocks noGrp="1"/>
          </p:cNvSpPr>
          <p:nvPr>
            <p:ph idx="1"/>
          </p:nvPr>
        </p:nvSpPr>
        <p:spPr>
          <a:xfrm>
            <a:off x="457200" y="1676400"/>
            <a:ext cx="8458200" cy="5287601"/>
          </a:xfrm>
        </p:spPr>
        <p:txBody>
          <a:bodyPr/>
          <a:lstStyle/>
          <a:p>
            <a:pPr eaLnBrk="1" hangingPunct="1">
              <a:lnSpc>
                <a:spcPct val="80000"/>
              </a:lnSpc>
              <a:buNone/>
              <a:defRPr/>
            </a:pPr>
            <a:endParaRPr lang="en-US" sz="1800" dirty="0" smtClean="0">
              <a:latin typeface="Arial" pitchFamily="34" charset="0"/>
              <a:cs typeface="Arial" pitchFamily="34" charset="0"/>
            </a:endParaRPr>
          </a:p>
          <a:p>
            <a:pPr eaLnBrk="1" hangingPunct="1">
              <a:lnSpc>
                <a:spcPct val="80000"/>
              </a:lnSpc>
              <a:defRPr/>
            </a:pPr>
            <a:r>
              <a:rPr lang="en-US" sz="1800" dirty="0" smtClean="0">
                <a:latin typeface="Arial" pitchFamily="34" charset="0"/>
                <a:cs typeface="Arial" pitchFamily="34" charset="0"/>
              </a:rPr>
              <a:t>      In November 2009, Secretary Shinseki announced  a comprehensive plan to ensure no Veteran willing to accept services remains on the streets in five years.</a:t>
            </a:r>
          </a:p>
          <a:p>
            <a:pPr eaLnBrk="1" hangingPunct="1">
              <a:lnSpc>
                <a:spcPct val="80000"/>
              </a:lnSpc>
              <a:buFont typeface="Wingdings" pitchFamily="2" charset="2"/>
              <a:buNone/>
              <a:defRPr/>
            </a:pPr>
            <a:endParaRPr lang="en-US" sz="1800" dirty="0" smtClean="0">
              <a:latin typeface="Arial" pitchFamily="34" charset="0"/>
              <a:cs typeface="Arial" pitchFamily="34" charset="0"/>
            </a:endParaRPr>
          </a:p>
          <a:p>
            <a:pPr eaLnBrk="1" hangingPunct="1">
              <a:lnSpc>
                <a:spcPct val="80000"/>
              </a:lnSpc>
              <a:defRPr/>
            </a:pPr>
            <a:r>
              <a:rPr lang="en-US" sz="1800" dirty="0" smtClean="0">
                <a:latin typeface="Arial" pitchFamily="34" charset="0"/>
                <a:cs typeface="Arial" pitchFamily="34" charset="0"/>
              </a:rPr>
              <a:t>     The plan focuses on the prevention of homelessness, permanent supportive housing, mental health and substance abuse treatment, education and employment assistance.</a:t>
            </a:r>
          </a:p>
          <a:p>
            <a:pPr eaLnBrk="1" hangingPunct="1">
              <a:lnSpc>
                <a:spcPct val="80000"/>
              </a:lnSpc>
              <a:buNone/>
              <a:defRPr/>
            </a:pPr>
            <a:endParaRPr lang="en-US" sz="1800" dirty="0" smtClean="0">
              <a:latin typeface="Arial" pitchFamily="34" charset="0"/>
              <a:cs typeface="Arial" pitchFamily="34" charset="0"/>
            </a:endParaRPr>
          </a:p>
          <a:p>
            <a:pPr eaLnBrk="1" hangingPunct="1">
              <a:lnSpc>
                <a:spcPct val="80000"/>
              </a:lnSpc>
              <a:defRPr/>
            </a:pPr>
            <a:r>
              <a:rPr lang="en-US" sz="1800" dirty="0" smtClean="0">
                <a:latin typeface="Arial" pitchFamily="34" charset="0"/>
                <a:cs typeface="Arial" pitchFamily="34" charset="0"/>
              </a:rPr>
              <a:t>     </a:t>
            </a:r>
            <a:r>
              <a:rPr lang="en-US" sz="1800" b="1" dirty="0" smtClean="0">
                <a:latin typeface="Arial" pitchFamily="34" charset="0"/>
                <a:cs typeface="Arial" pitchFamily="34" charset="0"/>
              </a:rPr>
              <a:t>The plan to End Homelessness Among Veterans is built upon Six Strategic Pillars– </a:t>
            </a:r>
          </a:p>
          <a:p>
            <a:pPr eaLnBrk="1" hangingPunct="1">
              <a:lnSpc>
                <a:spcPct val="80000"/>
              </a:lnSpc>
              <a:buFont typeface="Arial" pitchFamily="34" charset="0"/>
              <a:buChar char="•"/>
              <a:defRPr/>
            </a:pPr>
            <a:endParaRPr lang="en-US" sz="1600" b="1" dirty="0" smtClean="0">
              <a:latin typeface="Arial" pitchFamily="34" charset="0"/>
              <a:cs typeface="Arial" pitchFamily="34" charset="0"/>
            </a:endParaRPr>
          </a:p>
          <a:p>
            <a:pPr lvl="1">
              <a:lnSpc>
                <a:spcPct val="100000"/>
              </a:lnSpc>
              <a:defRPr/>
            </a:pPr>
            <a:r>
              <a:rPr lang="en-US" sz="1800" dirty="0" smtClean="0">
                <a:latin typeface="Arial" pitchFamily="34" charset="0"/>
                <a:cs typeface="Arial" pitchFamily="34" charset="0"/>
              </a:rPr>
              <a:t> </a:t>
            </a:r>
            <a:r>
              <a:rPr lang="en-US" sz="1800" dirty="0" smtClean="0">
                <a:solidFill>
                  <a:schemeClr val="accent2"/>
                </a:solidFill>
                <a:latin typeface="Arial" pitchFamily="34" charset="0"/>
                <a:cs typeface="Arial" pitchFamily="34" charset="0"/>
              </a:rPr>
              <a:t>Outreach/Education</a:t>
            </a:r>
            <a:r>
              <a:rPr lang="en-US" sz="1800" dirty="0" smtClean="0">
                <a:latin typeface="Arial" pitchFamily="34" charset="0"/>
                <a:cs typeface="Arial" pitchFamily="34" charset="0"/>
              </a:rPr>
              <a:t> </a:t>
            </a:r>
          </a:p>
          <a:p>
            <a:pPr lvl="1">
              <a:lnSpc>
                <a:spcPct val="100000"/>
              </a:lnSpc>
              <a:defRPr/>
            </a:pPr>
            <a:r>
              <a:rPr lang="en-US" sz="1800" dirty="0" smtClean="0">
                <a:solidFill>
                  <a:schemeClr val="accent2"/>
                </a:solidFill>
                <a:latin typeface="Arial" pitchFamily="34" charset="0"/>
                <a:cs typeface="Arial" pitchFamily="34" charset="0"/>
              </a:rPr>
              <a:t> Treatment  </a:t>
            </a:r>
          </a:p>
          <a:p>
            <a:pPr lvl="1">
              <a:lnSpc>
                <a:spcPct val="100000"/>
              </a:lnSpc>
              <a:defRPr/>
            </a:pPr>
            <a:r>
              <a:rPr lang="en-US" sz="1800" dirty="0" smtClean="0">
                <a:solidFill>
                  <a:schemeClr val="accent2"/>
                </a:solidFill>
                <a:latin typeface="Arial" pitchFamily="34" charset="0"/>
                <a:cs typeface="Arial" pitchFamily="34" charset="0"/>
              </a:rPr>
              <a:t> Prevention</a:t>
            </a:r>
          </a:p>
          <a:p>
            <a:pPr lvl="1">
              <a:lnSpc>
                <a:spcPct val="100000"/>
              </a:lnSpc>
              <a:defRPr/>
            </a:pPr>
            <a:r>
              <a:rPr lang="en-US" sz="1800" dirty="0" smtClean="0">
                <a:solidFill>
                  <a:schemeClr val="accent2"/>
                </a:solidFill>
                <a:latin typeface="Arial" pitchFamily="34" charset="0"/>
                <a:cs typeface="Arial" pitchFamily="34" charset="0"/>
              </a:rPr>
              <a:t> Housing/Supportive Services </a:t>
            </a:r>
          </a:p>
          <a:p>
            <a:pPr lvl="1">
              <a:lnSpc>
                <a:spcPct val="100000"/>
              </a:lnSpc>
              <a:defRPr/>
            </a:pPr>
            <a:r>
              <a:rPr lang="en-US" sz="1800" dirty="0" smtClean="0">
                <a:solidFill>
                  <a:schemeClr val="accent2"/>
                </a:solidFill>
                <a:latin typeface="Arial" pitchFamily="34" charset="0"/>
                <a:cs typeface="Arial" pitchFamily="34" charset="0"/>
              </a:rPr>
              <a:t> Income/Employment/Benefits</a:t>
            </a:r>
          </a:p>
          <a:p>
            <a:pPr lvl="1">
              <a:lnSpc>
                <a:spcPct val="100000"/>
              </a:lnSpc>
              <a:defRPr/>
            </a:pPr>
            <a:r>
              <a:rPr lang="en-US" sz="1800" dirty="0" smtClean="0">
                <a:solidFill>
                  <a:schemeClr val="accent2"/>
                </a:solidFill>
                <a:latin typeface="Arial" pitchFamily="34" charset="0"/>
                <a:cs typeface="Arial" pitchFamily="34" charset="0"/>
              </a:rPr>
              <a:t> Community Partnerships</a:t>
            </a:r>
          </a:p>
          <a:p>
            <a:pPr marL="0" indent="0">
              <a:spcBef>
                <a:spcPts val="0"/>
              </a:spcBef>
              <a:buNone/>
            </a:pPr>
            <a:endParaRPr lang="en-US" sz="2400" dirty="0">
              <a:latin typeface="Arial" pitchFamily="34" charset="0"/>
              <a:cs typeface="Arial" pitchFamily="34" charset="0"/>
            </a:endParaRPr>
          </a:p>
        </p:txBody>
      </p:sp>
      <p:sp>
        <p:nvSpPr>
          <p:cNvPr id="6" name="Slide Number Placeholder 5"/>
          <p:cNvSpPr>
            <a:spLocks noGrp="1"/>
          </p:cNvSpPr>
          <p:nvPr>
            <p:ph type="sldNum" sz="quarter" idx="4294967295"/>
          </p:nvPr>
        </p:nvSpPr>
        <p:spPr>
          <a:xfrm>
            <a:off x="6705600" y="6324600"/>
            <a:ext cx="2133600" cy="365125"/>
          </a:xfrm>
          <a:prstGeom prst="rect">
            <a:avLst/>
          </a:prstGeom>
        </p:spPr>
        <p:txBody>
          <a:bodyPr/>
          <a:lstStyle/>
          <a:p>
            <a:pPr lvl="1" algn="r">
              <a:defRPr/>
            </a:pPr>
            <a:fld id="{B2CF87B7-1AF5-46A4-AEED-1E185F56BD47}" type="slidenum">
              <a:rPr lang="en-US" smtClean="0"/>
              <a:pPr lvl="1" algn="r">
                <a:defRPr/>
              </a:pPr>
              <a:t>6</a:t>
            </a:fld>
            <a:endParaRPr lang="en-US" dirty="0"/>
          </a:p>
        </p:txBody>
      </p:sp>
    </p:spTree>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382000" cy="665162"/>
          </a:xfrm>
        </p:spPr>
        <p:txBody>
          <a:bodyPr/>
          <a:lstStyle/>
          <a:p>
            <a:r>
              <a:rPr lang="en-US" sz="2800" dirty="0" smtClean="0">
                <a:latin typeface="Arial" pitchFamily="34" charset="0"/>
                <a:cs typeface="Arial" pitchFamily="34" charset="0"/>
              </a:rPr>
              <a:t>Outreach &amp; Education</a:t>
            </a:r>
            <a:endParaRPr lang="en-US" sz="2800" dirty="0">
              <a:latin typeface="Arial" pitchFamily="34" charset="0"/>
              <a:cs typeface="Arial" pitchFamily="34" charset="0"/>
            </a:endParaRPr>
          </a:p>
        </p:txBody>
      </p:sp>
      <p:sp>
        <p:nvSpPr>
          <p:cNvPr id="3" name="Content Placeholder 2"/>
          <p:cNvSpPr>
            <a:spLocks noGrp="1"/>
          </p:cNvSpPr>
          <p:nvPr>
            <p:ph idx="1"/>
          </p:nvPr>
        </p:nvSpPr>
        <p:spPr>
          <a:xfrm>
            <a:off x="533400" y="1447801"/>
            <a:ext cx="8382000" cy="5410199"/>
          </a:xfrm>
        </p:spPr>
        <p:txBody>
          <a:bodyPr/>
          <a:lstStyle/>
          <a:p>
            <a:pPr lvl="0">
              <a:buFontTx/>
              <a:buChar char="•"/>
            </a:pPr>
            <a:endParaRPr lang="en-US" sz="1600" kern="0" dirty="0" smtClean="0">
              <a:latin typeface="Arial"/>
            </a:endParaRPr>
          </a:p>
          <a:p>
            <a:pPr marL="342900" lvl="1" indent="-342900">
              <a:buNone/>
              <a:defRPr/>
            </a:pPr>
            <a:r>
              <a:rPr lang="en-US" sz="1800" b="1" dirty="0" smtClean="0">
                <a:solidFill>
                  <a:schemeClr val="accent2"/>
                </a:solidFill>
                <a:latin typeface="Arial" pitchFamily="34" charset="0"/>
                <a:cs typeface="Arial" pitchFamily="34" charset="0"/>
              </a:rPr>
              <a:t>National Call Center:</a:t>
            </a:r>
          </a:p>
          <a:p>
            <a:pPr marL="342900" lvl="1" indent="-342900">
              <a:buNone/>
              <a:defRPr/>
            </a:pPr>
            <a:endParaRPr lang="en-US" sz="1800" b="1" dirty="0" smtClean="0">
              <a:solidFill>
                <a:schemeClr val="accent2"/>
              </a:solidFill>
              <a:latin typeface="Arial" pitchFamily="34" charset="0"/>
              <a:cs typeface="Arial" pitchFamily="34" charset="0"/>
            </a:endParaRPr>
          </a:p>
          <a:p>
            <a:pPr marL="342900" lvl="1" indent="-342900">
              <a:buFont typeface="Arial" pitchFamily="34" charset="0"/>
              <a:buChar char="•"/>
              <a:defRPr/>
            </a:pPr>
            <a:r>
              <a:rPr lang="en-US" sz="1800" dirty="0" smtClean="0">
                <a:latin typeface="Arial" pitchFamily="34" charset="0"/>
                <a:cs typeface="Arial" pitchFamily="34" charset="0"/>
              </a:rPr>
              <a:t>VA established a 24/7/365 National Call for Homeless Veterans                 (1-877-424-3838).  Trained staff respond to more than 2,500 calls for information and assistance monthly.</a:t>
            </a:r>
          </a:p>
          <a:p>
            <a:pPr marL="342900" lvl="1" indent="-342900">
              <a:buFont typeface="Arial" pitchFamily="34" charset="0"/>
              <a:buChar char="•"/>
              <a:defRPr/>
            </a:pPr>
            <a:endParaRPr lang="en-US" sz="1800" dirty="0" smtClean="0">
              <a:latin typeface="Arial" pitchFamily="34" charset="0"/>
              <a:cs typeface="Arial" pitchFamily="34" charset="0"/>
            </a:endParaRPr>
          </a:p>
          <a:p>
            <a:pPr lvl="0">
              <a:buFontTx/>
              <a:buChar char="•"/>
            </a:pPr>
            <a:r>
              <a:rPr lang="en-US" sz="1800" kern="0" dirty="0" smtClean="0">
                <a:latin typeface="Arial"/>
              </a:rPr>
              <a:t>VA’s goal is to reduce homelessness among Veterans by conducting outreach to those who are the most vulnerable and are not currently receiving services and engaging them in housing, treatment and rehabilitative programs. </a:t>
            </a:r>
          </a:p>
          <a:p>
            <a:pPr lvl="0"/>
            <a:r>
              <a:rPr lang="en-US" sz="1800" kern="0" dirty="0" smtClean="0">
                <a:latin typeface="Arial"/>
              </a:rPr>
              <a:t> </a:t>
            </a:r>
          </a:p>
          <a:p>
            <a:pPr lvl="0">
              <a:buFontTx/>
              <a:buChar char="•"/>
            </a:pPr>
            <a:r>
              <a:rPr lang="en-US" sz="1800" kern="0" dirty="0" smtClean="0">
                <a:latin typeface="Arial"/>
              </a:rPr>
              <a:t>VA  can provide contract residential care for Veterans with serious mental health diagnoses with quality community bed-based services.</a:t>
            </a:r>
          </a:p>
          <a:p>
            <a:pPr lvl="0">
              <a:buFontTx/>
              <a:buChar char="•"/>
            </a:pPr>
            <a:endParaRPr lang="en-US" sz="1800" kern="0" dirty="0" smtClean="0">
              <a:latin typeface="Arial"/>
            </a:endParaRPr>
          </a:p>
          <a:p>
            <a:pPr>
              <a:buFontTx/>
              <a:buChar char="•"/>
            </a:pPr>
            <a:r>
              <a:rPr lang="en-US" sz="1800" dirty="0" smtClean="0">
                <a:latin typeface="Arial" pitchFamily="34" charset="0"/>
                <a:cs typeface="Arial" pitchFamily="34" charset="0"/>
              </a:rPr>
              <a:t>VA continues efforts to improve access to services, create new connections both within and outside VA  and educate providers and Veterans regarding VA homeless services and benefits.  </a:t>
            </a:r>
          </a:p>
          <a:p>
            <a:pPr lvl="0">
              <a:buFontTx/>
              <a:buChar char="•"/>
            </a:pPr>
            <a:endParaRPr lang="en-US" sz="1600" kern="0" dirty="0" smtClean="0">
              <a:latin typeface="Arial"/>
            </a:endParaRPr>
          </a:p>
          <a:p>
            <a:pPr lvl="0">
              <a:buFontTx/>
              <a:buChar char="•"/>
            </a:pPr>
            <a:endParaRPr lang="en-US" sz="1600" kern="0" dirty="0" smtClean="0">
              <a:latin typeface="Arial"/>
            </a:endParaRPr>
          </a:p>
          <a:p>
            <a:pPr>
              <a:buNone/>
            </a:pPr>
            <a:r>
              <a:rPr lang="en-US" sz="1800" dirty="0" smtClean="0"/>
              <a:t> </a:t>
            </a:r>
          </a:p>
          <a:p>
            <a:pPr>
              <a:buNone/>
            </a:pPr>
            <a:endParaRPr lang="en-US" sz="1800" kern="0" dirty="0" smtClean="0">
              <a:solidFill>
                <a:srgbClr val="000000"/>
              </a:solidFill>
              <a:latin typeface="Arial"/>
            </a:endParaRPr>
          </a:p>
          <a:p>
            <a:endParaRPr lang="en-US" dirty="0"/>
          </a:p>
        </p:txBody>
      </p:sp>
      <p:sp>
        <p:nvSpPr>
          <p:cNvPr id="6" name="Slide Number Placeholder 5"/>
          <p:cNvSpPr>
            <a:spLocks noGrp="1"/>
          </p:cNvSpPr>
          <p:nvPr>
            <p:ph type="sldNum" sz="quarter" idx="4294967295"/>
          </p:nvPr>
        </p:nvSpPr>
        <p:spPr>
          <a:xfrm>
            <a:off x="6553200" y="6324600"/>
            <a:ext cx="2133600" cy="365125"/>
          </a:xfrm>
          <a:prstGeom prst="rect">
            <a:avLst/>
          </a:prstGeom>
        </p:spPr>
        <p:txBody>
          <a:bodyPr/>
          <a:lstStyle/>
          <a:p>
            <a:pPr algn="r">
              <a:defRPr/>
            </a:pPr>
            <a:fld id="{B2CF87B7-1AF5-46A4-AEED-1E185F56BD47}" type="slidenum">
              <a:rPr lang="en-US" smtClean="0"/>
              <a:pPr algn="r">
                <a:defRPr/>
              </a:pPr>
              <a:t>7</a:t>
            </a:fld>
            <a:endParaRPr lang="en-US" dirty="0"/>
          </a:p>
        </p:txBody>
      </p:sp>
    </p:spTree>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382000" cy="665162"/>
          </a:xfrm>
        </p:spPr>
        <p:txBody>
          <a:bodyPr/>
          <a:lstStyle/>
          <a:p>
            <a:r>
              <a:rPr lang="en-US" sz="2800" dirty="0" smtClean="0">
                <a:latin typeface="Arial" pitchFamily="34" charset="0"/>
                <a:cs typeface="Arial" pitchFamily="34" charset="0"/>
              </a:rPr>
              <a:t>Outreach &amp; Education</a:t>
            </a:r>
            <a:endParaRPr lang="en-US" sz="2800" dirty="0">
              <a:latin typeface="Arial" pitchFamily="34" charset="0"/>
              <a:cs typeface="Arial" pitchFamily="34" charset="0"/>
            </a:endParaRPr>
          </a:p>
        </p:txBody>
      </p:sp>
      <p:sp>
        <p:nvSpPr>
          <p:cNvPr id="3" name="Content Placeholder 2"/>
          <p:cNvSpPr>
            <a:spLocks noGrp="1"/>
          </p:cNvSpPr>
          <p:nvPr>
            <p:ph idx="1"/>
          </p:nvPr>
        </p:nvSpPr>
        <p:spPr>
          <a:xfrm>
            <a:off x="457200" y="1981200"/>
            <a:ext cx="8382000" cy="4909036"/>
          </a:xfrm>
        </p:spPr>
        <p:txBody>
          <a:bodyPr/>
          <a:lstStyle/>
          <a:p>
            <a:pPr>
              <a:buNone/>
            </a:pPr>
            <a:r>
              <a:rPr lang="en-US" sz="2000" b="1" kern="0" dirty="0" smtClean="0">
                <a:solidFill>
                  <a:schemeClr val="accent2"/>
                </a:solidFill>
                <a:latin typeface="Arial" pitchFamily="34" charset="0"/>
                <a:cs typeface="Arial" pitchFamily="34" charset="0"/>
              </a:rPr>
              <a:t>Stand Downs</a:t>
            </a:r>
            <a:r>
              <a:rPr lang="en-US" sz="2000" b="1" dirty="0" smtClean="0">
                <a:solidFill>
                  <a:schemeClr val="accent2"/>
                </a:solidFill>
                <a:latin typeface="Arial" pitchFamily="34" charset="0"/>
                <a:cs typeface="Arial" pitchFamily="34" charset="0"/>
              </a:rPr>
              <a:t> </a:t>
            </a:r>
            <a:r>
              <a:rPr lang="en-US" sz="2000" dirty="0" smtClean="0">
                <a:latin typeface="Arial" pitchFamily="34" charset="0"/>
                <a:cs typeface="Arial" pitchFamily="34" charset="0"/>
              </a:rPr>
              <a:t>are 1-3 day events sponsored by community agencies in partnership with VA in an effort to reach and provide service to homeless Veterans.</a:t>
            </a:r>
          </a:p>
          <a:p>
            <a:pPr>
              <a:buNone/>
            </a:pPr>
            <a:endParaRPr lang="en-US" sz="2000" dirty="0" smtClean="0">
              <a:latin typeface="Arial" pitchFamily="34" charset="0"/>
              <a:cs typeface="Arial" pitchFamily="34" charset="0"/>
            </a:endParaRPr>
          </a:p>
          <a:p>
            <a:pPr lvl="1"/>
            <a:r>
              <a:rPr lang="en-US" sz="2000" dirty="0" smtClean="0">
                <a:latin typeface="Arial" pitchFamily="34" charset="0"/>
                <a:cs typeface="Arial" pitchFamily="34" charset="0"/>
              </a:rPr>
              <a:t>There were 196 Stand Downs  reported in 2010 in 50 states, the District of Columbia, and Puerto Rico</a:t>
            </a:r>
          </a:p>
          <a:p>
            <a:pPr lvl="1">
              <a:lnSpc>
                <a:spcPct val="150000"/>
              </a:lnSpc>
            </a:pPr>
            <a:r>
              <a:rPr lang="en-US" sz="2000" dirty="0" smtClean="0">
                <a:latin typeface="Arial" pitchFamily="34" charset="0"/>
                <a:cs typeface="Arial" pitchFamily="34" charset="0"/>
              </a:rPr>
              <a:t>50,020  Veterans and family members were served</a:t>
            </a:r>
          </a:p>
          <a:p>
            <a:pPr lvl="1">
              <a:lnSpc>
                <a:spcPct val="150000"/>
              </a:lnSpc>
            </a:pPr>
            <a:r>
              <a:rPr lang="en-US" sz="2000" dirty="0" smtClean="0">
                <a:latin typeface="Arial" pitchFamily="34" charset="0"/>
                <a:cs typeface="Arial" pitchFamily="34" charset="0"/>
              </a:rPr>
              <a:t>40,729  male Veterans</a:t>
            </a:r>
          </a:p>
          <a:p>
            <a:pPr lvl="1">
              <a:lnSpc>
                <a:spcPct val="150000"/>
              </a:lnSpc>
            </a:pPr>
            <a:r>
              <a:rPr lang="en-US" sz="2000" dirty="0" smtClean="0">
                <a:latin typeface="Arial" pitchFamily="34" charset="0"/>
                <a:cs typeface="Arial" pitchFamily="34" charset="0"/>
              </a:rPr>
              <a:t>  3,596  female Veterans</a:t>
            </a:r>
          </a:p>
          <a:p>
            <a:pPr lvl="1">
              <a:lnSpc>
                <a:spcPct val="150000"/>
              </a:lnSpc>
            </a:pPr>
            <a:r>
              <a:rPr lang="en-US" sz="2000" dirty="0" smtClean="0">
                <a:latin typeface="Arial" pitchFamily="34" charset="0"/>
                <a:cs typeface="Arial" pitchFamily="34" charset="0"/>
              </a:rPr>
              <a:t>  5,905  spouses </a:t>
            </a:r>
          </a:p>
          <a:p>
            <a:pPr lvl="1">
              <a:lnSpc>
                <a:spcPct val="150000"/>
              </a:lnSpc>
            </a:pPr>
            <a:r>
              <a:rPr lang="en-US" sz="2000" dirty="0" smtClean="0">
                <a:latin typeface="Arial" pitchFamily="34" charset="0"/>
                <a:cs typeface="Arial" pitchFamily="34" charset="0"/>
              </a:rPr>
              <a:t>  1,790  children</a:t>
            </a:r>
          </a:p>
          <a:p>
            <a:pPr>
              <a:buNone/>
            </a:pPr>
            <a:endParaRPr lang="en-US" dirty="0"/>
          </a:p>
        </p:txBody>
      </p:sp>
      <p:sp>
        <p:nvSpPr>
          <p:cNvPr id="5" name="Slide Number Placeholder 4"/>
          <p:cNvSpPr>
            <a:spLocks noGrp="1"/>
          </p:cNvSpPr>
          <p:nvPr>
            <p:ph type="sldNum" sz="quarter" idx="4294967295"/>
          </p:nvPr>
        </p:nvSpPr>
        <p:spPr>
          <a:xfrm>
            <a:off x="6629400" y="6324600"/>
            <a:ext cx="2133600" cy="365125"/>
          </a:xfrm>
          <a:prstGeom prst="rect">
            <a:avLst/>
          </a:prstGeom>
        </p:spPr>
        <p:txBody>
          <a:bodyPr/>
          <a:lstStyle/>
          <a:p>
            <a:pPr algn="r">
              <a:defRPr/>
            </a:pPr>
            <a:fld id="{B2CF87B7-1AF5-46A4-AEED-1E185F56BD47}" type="slidenum">
              <a:rPr lang="en-US" smtClean="0"/>
              <a:pPr algn="r">
                <a:defRPr/>
              </a:pPr>
              <a:t>8</a:t>
            </a:fld>
            <a:endParaRPr lang="en-US" dirty="0"/>
          </a:p>
        </p:txBody>
      </p:sp>
    </p:spTree>
  </p:cSld>
  <p:clrMapOvr>
    <a:masterClrMapping/>
  </p:clrMapOvr>
  <p:transition advClick="0"/>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White with Courier font for code slides">
  <a:themeElements>
    <a:clrScheme name="Custom 3">
      <a:dk1>
        <a:srgbClr val="2B3D95"/>
      </a:dk1>
      <a:lt1>
        <a:sysClr val="window" lastClr="FFFFFF"/>
      </a:lt1>
      <a:dk2>
        <a:srgbClr val="1F2C6B"/>
      </a:dk2>
      <a:lt2>
        <a:srgbClr val="FEFAC9"/>
      </a:lt2>
      <a:accent1>
        <a:srgbClr val="1F2C6B"/>
      </a:accent1>
      <a:accent2>
        <a:srgbClr val="860000"/>
      </a:accent2>
      <a:accent3>
        <a:srgbClr val="FFC000"/>
      </a:accent3>
      <a:accent4>
        <a:srgbClr val="860000"/>
      </a:accent4>
      <a:accent5>
        <a:srgbClr val="1F2C6B"/>
      </a:accent5>
      <a:accent6>
        <a:srgbClr val="1F2C6B"/>
      </a:accent6>
      <a:hlink>
        <a:srgbClr val="1F2C6B"/>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3129</TotalTime>
  <Words>2585</Words>
  <Application>Microsoft Office PowerPoint</Application>
  <PresentationFormat>On-screen Show (4:3)</PresentationFormat>
  <Paragraphs>398</Paragraphs>
  <Slides>38</Slides>
  <Notes>5</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Custom Design</vt:lpstr>
      <vt:lpstr>1_White with Courier font for code slides</vt:lpstr>
      <vt:lpstr>Eliminating Homelessness Among Veterans</vt:lpstr>
      <vt:lpstr> Veteran Homelessness</vt:lpstr>
      <vt:lpstr>Root Causes of Homelessness</vt:lpstr>
      <vt:lpstr>Veteran Demographics </vt:lpstr>
      <vt:lpstr> OEF/OIF Homeless Vets (Actual and at Risk) FY2010</vt:lpstr>
      <vt:lpstr>Behavioral Health Diagnoses for Homeless OEF/OIF Vets</vt:lpstr>
      <vt:lpstr>Veteran Homelessness</vt:lpstr>
      <vt:lpstr>Outreach &amp; Education</vt:lpstr>
      <vt:lpstr>Outreach &amp; Education</vt:lpstr>
      <vt:lpstr>Treatment</vt:lpstr>
      <vt:lpstr>Treatment</vt:lpstr>
      <vt:lpstr>Treatment</vt:lpstr>
      <vt:lpstr>  Housing/ Supportive Services</vt:lpstr>
      <vt:lpstr>  Housing/Supportive Services</vt:lpstr>
      <vt:lpstr> Prevention</vt:lpstr>
      <vt:lpstr> Prevention</vt:lpstr>
      <vt:lpstr>Income and Benefits</vt:lpstr>
      <vt:lpstr>Community Partnerships</vt:lpstr>
      <vt:lpstr>Slide 18</vt:lpstr>
      <vt:lpstr>New Programs and Initiatives to End Homelessness Among Veterans</vt:lpstr>
      <vt:lpstr>Outreach</vt:lpstr>
      <vt:lpstr> A New Initiative to Reach Homeless Veterans </vt:lpstr>
      <vt:lpstr>Approach</vt:lpstr>
      <vt:lpstr>Target Audiences</vt:lpstr>
      <vt:lpstr>Getting the Word Out</vt:lpstr>
      <vt:lpstr>Safe Havens</vt:lpstr>
      <vt:lpstr>Background</vt:lpstr>
      <vt:lpstr>Core Principles</vt:lpstr>
      <vt:lpstr>Safe Havens and the Five Year Plan</vt:lpstr>
      <vt:lpstr>Housing First</vt:lpstr>
      <vt:lpstr>Core Principles  </vt:lpstr>
      <vt:lpstr>Housing First Implementation Sites</vt:lpstr>
      <vt:lpstr> Why Housing First?</vt:lpstr>
      <vt:lpstr>Community Resource and Referral Centers</vt:lpstr>
      <vt:lpstr>Core Principles &amp; Evidence Base </vt:lpstr>
      <vt:lpstr>Sites </vt:lpstr>
      <vt:lpstr>New Initiatives and the National Center  on Homelessness Among Veterans</vt:lpstr>
      <vt:lpstr>Ending Homeless Among Veterans</vt:lpstr>
    </vt:vector>
  </TitlesOfParts>
  <Company>Department of Veterans Affairs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 Veteran Homeless Programs </dc:title>
  <dc:subject/>
  <dc:creator>vhaphitranv</dc:creator>
  <cp:keywords/>
  <dc:description/>
  <cp:lastModifiedBy>USER</cp:lastModifiedBy>
  <cp:revision>383</cp:revision>
  <dcterms:created xsi:type="dcterms:W3CDTF">2010-10-27T13:52:51Z</dcterms:created>
  <dcterms:modified xsi:type="dcterms:W3CDTF">2011-11-15T00:45:33Z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TC102867319990</vt:lpwstr>
  </property>
</Properties>
</file>