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activeX/activeX3.xml" ContentType="application/vnd.ms-office.activeX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activeX/activeX1.xml" ContentType="application/vnd.ms-office.activeX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activeX/activeX2.xml" ContentType="application/vnd.ms-office.activeX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4" r:id="rId2"/>
    <p:sldMasterId id="2147483656" r:id="rId3"/>
    <p:sldMasterId id="2147483657" r:id="rId4"/>
    <p:sldMasterId id="2147483660" r:id="rId5"/>
    <p:sldMasterId id="2147483668" r:id="rId6"/>
    <p:sldMasterId id="2147483671" r:id="rId7"/>
    <p:sldMasterId id="2147483977" r:id="rId8"/>
    <p:sldMasterId id="2147484169" r:id="rId9"/>
  </p:sldMasterIdLst>
  <p:notesMasterIdLst>
    <p:notesMasterId r:id="rId42"/>
  </p:notesMasterIdLst>
  <p:handoutMasterIdLst>
    <p:handoutMasterId r:id="rId43"/>
  </p:handoutMasterIdLst>
  <p:sldIdLst>
    <p:sldId id="394" r:id="rId10"/>
    <p:sldId id="438" r:id="rId11"/>
    <p:sldId id="439" r:id="rId12"/>
    <p:sldId id="440" r:id="rId13"/>
    <p:sldId id="441" r:id="rId14"/>
    <p:sldId id="442" r:id="rId15"/>
    <p:sldId id="443" r:id="rId16"/>
    <p:sldId id="412" r:id="rId17"/>
    <p:sldId id="385" r:id="rId18"/>
    <p:sldId id="445" r:id="rId19"/>
    <p:sldId id="283" r:id="rId20"/>
    <p:sldId id="333" r:id="rId21"/>
    <p:sldId id="354" r:id="rId22"/>
    <p:sldId id="357" r:id="rId23"/>
    <p:sldId id="432" r:id="rId24"/>
    <p:sldId id="433" r:id="rId25"/>
    <p:sldId id="434" r:id="rId26"/>
    <p:sldId id="435" r:id="rId27"/>
    <p:sldId id="436" r:id="rId28"/>
    <p:sldId id="437" r:id="rId29"/>
    <p:sldId id="429" r:id="rId30"/>
    <p:sldId id="340" r:id="rId31"/>
    <p:sldId id="339" r:id="rId32"/>
    <p:sldId id="407" r:id="rId33"/>
    <p:sldId id="388" r:id="rId34"/>
    <p:sldId id="408" r:id="rId35"/>
    <p:sldId id="356" r:id="rId36"/>
    <p:sldId id="358" r:id="rId37"/>
    <p:sldId id="272" r:id="rId38"/>
    <p:sldId id="444" r:id="rId39"/>
    <p:sldId id="422" r:id="rId40"/>
    <p:sldId id="430" r:id="rId41"/>
  </p:sldIdLst>
  <p:sldSz cx="10150475" cy="7589838"/>
  <p:notesSz cx="6858000" cy="9180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2C8"/>
    <a:srgbClr val="FFFF66"/>
    <a:srgbClr val="987B02"/>
    <a:srgbClr val="996600"/>
    <a:srgbClr val="003366"/>
    <a:srgbClr val="0D1B59"/>
    <a:srgbClr val="0000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769" autoAdjust="0"/>
  </p:normalViewPr>
  <p:slideViewPr>
    <p:cSldViewPr snapToGrid="0">
      <p:cViewPr>
        <p:scale>
          <a:sx n="66" d="100"/>
          <a:sy n="66" d="100"/>
        </p:scale>
        <p:origin x="-228" y="-72"/>
      </p:cViewPr>
      <p:guideLst>
        <p:guide orient="horz" pos="2391"/>
        <p:guide pos="3197"/>
      </p:guideLst>
    </p:cSldViewPr>
  </p:slideViewPr>
  <p:outlineViewPr>
    <p:cViewPr>
      <p:scale>
        <a:sx n="33" d="100"/>
        <a:sy n="33" d="100"/>
      </p:scale>
      <p:origin x="0" y="9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handoutMaster" Target="handoutMasters/handoutMaster1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28191"/>
  <ax:ocxPr ax:name="_cy" ax:value="3395"/>
  <ax:ocxPr ax:name="FlashVars" ax:value=""/>
  <ax:ocxPr ax:name="Movie" ax:value="C:\Documents and Settings\kelly\My Documents\CreativeMinds\FlashTemplates\pots\No_72.swf"/>
  <ax:ocxPr ax:name="Src" ax:value="C:\Documents and Settings\kelly\My Documents\CreativeMinds\FlashTemplates\pots\No_72.swf"/>
  <ax:ocxPr ax:name="WMode" ax:value="Window"/>
  <ax:ocxPr ax:name="Play" ax:value="0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-1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28191"/>
  <ax:ocxPr ax:name="_cy" ax:value="3395"/>
  <ax:ocxPr ax:name="FlashVars" ax:value=""/>
  <ax:ocxPr ax:name="Movie" ax:value="C:\Documents and Settings\kelly\My Documents\CreativeMinds\FlashTemplates\pots\No_72.swf"/>
  <ax:ocxPr ax:name="Src" ax:value="C:\Documents and Settings\kelly\My Documents\CreativeMinds\FlashTemplates\pots\No_72.swf"/>
  <ax:ocxPr ax:name="WMode" ax:value="Window"/>
  <ax:ocxPr ax:name="Play" ax:value="0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-1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28191"/>
  <ax:ocxPr ax:name="_cy" ax:value="3395"/>
  <ax:ocxPr ax:name="FlashVars" ax:value=""/>
  <ax:ocxPr ax:name="Movie" ax:value="C:\Documents and Settings\kelly\My Documents\CreativeMinds\FlashTemplates\pots\No_72.swf"/>
  <ax:ocxPr ax:name="Src" ax:value="C:\Documents and Settings\kelly\My Documents\CreativeMinds\FlashTemplates\pots\No_72.swf"/>
  <ax:ocxPr ax:name="WMode" ax:value="Window"/>
  <ax:ocxPr ax:name="Play" ax:value="0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-1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9E06A4-695C-4857-81F7-CA8A598EB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28713" y="688975"/>
            <a:ext cx="4602162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0863"/>
            <a:ext cx="50292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E6E041-F672-47D4-981C-176F13220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AC501-B66D-4391-BCBF-90229DA576C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01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60863"/>
            <a:ext cx="5486400" cy="4130675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1" name="Slide Number Placeholder 3"/>
          <p:cNvSpPr txBox="1">
            <a:spLocks noGrp="1"/>
          </p:cNvSpPr>
          <p:nvPr/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767D4A46-8DB7-4FAF-AA1D-95980E33B539}" type="slidenum">
              <a:rPr lang="en-US" sz="1200">
                <a:latin typeface="Calibri" pitchFamily="34" charset="0"/>
              </a:rPr>
              <a:pPr algn="r" eaLnBrk="1" hangingPunct="1"/>
              <a:t>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FB782-CEF1-4D3B-A1A6-C074AC9FE51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B0F2E-6BC8-4778-AE2F-BCE04006FE1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0863"/>
            <a:ext cx="5486400" cy="41306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D4784-6754-448A-A362-A099E82C148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0863"/>
            <a:ext cx="5486400" cy="4130675"/>
          </a:xfrm>
          <a:noFill/>
          <a:ln/>
        </p:spPr>
        <p:txBody>
          <a:bodyPr/>
          <a:lstStyle/>
          <a:p>
            <a:r>
              <a:rPr lang="en-US" b="1" u="sng" smtClean="0"/>
              <a:t>Wounds of War</a:t>
            </a:r>
            <a:endParaRPr lang="en-US" b="1" i="1" smtClean="0"/>
          </a:p>
          <a:p>
            <a:r>
              <a:rPr lang="en-US" b="1" i="1" smtClean="0"/>
              <a:t>Some wounds of war</a:t>
            </a:r>
            <a:br>
              <a:rPr lang="en-US" b="1" i="1" smtClean="0"/>
            </a:br>
            <a:r>
              <a:rPr lang="en-US" b="1" i="1" smtClean="0"/>
              <a:t>Are never seen</a:t>
            </a:r>
            <a:br>
              <a:rPr lang="en-US" b="1" i="1" smtClean="0"/>
            </a:br>
            <a:r>
              <a:rPr lang="en-US" b="1" i="1" smtClean="0"/>
              <a:t>They're buried deep within</a:t>
            </a:r>
            <a:br>
              <a:rPr lang="en-US" b="1" i="1" smtClean="0"/>
            </a:br>
            <a:r>
              <a:rPr lang="en-US" b="1" i="1" smtClean="0"/>
              <a:t>No open wound</a:t>
            </a:r>
            <a:br>
              <a:rPr lang="en-US" b="1" i="1" smtClean="0"/>
            </a:br>
            <a:r>
              <a:rPr lang="en-US" b="1" i="1" smtClean="0"/>
              <a:t>No Purple Heart</a:t>
            </a:r>
            <a:br>
              <a:rPr lang="en-US" b="1" i="1" smtClean="0"/>
            </a:br>
            <a:r>
              <a:rPr lang="en-US" b="1" i="1" smtClean="0"/>
              <a:t>No blemish on the skin</a:t>
            </a:r>
            <a:br>
              <a:rPr lang="en-US" b="1" i="1" smtClean="0"/>
            </a:br>
            <a:r>
              <a:rPr lang="en-US" b="1" i="1" smtClean="0"/>
              <a:t>But these are wounds</a:t>
            </a:r>
            <a:br>
              <a:rPr lang="en-US" b="1" i="1" smtClean="0"/>
            </a:br>
            <a:r>
              <a:rPr lang="en-US" b="1" i="1" smtClean="0"/>
              <a:t>That leave a scar</a:t>
            </a:r>
            <a:br>
              <a:rPr lang="en-US" b="1" i="1" smtClean="0"/>
            </a:br>
            <a:r>
              <a:rPr lang="en-US" b="1" i="1" smtClean="0"/>
              <a:t>Upon our very soul</a:t>
            </a:r>
            <a:br>
              <a:rPr lang="en-US" b="1" i="1" smtClean="0"/>
            </a:br>
            <a:r>
              <a:rPr lang="en-US" b="1" i="1" smtClean="0"/>
              <a:t>They tear our hearts</a:t>
            </a:r>
            <a:br>
              <a:rPr lang="en-US" b="1" i="1" smtClean="0"/>
            </a:br>
            <a:r>
              <a:rPr lang="en-US" b="1" i="1" smtClean="0"/>
              <a:t>Cause misery</a:t>
            </a:r>
            <a:br>
              <a:rPr lang="en-US" b="1" i="1" smtClean="0"/>
            </a:br>
            <a:r>
              <a:rPr lang="en-US" b="1" i="1" smtClean="0"/>
              <a:t>And take a heavy toll</a:t>
            </a:r>
            <a:br>
              <a:rPr lang="en-US" b="1" i="1" smtClean="0"/>
            </a:br>
            <a:r>
              <a:rPr lang="en-US" b="1" i="1" smtClean="0"/>
              <a:t>Our bloodless wounds</a:t>
            </a:r>
            <a:br>
              <a:rPr lang="en-US" b="1" i="1" smtClean="0"/>
            </a:br>
            <a:r>
              <a:rPr lang="en-US" b="1" i="1" smtClean="0"/>
              <a:t>Cause us to ask</a:t>
            </a:r>
            <a:br>
              <a:rPr lang="en-US" b="1" i="1" smtClean="0"/>
            </a:br>
            <a:r>
              <a:rPr lang="en-US" b="1" i="1" smtClean="0"/>
              <a:t>Oh GOD,what was it for</a:t>
            </a:r>
            <a:br>
              <a:rPr lang="en-US" b="1" i="1" smtClean="0"/>
            </a:br>
            <a:r>
              <a:rPr lang="en-US" b="1" i="1" smtClean="0"/>
              <a:t>We go through life</a:t>
            </a:r>
            <a:br>
              <a:rPr lang="en-US" b="1" i="1" smtClean="0"/>
            </a:br>
            <a:r>
              <a:rPr lang="en-US" b="1" i="1" smtClean="0"/>
              <a:t>Not knowing why</a:t>
            </a:r>
            <a:br>
              <a:rPr lang="en-US" b="1" i="1" smtClean="0"/>
            </a:br>
            <a:r>
              <a:rPr lang="en-US" b="1" i="1" smtClean="0"/>
              <a:t>We have these Wounds of War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39D67-BF61-4AFA-AEBB-4D8CF208DBE5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0863"/>
            <a:ext cx="5486400" cy="41306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FD99C-694D-43F2-8CEF-DA943B2EE0FB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0863"/>
            <a:ext cx="5486400" cy="41306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9220D7-D913-42F1-BCC3-91EF553829E0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0863"/>
            <a:ext cx="5486400" cy="41306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41B86-EEEA-4BFC-9C39-EBF777062BB9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0863"/>
            <a:ext cx="5486400" cy="41306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E580DA-F223-456D-8DD7-4015587C0FCF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0863"/>
            <a:ext cx="5486400" cy="41306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29847-6958-4696-BF58-555FDEDDEC3A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0863"/>
            <a:ext cx="5486400" cy="41306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3AAA4A-2FB2-4DE5-B791-810CEC5C9EF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86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60863"/>
            <a:ext cx="5486400" cy="4130675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3" name="Slide Number Placeholder 3"/>
          <p:cNvSpPr txBox="1">
            <a:spLocks noGrp="1"/>
          </p:cNvSpPr>
          <p:nvPr/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E633C95-7A22-4AB8-A950-38644C8217D3}" type="slidenum">
              <a:rPr lang="en-US" sz="1200">
                <a:latin typeface="Calibri" pitchFamily="34" charset="0"/>
              </a:rPr>
              <a:pPr algn="r" eaLnBrk="1" hangingPunct="1"/>
              <a:t>21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8713" y="690563"/>
            <a:ext cx="4600575" cy="3440112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37F46-BD69-4082-8FFA-7F2F24FA344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40F03-E8A2-421A-9B44-24421FD973C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0863"/>
            <a:ext cx="5486400" cy="41306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74B11-042F-44C6-81BB-036777A9332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0863"/>
            <a:ext cx="5486400" cy="41306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818AE-3221-4F24-9DEC-492028F7D5E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0863"/>
            <a:ext cx="5486400" cy="41306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DDA38-F213-45B5-B025-831884904A4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27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60863"/>
            <a:ext cx="5486400" cy="4130675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9" name="Slide Number Placeholder 3"/>
          <p:cNvSpPr txBox="1">
            <a:spLocks noGrp="1"/>
          </p:cNvSpPr>
          <p:nvPr/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8CCD8A8-4A2E-4E81-A5E5-B5EC4AD56460}" type="slidenum">
              <a:rPr lang="en-US" sz="1200">
                <a:latin typeface="Calibri" pitchFamily="34" charset="0"/>
              </a:rPr>
              <a:pPr algn="r" eaLnBrk="1" hangingPunct="1"/>
              <a:t>25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B3933F-DA08-41E5-AFCB-76DCAB26609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0863"/>
            <a:ext cx="5486400" cy="4130675"/>
          </a:xfrm>
          <a:noFill/>
          <a:ln/>
        </p:spPr>
        <p:txBody>
          <a:bodyPr/>
          <a:lstStyle/>
          <a:p>
            <a:r>
              <a:rPr lang="en-US" b="1" u="sng" smtClean="0"/>
              <a:t>Combat</a:t>
            </a:r>
            <a:endParaRPr lang="en-US" b="1" i="1" smtClean="0"/>
          </a:p>
          <a:p>
            <a:r>
              <a:rPr lang="en-US" b="1" i="1" smtClean="0"/>
              <a:t>Roaring noises</a:t>
            </a:r>
            <a:br>
              <a:rPr lang="en-US" b="1" i="1" smtClean="0"/>
            </a:br>
            <a:r>
              <a:rPr lang="en-US" b="1" i="1" smtClean="0"/>
              <a:t>Screaming voices</a:t>
            </a:r>
            <a:br>
              <a:rPr lang="en-US" b="1" i="1" smtClean="0"/>
            </a:br>
            <a:r>
              <a:rPr lang="en-US" b="1" i="1" smtClean="0"/>
              <a:t>Metal flying</a:t>
            </a:r>
            <a:br>
              <a:rPr lang="en-US" b="1" i="1" smtClean="0"/>
            </a:br>
            <a:r>
              <a:rPr lang="en-US" b="1" i="1" smtClean="0"/>
              <a:t>There and here</a:t>
            </a:r>
            <a:br>
              <a:rPr lang="en-US" b="1" i="1" smtClean="0"/>
            </a:br>
            <a:r>
              <a:rPr lang="en-US" b="1" i="1" smtClean="0"/>
              <a:t>Eyes are burning</a:t>
            </a:r>
            <a:br>
              <a:rPr lang="en-US" b="1" i="1" smtClean="0"/>
            </a:br>
            <a:r>
              <a:rPr lang="en-US" b="1" i="1" smtClean="0"/>
              <a:t>Guts are churning</a:t>
            </a:r>
            <a:br>
              <a:rPr lang="en-US" b="1" i="1" smtClean="0"/>
            </a:br>
            <a:r>
              <a:rPr lang="en-US" b="1" i="1" smtClean="0"/>
              <a:t>Men are fighting</a:t>
            </a:r>
            <a:br>
              <a:rPr lang="en-US" b="1" i="1" smtClean="0"/>
            </a:br>
            <a:r>
              <a:rPr lang="en-US" b="1" i="1" smtClean="0"/>
              <a:t>Full of fear</a:t>
            </a:r>
            <a:br>
              <a:rPr lang="en-US" b="1" i="1" smtClean="0"/>
            </a:br>
            <a:r>
              <a:rPr lang="en-US" b="1" i="1" smtClean="0"/>
              <a:t>Guns are smoking</a:t>
            </a:r>
            <a:br>
              <a:rPr lang="en-US" b="1" i="1" smtClean="0"/>
            </a:br>
            <a:r>
              <a:rPr lang="en-US" b="1" i="1" smtClean="0"/>
              <a:t>Lungs are choking</a:t>
            </a:r>
            <a:br>
              <a:rPr lang="en-US" b="1" i="1" smtClean="0"/>
            </a:br>
            <a:r>
              <a:rPr lang="en-US" b="1" i="1" smtClean="0"/>
              <a:t>Thru it all</a:t>
            </a:r>
            <a:br>
              <a:rPr lang="en-US" b="1" i="1" smtClean="0"/>
            </a:br>
            <a:r>
              <a:rPr lang="en-US" b="1" i="1" smtClean="0"/>
              <a:t>Godawful smell</a:t>
            </a:r>
            <a:br>
              <a:rPr lang="en-US" b="1" i="1" smtClean="0"/>
            </a:br>
            <a:r>
              <a:rPr lang="en-US" b="1" i="1" smtClean="0"/>
              <a:t>I hear crying</a:t>
            </a:r>
            <a:br>
              <a:rPr lang="en-US" b="1" i="1" smtClean="0"/>
            </a:br>
            <a:r>
              <a:rPr lang="en-US" b="1" i="1" smtClean="0"/>
              <a:t>Men are dying</a:t>
            </a:r>
            <a:br>
              <a:rPr lang="en-US" b="1" i="1" smtClean="0"/>
            </a:br>
            <a:r>
              <a:rPr lang="en-US" b="1" i="1" smtClean="0"/>
              <a:t>I'm alive</a:t>
            </a:r>
            <a:br>
              <a:rPr lang="en-US" b="1" i="1" smtClean="0"/>
            </a:br>
            <a:r>
              <a:rPr lang="en-US" b="1" i="1" smtClean="0"/>
              <a:t>But I'm in hell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9351B-09B7-4EE8-B9D9-2293A833C9A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0863"/>
            <a:ext cx="5486400" cy="4130675"/>
          </a:xfrm>
          <a:noFill/>
          <a:ln/>
        </p:spPr>
        <p:txBody>
          <a:bodyPr/>
          <a:lstStyle/>
          <a:p>
            <a:r>
              <a:rPr lang="en-US" b="1" u="sng" smtClean="0"/>
              <a:t>Combat</a:t>
            </a:r>
            <a:endParaRPr lang="en-US" b="1" i="1" smtClean="0"/>
          </a:p>
          <a:p>
            <a:r>
              <a:rPr lang="en-US" b="1" i="1" smtClean="0"/>
              <a:t>Roaring noises</a:t>
            </a:r>
            <a:br>
              <a:rPr lang="en-US" b="1" i="1" smtClean="0"/>
            </a:br>
            <a:r>
              <a:rPr lang="en-US" b="1" i="1" smtClean="0"/>
              <a:t>Screaming voices</a:t>
            </a:r>
            <a:br>
              <a:rPr lang="en-US" b="1" i="1" smtClean="0"/>
            </a:br>
            <a:r>
              <a:rPr lang="en-US" b="1" i="1" smtClean="0"/>
              <a:t>Metal flying</a:t>
            </a:r>
            <a:br>
              <a:rPr lang="en-US" b="1" i="1" smtClean="0"/>
            </a:br>
            <a:r>
              <a:rPr lang="en-US" b="1" i="1" smtClean="0"/>
              <a:t>There and here</a:t>
            </a:r>
            <a:br>
              <a:rPr lang="en-US" b="1" i="1" smtClean="0"/>
            </a:br>
            <a:r>
              <a:rPr lang="en-US" b="1" i="1" smtClean="0"/>
              <a:t>Eyes are burning</a:t>
            </a:r>
            <a:br>
              <a:rPr lang="en-US" b="1" i="1" smtClean="0"/>
            </a:br>
            <a:r>
              <a:rPr lang="en-US" b="1" i="1" smtClean="0"/>
              <a:t>Guts are churning</a:t>
            </a:r>
            <a:br>
              <a:rPr lang="en-US" b="1" i="1" smtClean="0"/>
            </a:br>
            <a:r>
              <a:rPr lang="en-US" b="1" i="1" smtClean="0"/>
              <a:t>Men are fighting</a:t>
            </a:r>
            <a:br>
              <a:rPr lang="en-US" b="1" i="1" smtClean="0"/>
            </a:br>
            <a:r>
              <a:rPr lang="en-US" b="1" i="1" smtClean="0"/>
              <a:t>Full of fear</a:t>
            </a:r>
            <a:br>
              <a:rPr lang="en-US" b="1" i="1" smtClean="0"/>
            </a:br>
            <a:r>
              <a:rPr lang="en-US" b="1" i="1" smtClean="0"/>
              <a:t>Guns are smoking</a:t>
            </a:r>
            <a:br>
              <a:rPr lang="en-US" b="1" i="1" smtClean="0"/>
            </a:br>
            <a:r>
              <a:rPr lang="en-US" b="1" i="1" smtClean="0"/>
              <a:t>Lungs are choking</a:t>
            </a:r>
            <a:br>
              <a:rPr lang="en-US" b="1" i="1" smtClean="0"/>
            </a:br>
            <a:r>
              <a:rPr lang="en-US" b="1" i="1" smtClean="0"/>
              <a:t>Thru it all</a:t>
            </a:r>
            <a:br>
              <a:rPr lang="en-US" b="1" i="1" smtClean="0"/>
            </a:br>
            <a:r>
              <a:rPr lang="en-US" b="1" i="1" smtClean="0"/>
              <a:t>Godawful smell</a:t>
            </a:r>
            <a:br>
              <a:rPr lang="en-US" b="1" i="1" smtClean="0"/>
            </a:br>
            <a:r>
              <a:rPr lang="en-US" b="1" i="1" smtClean="0"/>
              <a:t>I hear crying</a:t>
            </a:r>
            <a:br>
              <a:rPr lang="en-US" b="1" i="1" smtClean="0"/>
            </a:br>
            <a:r>
              <a:rPr lang="en-US" b="1" i="1" smtClean="0"/>
              <a:t>Men are dying</a:t>
            </a:r>
            <a:br>
              <a:rPr lang="en-US" b="1" i="1" smtClean="0"/>
            </a:br>
            <a:r>
              <a:rPr lang="en-US" b="1" i="1" smtClean="0"/>
              <a:t>I'm alive</a:t>
            </a:r>
            <a:br>
              <a:rPr lang="en-US" b="1" i="1" smtClean="0"/>
            </a:br>
            <a:r>
              <a:rPr lang="en-US" b="1" i="1" smtClean="0"/>
              <a:t>But I'm in hell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34A262-D5A3-4E49-8516-7C431927ADD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0863"/>
            <a:ext cx="5486400" cy="4130675"/>
          </a:xfrm>
          <a:noFill/>
          <a:ln/>
        </p:spPr>
        <p:txBody>
          <a:bodyPr/>
          <a:lstStyle/>
          <a:p>
            <a:r>
              <a:rPr lang="en-US" b="1" i="1" u="sng" smtClean="0"/>
              <a:t>Weapons</a:t>
            </a:r>
            <a:endParaRPr lang="en-US" b="1" i="1" smtClean="0"/>
          </a:p>
          <a:p>
            <a:r>
              <a:rPr lang="en-US" b="1" i="1" smtClean="0"/>
              <a:t>There are many types of weapons</a:t>
            </a:r>
            <a:br>
              <a:rPr lang="en-US" b="1" i="1" smtClean="0"/>
            </a:br>
            <a:r>
              <a:rPr lang="en-US" b="1" i="1" smtClean="0"/>
              <a:t>But the ones that hurt the most</a:t>
            </a:r>
            <a:br>
              <a:rPr lang="en-US" b="1" i="1" smtClean="0"/>
            </a:br>
            <a:r>
              <a:rPr lang="en-US" b="1" i="1" smtClean="0"/>
              <a:t>Are the weapons made of memories</a:t>
            </a:r>
            <a:br>
              <a:rPr lang="en-US" b="1" i="1" smtClean="0"/>
            </a:br>
            <a:r>
              <a:rPr lang="en-US" b="1" i="1" smtClean="0"/>
              <a:t>And the deadly midnight ghost</a:t>
            </a:r>
            <a:br>
              <a:rPr lang="en-US" b="1" i="1" smtClean="0"/>
            </a:br>
            <a:r>
              <a:rPr lang="en-US" b="1" i="1" smtClean="0"/>
              <a:t>Not all wounds are red and bloody</a:t>
            </a:r>
            <a:br>
              <a:rPr lang="en-US" b="1" i="1" smtClean="0"/>
            </a:br>
            <a:r>
              <a:rPr lang="en-US" b="1" i="1" smtClean="0"/>
              <a:t>There are wounds that touch the mind</a:t>
            </a:r>
            <a:br>
              <a:rPr lang="en-US" b="1" i="1" smtClean="0"/>
            </a:br>
            <a:r>
              <a:rPr lang="en-US" b="1" i="1" smtClean="0"/>
              <a:t>These are wounds that always fester</a:t>
            </a:r>
            <a:br>
              <a:rPr lang="en-US" b="1" i="1" smtClean="0"/>
            </a:br>
            <a:r>
              <a:rPr lang="en-US" b="1" i="1" smtClean="0"/>
              <a:t>They're the never healing kind</a:t>
            </a:r>
            <a:br>
              <a:rPr lang="en-US" b="1" i="1" smtClean="0"/>
            </a:br>
            <a:r>
              <a:rPr lang="en-US" b="1" i="1" smtClean="0"/>
              <a:t>Why are we who've done our duty</a:t>
            </a:r>
            <a:br>
              <a:rPr lang="en-US" b="1" i="1" smtClean="0"/>
            </a:br>
            <a:r>
              <a:rPr lang="en-US" b="1" i="1" smtClean="0"/>
              <a:t>Plagued by wounds that never heal</a:t>
            </a:r>
            <a:br>
              <a:rPr lang="en-US" b="1" i="1" smtClean="0"/>
            </a:br>
            <a:r>
              <a:rPr lang="en-US" b="1" i="1" smtClean="0"/>
              <a:t>Made by weapons of our memories</a:t>
            </a:r>
            <a:br>
              <a:rPr lang="en-US" b="1" i="1" smtClean="0"/>
            </a:br>
            <a:r>
              <a:rPr lang="en-US" b="1" i="1" smtClean="0"/>
              <a:t>Which are worse than lead and steel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C731B-189E-4BE8-978D-999DF0068E3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0300" y="690563"/>
            <a:ext cx="4600575" cy="3440112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0863"/>
            <a:ext cx="5029200" cy="4129087"/>
          </a:xfrm>
          <a:noFill/>
          <a:ln/>
        </p:spPr>
        <p:txBody>
          <a:bodyPr lIns="89745" tIns="44873" rIns="89745" bIns="44873"/>
          <a:lstStyle/>
          <a:p>
            <a:pPr>
              <a:spcBef>
                <a:spcPct val="0"/>
              </a:spcBef>
            </a:pPr>
            <a:endParaRPr lang="en-US" sz="24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FEA5A-22BA-4A4C-8D3F-EEF2009A3A5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1888" y="690563"/>
            <a:ext cx="4598987" cy="3440112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0863"/>
            <a:ext cx="5029200" cy="4129087"/>
          </a:xfrm>
          <a:noFill/>
          <a:ln/>
        </p:spPr>
        <p:txBody>
          <a:bodyPr lIns="89745" tIns="44873" rIns="89745" bIns="44873"/>
          <a:lstStyle/>
          <a:p>
            <a:pPr>
              <a:spcBef>
                <a:spcPct val="0"/>
              </a:spcBef>
            </a:pPr>
            <a:endParaRPr lang="en-US" sz="24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60863"/>
            <a:ext cx="5486400" cy="4130675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8F5F1BA-C44F-4AE8-B051-EAED290F3926}" type="slidenum">
              <a:rPr lang="en-US" sz="1200">
                <a:latin typeface="Calibri" pitchFamily="34" charset="0"/>
              </a:rPr>
              <a:pPr algn="r" eaLnBrk="1" hangingPunct="1"/>
              <a:t>32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8713" y="690563"/>
            <a:ext cx="4600575" cy="3440112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800" smtClean="0"/>
              <a:t>More National Guard members have deployed to OIF/OEF than Drilling Reservist (332,000 Guardsmen compared to 254,000 Reservists)</a:t>
            </a:r>
          </a:p>
          <a:p>
            <a:r>
              <a:rPr lang="en-US" sz="1800" smtClean="0"/>
              <a:t>National Guard OIF/OEF veterans tend to be older, with an average age of 37</a:t>
            </a:r>
          </a:p>
          <a:p>
            <a:r>
              <a:rPr lang="en-US" sz="1800" smtClean="0"/>
              <a:t>30% of Reserve and National Guard members identify themselves as a member of a racial or ethnic minority</a:t>
            </a:r>
          </a:p>
          <a:p>
            <a:r>
              <a:rPr lang="en-US" sz="1800" smtClean="0"/>
              <a:t>The National Guard is being transformed into an </a:t>
            </a:r>
            <a:r>
              <a:rPr lang="en-US" sz="1800" i="1" smtClean="0"/>
              <a:t>operational force to be frequently deployed; this represents a shift away from its traditional role as a force primarily designed for infrequent federal use against a large nation-state</a:t>
            </a:r>
          </a:p>
          <a:p>
            <a:endParaRPr lang="en-US" sz="1800" smtClean="0"/>
          </a:p>
          <a:p>
            <a:endParaRPr lang="en-US" sz="180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B6A337-9978-4423-B0B3-416BB182958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8713" y="690563"/>
            <a:ext cx="4600575" cy="3440112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In general the term “homeless” includes an individual who lacks a fixed, regular, and adequate nighttime residence and an individual whose primary nighttime residence is a shelter designed to provide temporaryliving accommodations.45</a:t>
            </a:r>
          </a:p>
          <a:p>
            <a:r>
              <a:rPr lang="en-US" smtClean="0"/>
              <a:t></a:t>
            </a:r>
            <a:r>
              <a:rPr lang="en-US" b="1" smtClean="0"/>
              <a:t>By 2009, 3,000 Iraq and Afghanistan veterans have sought assistance from VA homeless services. 1,200 of these veterans sought these services in 2008 alone.46</a:t>
            </a:r>
          </a:p>
          <a:p>
            <a:r>
              <a:rPr lang="en-US" smtClean="0"/>
              <a:t>The VA estimates that on any given night in 2008 approximately 131,000 veterans were homeless.47</a:t>
            </a:r>
          </a:p>
          <a:p>
            <a:r>
              <a:rPr lang="en-US" smtClean="0"/>
              <a:t>An estimated twice as many (262,000) experience homelessness at some point during the course of a year.</a:t>
            </a:r>
          </a:p>
          <a:p>
            <a:r>
              <a:rPr lang="en-US" smtClean="0"/>
              <a:t></a:t>
            </a:r>
            <a:r>
              <a:rPr lang="en-US" b="1" smtClean="0"/>
              <a:t>In 2008 the VA reported a 24% increase in the number of homeless veterans with families.48</a:t>
            </a:r>
          </a:p>
          <a:p>
            <a:r>
              <a:rPr lang="en-US" smtClean="0"/>
              <a:t>Not all homeless veterans use VA services and thus the real number of homeless veterans may be significantly higher.</a:t>
            </a:r>
          </a:p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C6051B-01AD-4D7F-87A2-3B3646F4EEB3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8713" y="690563"/>
            <a:ext cx="4600575" cy="3440112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 2008 study for the VA found that 18% of veterans recently separated from service are unemployed, and of those employed, 25% earn less than $21,840 a year.49</a:t>
            </a:r>
          </a:p>
          <a:p>
            <a:r>
              <a:rPr lang="en-US" smtClean="0"/>
              <a:t></a:t>
            </a:r>
            <a:r>
              <a:rPr lang="en-US" b="1" smtClean="0"/>
              <a:t>The Bureau of Labor Statistics reported that in 2009 young male veterans aged 18-24 had an unemployment rate of 21.6%.50</a:t>
            </a:r>
          </a:p>
          <a:p>
            <a:r>
              <a:rPr lang="en-US" smtClean="0"/>
              <a:t>One in four military households have sought loans from predatory lenders that can carry interest rates of 400% or higher.51Fortunately, recent legislation has capped new loan interest rates to service members at 36%.52</a:t>
            </a:r>
          </a:p>
          <a:p>
            <a:r>
              <a:rPr lang="en-US" smtClean="0"/>
              <a:t>Veterans regularly express difficulty transferring their military skills to the civilian workforce.</a:t>
            </a:r>
          </a:p>
          <a:p>
            <a:r>
              <a:rPr lang="en-US" smtClean="0"/>
              <a:t>Guard and Reserve troops often find their jobs no longer exist, or their employers have folded, down-sized, merged or relocated.</a:t>
            </a:r>
          </a:p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650AD-FFF6-4BD4-A645-CFA82278C8F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8713" y="690563"/>
            <a:ext cx="4600575" cy="3440112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smtClean="0"/>
              <a:t>Military Sexual Trauma (MST) refers to both sexual harassment and sexual assault that occurs in military settings.</a:t>
            </a:r>
          </a:p>
          <a:p>
            <a:r>
              <a:rPr lang="en-US" sz="1400" smtClean="0"/>
              <a:t>Service members often wait until they are out of the service to seek treatment for MST.</a:t>
            </a:r>
          </a:p>
          <a:p>
            <a:r>
              <a:rPr lang="en-US" sz="1400" smtClean="0"/>
              <a:t>Since 2002 VA has been screening all veterans for Military Sexual Trauma.</a:t>
            </a:r>
          </a:p>
          <a:p>
            <a:r>
              <a:rPr lang="en-US" sz="1400" smtClean="0"/>
              <a:t>Of the 5,777,169 veterans screened for MST between 2002 and 2008, 61,126 (1.1%) male veterans screened positive for MST and 59,690 (19.9%) female veterans screened positive for MST.43</a:t>
            </a:r>
          </a:p>
          <a:p>
            <a:r>
              <a:rPr lang="en-US" sz="1400" smtClean="0"/>
              <a:t>60% of women with Military Sexual Trauma also suffered from Post Traumatic Stress Disorder.44</a:t>
            </a:r>
          </a:p>
          <a:p>
            <a:endParaRPr lang="en-US" sz="140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290AD-9140-435E-8756-1CAD37964FF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66DF6-D25B-4047-AAAF-5430B44CBDF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/>
              <a:t>Veterans Being Compensated for PTSD</a:t>
            </a:r>
          </a:p>
          <a:p>
            <a:r>
              <a:rPr lang="en-US" smtClean="0"/>
              <a:t>More than 200,000 veterans were listed by the VA in 2005 as having PTSD as a service-connected disability. </a:t>
            </a:r>
            <a:endParaRPr lang="en-US" b="1" smtClean="0"/>
          </a:p>
          <a:p>
            <a:r>
              <a:rPr lang="en-US" b="1" smtClean="0"/>
              <a:t>PeriodSept. 05</a:t>
            </a:r>
            <a:r>
              <a:rPr lang="en-US" smtClean="0"/>
              <a:t>Pre-WWII-WWII25,278Korea10,944Vietnam179,713Gulf War19,356Peacetime9,087</a:t>
            </a:r>
            <a:r>
              <a:rPr lang="en-US" b="1" smtClean="0"/>
              <a:t>Total 244,846</a:t>
            </a:r>
          </a:p>
          <a:p>
            <a:endParaRPr lang="en-US" b="1" smtClean="0"/>
          </a:p>
          <a:p>
            <a:endParaRPr lang="en-US" b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0BB77-12AC-4261-AA68-7EAA1FE927A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60863"/>
            <a:ext cx="5486400" cy="4130675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B26678A2-242C-4977-B2CD-A6BF93E092A7}" type="slidenum">
              <a:rPr lang="en-US" sz="1200">
                <a:latin typeface="Calibri" pitchFamily="34" charset="0"/>
              </a:rPr>
              <a:pPr algn="r" eaLnBrk="1" hangingPunct="1"/>
              <a:t>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6E519-A968-4E8B-9E6C-289C91C58D7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7788" y="1433513"/>
            <a:ext cx="7386637" cy="1905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1438" y="3338513"/>
            <a:ext cx="7392987" cy="1752600"/>
          </a:xfrm>
        </p:spPr>
        <p:txBody>
          <a:bodyPr anchor="ctr"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2B879-7427-4DB3-8BA9-874C70E69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controls>
      <p:control spid="179202" name="cmFlash653" r:id="rId2" imgW="10148227" imgH="1222281"/>
    </p:controls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B07FD-41E0-4634-A624-C2A6C29C4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85088" y="214313"/>
            <a:ext cx="2114550" cy="6643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214313"/>
            <a:ext cx="6191250" cy="6643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865D7-DCA6-49C9-BB20-76ACD3BEA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7788" y="1433513"/>
            <a:ext cx="7386637" cy="1905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1438" y="3338513"/>
            <a:ext cx="7392987" cy="1752600"/>
          </a:xfrm>
        </p:spPr>
        <p:txBody>
          <a:bodyPr anchor="ctr"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50418-22DC-48D9-9B9F-AC000EE07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controls>
      <p:control spid="180226" name="cmFlash653" r:id="rId2" imgW="10148227" imgH="1222281"/>
    </p:controls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266E2-61D3-49E7-A7C2-5380028F2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44449-2779-4C80-9552-A3D01DA70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438" y="1295400"/>
            <a:ext cx="41529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6738" y="1295400"/>
            <a:ext cx="41529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58F82-E6E1-4ABB-A010-B84CC14F1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9134475" cy="12652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67FF1-36E0-4A6E-A7CF-82C9DDFEF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165D3-FA5B-46C8-AE46-646D760FD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FAED6-CAEE-4B15-94C2-27A57B377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C7DCE-D048-41A5-812A-CB4FA0D53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9C3C9-31C8-47F6-9BB0-226CA63CC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ECE40-0DD2-445D-A98E-25C7E67AB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695AB-3FDB-4479-B5F0-D481D2057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85088" y="214313"/>
            <a:ext cx="2114550" cy="6643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214313"/>
            <a:ext cx="6191250" cy="6643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7A9D8-32CA-4855-ABBC-A83BA2807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57438"/>
            <a:ext cx="8626475" cy="1627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300538"/>
            <a:ext cx="7105650" cy="19399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541F9-A9C6-4FC0-9A5B-E1BEE0EA1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93536-B0AB-4356-B0F3-96BD58C28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19E84-0582-40AA-98FE-0EFA39FA2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1650"/>
            <a:ext cx="4491038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438" y="1771650"/>
            <a:ext cx="4491037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A29E2-1DD8-4100-BC0F-B7CBD454C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7D5D3-55A9-45EC-A58A-56C707D22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C7B09-4E7F-442D-A4C3-DB7B4B292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17AD7-D73E-4FA6-AA8B-4CF1916A3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4EB31-F41B-400A-A239-5A96367B0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36216-E98A-402A-B527-C70DA77AF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D7EA9-D27F-47B2-B41A-7D030B36A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54AE9-222B-4A5C-BB66-4824BFC70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9650" y="303213"/>
            <a:ext cx="2282825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3213"/>
            <a:ext cx="66992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F75E4-57BD-41C6-988A-82FCE0534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57438"/>
            <a:ext cx="8626475" cy="1627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300538"/>
            <a:ext cx="7105650" cy="19399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2DCF5-83F3-4EFC-BC74-89374860E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8CF70-905B-4FD2-8B3D-9283ECF50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84BE2-616B-43E1-977D-A1CE3E7D6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1650"/>
            <a:ext cx="4491038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438" y="1771650"/>
            <a:ext cx="4491037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534-6DBC-4CA6-8C2D-6C2057758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867DF-10E0-4717-BB61-D339B22A5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BA73-4A32-4B35-AF0C-6675ED350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438" y="1295400"/>
            <a:ext cx="41529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6738" y="1295400"/>
            <a:ext cx="41529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86450-33EA-465D-889E-347388777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A6456-40F8-48E5-956D-0969BE716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BA368-771F-4C2C-87B7-92946FF60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4709D-F712-4D87-808E-826E7E4AD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6E7EA-42A7-4536-B70E-9F53891DA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9650" y="303213"/>
            <a:ext cx="2282825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3213"/>
            <a:ext cx="66992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C447D-E671-4A1B-AF6B-A24E4D9C4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57438"/>
            <a:ext cx="8626475" cy="1627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300538"/>
            <a:ext cx="7105650" cy="19399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EF2E9-5A3E-4C19-8E07-6D30EDD53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EA17C-B0DA-47F6-B02F-618805873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5F9C2-6344-4C30-AEAB-501543990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1650"/>
            <a:ext cx="4491038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438" y="1771650"/>
            <a:ext cx="4491037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BDB66-8760-40E8-8283-DBD21C674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4E281-BA03-4176-9A15-7C376FF3B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9134475" cy="12652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9DA3B-A178-4732-A85B-84C76B10A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C80C3-B95C-42D8-A56F-0A22A9D29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56334-CAB6-4FBC-82BF-3074BC5A2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36940-5035-46B2-A1E4-38B1FB39B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72F7-058E-4C05-8938-2FF2542F4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3ED85-5125-42E0-9E0F-6F02D4D53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9650" y="303213"/>
            <a:ext cx="2282825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3213"/>
            <a:ext cx="66992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3568A-CA86-404B-9BDB-174B3A76B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7788" y="1433513"/>
            <a:ext cx="7386637" cy="1905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1438" y="3338513"/>
            <a:ext cx="7392987" cy="1752600"/>
          </a:xfrm>
        </p:spPr>
        <p:txBody>
          <a:bodyPr anchor="ctr"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1DBDB-0B7D-4AEB-926F-708BF3A9E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controls>
      <p:control spid="181250" name="cmFlash653" r:id="rId2" imgW="10148227" imgH="1222281"/>
    </p:controls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0B425-64D4-468B-9D19-817D21FD8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1E661-7D6B-45AB-989C-79E282FFC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438" y="1295400"/>
            <a:ext cx="41529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6738" y="1295400"/>
            <a:ext cx="41529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6639D-F476-4535-87B9-DE62BC98D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4A9C-C02E-4779-8C82-2767132CB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9134475" cy="12652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4D86B-96E5-4BFB-898C-282BCD789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3E3-74B9-46AC-A234-120164C68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4E3B0-F7F3-40E3-8E8C-94E0C206D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92DF6-C536-4462-92AC-94A2F2BF6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5D88-7B4E-40D2-AA8B-71320D704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28317-5335-45C8-8812-D585A3370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85088" y="214313"/>
            <a:ext cx="2114550" cy="6643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214313"/>
            <a:ext cx="6191250" cy="6643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1A15A-A66F-4FCB-BEB7-B4D44DBBF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57438"/>
            <a:ext cx="8626475" cy="1627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300538"/>
            <a:ext cx="7105650" cy="19399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10DD9-B7DD-4F00-8BB2-DD97ABE25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332FB-BD7E-4AC3-87AB-D8BB675B6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B3F6-B4BC-49E9-823D-8FA41261F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3E602-0193-431C-9F11-C76DC5BCD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1650"/>
            <a:ext cx="4491038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438" y="1771650"/>
            <a:ext cx="4491037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1E559-9FD0-4DF8-BAC3-34DA144B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38B28-F6AD-4DBE-B426-A5A5FCA13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EDE0A-410A-47FC-B797-99D10398B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B8A78-8928-43FC-A39D-7D931D71B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0B200-EBBF-4BC3-A558-7D2E7F45E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8BB3F-F301-4659-B1DD-1894A7062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970F6-0E62-4082-9D61-F0FCC6AF5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9650" y="303213"/>
            <a:ext cx="2282825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3213"/>
            <a:ext cx="66992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1A3D7-E714-437C-9203-9B1FEDF3E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57438"/>
            <a:ext cx="8626475" cy="1627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300538"/>
            <a:ext cx="7105650" cy="19399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32F1F-1379-4CCB-B2CE-0F275512D1E3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7B6EF-DF92-46ED-A73C-720CB329D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438CD-6109-41AC-9179-334458317205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76C09-54E6-478F-9161-FFCC25B56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750C2-725F-4645-B916-AB1826E52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B7C1-BEE1-4675-99E1-99E6459105FB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8D74A-4F27-46B2-8B4C-8B294C500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1650"/>
            <a:ext cx="4491038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438" y="1771650"/>
            <a:ext cx="4491037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0DABF-C2EA-4F68-91C0-81B17395C568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C41E6-B4A9-4D63-A675-F95260B22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C746D-E958-4AD8-A702-59F768ED6E0E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68CE2-A214-4C6D-90BC-E36B7A709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A1C11-9C4E-4577-8FBA-E84CBC76AD98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5BD1-35D5-4B7F-AE32-E37D7D4C0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8C6C3-BBD8-4E8E-BFF6-9AD0FADC2821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FBA2A-C5F4-494E-B914-6F6C69408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1AC8F-47DE-4138-AB40-F6E772C40101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93730-B3B6-4226-92CC-B55C325E4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EBCAA-1489-474C-A43F-1D953939DDC5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25B3F-3640-49EF-B754-48886D081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9890E-5DD7-400E-B1DE-26336DF06302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3549-6E41-483D-A5F0-34D53B295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9650" y="303213"/>
            <a:ext cx="2282825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3213"/>
            <a:ext cx="66992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5196-B4D5-47F1-A734-64437BD14A27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A9F64-6B52-47B4-A3B7-8B76D1C9C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57438"/>
            <a:ext cx="8626475" cy="1627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300538"/>
            <a:ext cx="7105650" cy="19399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59610-C807-48C7-AFBF-89A1EF1B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D07D2-5535-443C-B594-6494332D8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8F6F9-2E15-4F60-A581-462F422E9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A481-E877-4DE8-AC91-9D17819C8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1650"/>
            <a:ext cx="4491038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438" y="1771650"/>
            <a:ext cx="4491037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BC15A-DA3C-4DF4-9788-7BA8D4EC8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4E24-227D-4DD0-B01C-AB83FBBD3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DE0A2-B0C3-4124-8A2A-C15A42845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E7C42-932B-48AF-971C-52CEADDD5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49D53-684F-4805-9E13-E88AD5A2D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1759E-0E56-4556-AC9A-00531A51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93534-30A8-498F-9ED6-5DB3AC9A0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9650" y="303213"/>
            <a:ext cx="2282825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3213"/>
            <a:ext cx="66992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F56A8-218C-4CB7-92D5-014B1ED7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1438" y="214313"/>
            <a:ext cx="845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66" tIns="50683" rIns="101366" bIns="50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1438" y="1295400"/>
            <a:ext cx="8458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66" tIns="50683" rIns="101366" bIns="50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41438" y="7037388"/>
            <a:ext cx="21145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66" tIns="50683" rIns="101366" bIns="50683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3988" y="7037388"/>
            <a:ext cx="32131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66" tIns="50683" rIns="101366" bIns="50683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85088" y="7037388"/>
            <a:ext cx="21145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66" tIns="50683" rIns="101366" bIns="50683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7EED25-1439-415B-B5EE-6B506BA28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0" r:id="rId1"/>
    <p:sldLayoutId id="2147484193" r:id="rId2"/>
    <p:sldLayoutId id="2147484192" r:id="rId3"/>
    <p:sldLayoutId id="2147484191" r:id="rId4"/>
    <p:sldLayoutId id="2147484190" r:id="rId5"/>
    <p:sldLayoutId id="2147484189" r:id="rId6"/>
    <p:sldLayoutId id="2147484188" r:id="rId7"/>
    <p:sldLayoutId id="2147484187" r:id="rId8"/>
    <p:sldLayoutId id="2147484186" r:id="rId9"/>
    <p:sldLayoutId id="2147484185" r:id="rId10"/>
    <p:sldLayoutId id="2147484184" r:id="rId11"/>
  </p:sldLayoutIdLst>
  <p:timing>
    <p:tnLst>
      <p:par>
        <p:cTn id="1" dur="indefinite" restart="never" nodeType="tmRoot"/>
      </p:par>
    </p:tnLst>
  </p:timing>
  <p:txStyles>
    <p:titleStyle>
      <a:lvl1pPr algn="l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8925" indent="-288925" algn="l" defTabSz="10144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49313" indent="-342900" algn="l" defTabSz="10144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tx1"/>
          </a:solidFill>
          <a:latin typeface="+mn-lt"/>
        </a:defRPr>
      </a:lvl2pPr>
      <a:lvl3pPr marL="1266825" indent="-252413" algn="l" defTabSz="10144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3pPr>
      <a:lvl4pPr marL="1773238" indent="-252413" algn="l" defTabSz="10144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</a:defRPr>
      </a:lvl4pPr>
      <a:lvl5pPr marL="2281238" indent="-254000" algn="l" defTabSz="10144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738438" indent="-254000" algn="l" defTabSz="10144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3195638" indent="-254000" algn="l" defTabSz="10144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652838" indent="-254000" algn="l" defTabSz="10144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4110038" indent="-254000" algn="l" defTabSz="10144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1438" y="214313"/>
            <a:ext cx="845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66" tIns="50683" rIns="101366" bIns="50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1438" y="1295400"/>
            <a:ext cx="8458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66" tIns="50683" rIns="101366" bIns="50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41438" y="7037388"/>
            <a:ext cx="21145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66" tIns="50683" rIns="101366" bIns="50683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3988" y="7037388"/>
            <a:ext cx="32131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66" tIns="50683" rIns="101366" bIns="50683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85088" y="7037388"/>
            <a:ext cx="21145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66" tIns="50683" rIns="101366" bIns="50683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D6FAD9-ED87-4002-BECB-6F729047C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1" r:id="rId1"/>
    <p:sldLayoutId id="2147484203" r:id="rId2"/>
    <p:sldLayoutId id="2147484202" r:id="rId3"/>
    <p:sldLayoutId id="2147484201" r:id="rId4"/>
    <p:sldLayoutId id="2147484200" r:id="rId5"/>
    <p:sldLayoutId id="2147484199" r:id="rId6"/>
    <p:sldLayoutId id="2147484198" r:id="rId7"/>
    <p:sldLayoutId id="2147484197" r:id="rId8"/>
    <p:sldLayoutId id="2147484196" r:id="rId9"/>
    <p:sldLayoutId id="2147484195" r:id="rId10"/>
    <p:sldLayoutId id="2147484194" r:id="rId11"/>
  </p:sldLayoutIdLst>
  <p:timing>
    <p:tnLst>
      <p:par>
        <p:cTn id="1" dur="indefinite" restart="never" nodeType="tmRoot"/>
      </p:par>
    </p:tnLst>
  </p:timing>
  <p:txStyles>
    <p:titleStyle>
      <a:lvl1pPr algn="l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defTabSz="1014413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defTabSz="1014413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defTabSz="1014413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defTabSz="1014413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8925" indent="-288925" algn="l" defTabSz="10144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49313" indent="-342900" algn="l" defTabSz="10144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tx1"/>
          </a:solidFill>
          <a:latin typeface="+mn-lt"/>
        </a:defRPr>
      </a:lvl2pPr>
      <a:lvl3pPr marL="1266825" indent="-252413" algn="l" defTabSz="10144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3pPr>
      <a:lvl4pPr marL="1773238" indent="-252413" algn="l" defTabSz="10144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</a:defRPr>
      </a:lvl4pPr>
      <a:lvl5pPr marL="2281238" indent="-254000" algn="l" defTabSz="10144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738438" indent="-254000" algn="l" defTabSz="1014413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3195638" indent="-254000" algn="l" defTabSz="1014413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652838" indent="-254000" algn="l" defTabSz="1014413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4110038" indent="-254000" algn="l" defTabSz="1014413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3213"/>
            <a:ext cx="913447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66" tIns="50683" rIns="101366" bIns="50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71650"/>
            <a:ext cx="9134475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66" tIns="50683" rIns="101366" bIns="50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911975"/>
            <a:ext cx="23685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66" tIns="50683" rIns="101366" bIns="5068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911975"/>
            <a:ext cx="32131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66" tIns="50683" rIns="101366" bIns="5068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3925" y="6911975"/>
            <a:ext cx="23685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66" tIns="50683" rIns="101366" bIns="5068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/>
            </a:lvl1pPr>
          </a:lstStyle>
          <a:p>
            <a:pPr>
              <a:defRPr/>
            </a:pPr>
            <a:fld id="{9712689D-4A4C-412E-9186-D2C9F5501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3" r:id="rId2"/>
    <p:sldLayoutId id="2147484212" r:id="rId3"/>
    <p:sldLayoutId id="2147484211" r:id="rId4"/>
    <p:sldLayoutId id="2147484210" r:id="rId5"/>
    <p:sldLayoutId id="2147484209" r:id="rId6"/>
    <p:sldLayoutId id="2147484208" r:id="rId7"/>
    <p:sldLayoutId id="2147484207" r:id="rId8"/>
    <p:sldLayoutId id="2147484206" r:id="rId9"/>
    <p:sldLayoutId id="2147484205" r:id="rId10"/>
    <p:sldLayoutId id="2147484204" r:id="rId11"/>
  </p:sldLayoutIdLst>
  <p:timing>
    <p:tnLst>
      <p:par>
        <p:cTn id="1" dur="indefinite" restart="never" nodeType="tmRoot"/>
      </p:par>
    </p:tnLst>
  </p:timing>
  <p:txStyles>
    <p:titleStyle>
      <a:lvl1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2pPr>
      <a:lvl3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3pPr>
      <a:lvl4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4pPr>
      <a:lvl5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9413" indent="-379413" algn="l" defTabSz="101441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7500" algn="l" defTabSz="1014413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66825" indent="-252413" algn="l" defTabSz="1014413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773238" indent="-252413" algn="l" defTabSz="101441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812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738438" indent="-254000" algn="l" defTabSz="10144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195638" indent="-254000" algn="l" defTabSz="10144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652838" indent="-254000" algn="l" defTabSz="10144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110038" indent="-254000" algn="l" defTabSz="10144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303213"/>
            <a:ext cx="913447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66" tIns="50683" rIns="101366" bIns="50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771650"/>
            <a:ext cx="9134475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66" tIns="50683" rIns="101366" bIns="50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08000" y="7034213"/>
            <a:ext cx="23685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66" tIns="50683" rIns="101366" bIns="5068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68688" y="7034213"/>
            <a:ext cx="32131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66" tIns="50683" rIns="101366" bIns="5068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73925" y="7034213"/>
            <a:ext cx="23685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66" tIns="50683" rIns="101366" bIns="5068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0EC805-3079-4B25-AA02-7A6023149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4" r:id="rId2"/>
    <p:sldLayoutId id="2147484223" r:id="rId3"/>
    <p:sldLayoutId id="2147484222" r:id="rId4"/>
    <p:sldLayoutId id="2147484221" r:id="rId5"/>
    <p:sldLayoutId id="2147484220" r:id="rId6"/>
    <p:sldLayoutId id="2147484219" r:id="rId7"/>
    <p:sldLayoutId id="2147484218" r:id="rId8"/>
    <p:sldLayoutId id="2147484217" r:id="rId9"/>
    <p:sldLayoutId id="2147484216" r:id="rId10"/>
    <p:sldLayoutId id="2147484215" r:id="rId11"/>
  </p:sldLayoutIdLst>
  <p:txStyles>
    <p:titleStyle>
      <a:lvl1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10144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7500" algn="l" defTabSz="10144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>
          <a:solidFill>
            <a:schemeClr val="tx1"/>
          </a:solidFill>
          <a:latin typeface="+mn-lt"/>
        </a:defRPr>
      </a:lvl2pPr>
      <a:lvl3pPr marL="1266825" indent="-252413" algn="l" defTabSz="10144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>
          <a:solidFill>
            <a:schemeClr val="tx1"/>
          </a:solidFill>
          <a:latin typeface="+mn-lt"/>
        </a:defRPr>
      </a:lvl3pPr>
      <a:lvl4pPr marL="1773238" indent="-252413" algn="l" defTabSz="10144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tx1"/>
          </a:solidFill>
          <a:latin typeface="+mn-lt"/>
        </a:defRPr>
      </a:lvl4pPr>
      <a:lvl5pPr marL="2281238" indent="-254000" algn="l" defTabSz="10144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</a:defRPr>
      </a:lvl5pPr>
      <a:lvl6pPr marL="2738438" indent="-254000" algn="l" defTabSz="101441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</a:defRPr>
      </a:lvl6pPr>
      <a:lvl7pPr marL="3195638" indent="-254000" algn="l" defTabSz="101441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</a:defRPr>
      </a:lvl7pPr>
      <a:lvl8pPr marL="3652838" indent="-254000" algn="l" defTabSz="101441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</a:defRPr>
      </a:lvl8pPr>
      <a:lvl9pPr marL="4110038" indent="-254000" algn="l" defTabSz="101441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3213"/>
            <a:ext cx="913447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62" tIns="50681" rIns="101362" bIns="506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71650"/>
            <a:ext cx="9134475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62" tIns="50681" rIns="101362" bIns="50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0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911975"/>
            <a:ext cx="23685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62" tIns="50681" rIns="101362" bIns="5068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0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911975"/>
            <a:ext cx="32131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62" tIns="50681" rIns="101362" bIns="5068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0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3925" y="6911975"/>
            <a:ext cx="23685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62" tIns="50681" rIns="101362" bIns="5068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/>
            </a:lvl1pPr>
          </a:lstStyle>
          <a:p>
            <a:pPr>
              <a:defRPr/>
            </a:pPr>
            <a:fld id="{487F2EE9-21E1-43FB-9517-393124A1E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5" r:id="rId2"/>
    <p:sldLayoutId id="2147484234" r:id="rId3"/>
    <p:sldLayoutId id="2147484233" r:id="rId4"/>
    <p:sldLayoutId id="2147484232" r:id="rId5"/>
    <p:sldLayoutId id="2147484231" r:id="rId6"/>
    <p:sldLayoutId id="2147484230" r:id="rId7"/>
    <p:sldLayoutId id="2147484229" r:id="rId8"/>
    <p:sldLayoutId id="2147484228" r:id="rId9"/>
    <p:sldLayoutId id="2147484227" r:id="rId10"/>
    <p:sldLayoutId id="2147484226" r:id="rId11"/>
  </p:sldLayoutIdLst>
  <p:timing>
    <p:tnLst>
      <p:par>
        <p:cTn id="1" dur="indefinite" restart="never" nodeType="tmRoot"/>
      </p:par>
    </p:tnLst>
  </p:timing>
  <p:txStyles>
    <p:titleStyle>
      <a:lvl1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2pPr>
      <a:lvl3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3pPr>
      <a:lvl4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4pPr>
      <a:lvl5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9413" indent="-379413" algn="l" defTabSz="101441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7500" algn="l" defTabSz="1014413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66825" indent="-252413" algn="l" defTabSz="1014413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773238" indent="-252413" algn="l" defTabSz="101441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812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738438" indent="-254000" algn="l" defTabSz="10144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195638" indent="-254000" algn="l" defTabSz="10144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652838" indent="-254000" algn="l" defTabSz="10144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110038" indent="-254000" algn="l" defTabSz="10144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1438" y="214313"/>
            <a:ext cx="845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18" tIns="50659" rIns="101318" bIns="506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1438" y="1295400"/>
            <a:ext cx="8458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18" tIns="50659" rIns="101318" bIns="50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41438" y="7037388"/>
            <a:ext cx="21145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18" tIns="50659" rIns="101318" bIns="50659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3988" y="7037388"/>
            <a:ext cx="32131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18" tIns="50659" rIns="101318" bIns="50659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85088" y="7037388"/>
            <a:ext cx="21145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18" tIns="50659" rIns="101318" bIns="50659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62136E-8D96-468F-A9BC-8CFB5F962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2" r:id="rId1"/>
    <p:sldLayoutId id="2147484246" r:id="rId2"/>
    <p:sldLayoutId id="2147484245" r:id="rId3"/>
    <p:sldLayoutId id="2147484244" r:id="rId4"/>
    <p:sldLayoutId id="2147484243" r:id="rId5"/>
    <p:sldLayoutId id="2147484242" r:id="rId6"/>
    <p:sldLayoutId id="2147484241" r:id="rId7"/>
    <p:sldLayoutId id="2147484240" r:id="rId8"/>
    <p:sldLayoutId id="2147484239" r:id="rId9"/>
    <p:sldLayoutId id="2147484238" r:id="rId10"/>
    <p:sldLayoutId id="2147484237" r:id="rId11"/>
  </p:sldLayoutIdLst>
  <p:timing>
    <p:tnLst>
      <p:par>
        <p:cTn id="1" dur="indefinite" restart="never" nodeType="tmRoot"/>
      </p:par>
    </p:tnLst>
  </p:timing>
  <p:txStyles>
    <p:titleStyle>
      <a:lvl1pPr algn="l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defTabSz="1014413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defTabSz="1014413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defTabSz="1014413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defTabSz="1014413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8925" indent="-288925" algn="l" defTabSz="10144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49313" indent="-342900" algn="l" defTabSz="10144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tx1"/>
          </a:solidFill>
          <a:latin typeface="+mn-lt"/>
        </a:defRPr>
      </a:lvl2pPr>
      <a:lvl3pPr marL="1266825" indent="-252413" algn="l" defTabSz="10144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3pPr>
      <a:lvl4pPr marL="1773238" indent="-252413" algn="l" defTabSz="10144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</a:defRPr>
      </a:lvl4pPr>
      <a:lvl5pPr marL="2281238" indent="-254000" algn="l" defTabSz="10144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738438" indent="-254000" algn="l" defTabSz="1014413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3195638" indent="-254000" algn="l" defTabSz="1014413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652838" indent="-254000" algn="l" defTabSz="1014413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4110038" indent="-254000" algn="l" defTabSz="1014413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303213"/>
            <a:ext cx="913447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771650"/>
            <a:ext cx="9134475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08000" y="7034213"/>
            <a:ext cx="23685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68688" y="7034213"/>
            <a:ext cx="32131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73925" y="7034213"/>
            <a:ext cx="23685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830888F-7F2D-472C-980C-7E37EAAAD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6" r:id="rId2"/>
    <p:sldLayoutId id="2147484255" r:id="rId3"/>
    <p:sldLayoutId id="2147484254" r:id="rId4"/>
    <p:sldLayoutId id="2147484253" r:id="rId5"/>
    <p:sldLayoutId id="2147484252" r:id="rId6"/>
    <p:sldLayoutId id="2147484251" r:id="rId7"/>
    <p:sldLayoutId id="2147484250" r:id="rId8"/>
    <p:sldLayoutId id="2147484249" r:id="rId9"/>
    <p:sldLayoutId id="2147484248" r:id="rId10"/>
    <p:sldLayoutId id="2147484247" r:id="rId11"/>
  </p:sldLayoutIdLst>
  <p:txStyles>
    <p:titleStyle>
      <a:lvl1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10144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7500" algn="l" defTabSz="10144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>
          <a:solidFill>
            <a:schemeClr val="tx1"/>
          </a:solidFill>
          <a:latin typeface="+mn-lt"/>
        </a:defRPr>
      </a:lvl2pPr>
      <a:lvl3pPr marL="1266825" indent="-252413" algn="l" defTabSz="10144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>
          <a:solidFill>
            <a:schemeClr val="tx1"/>
          </a:solidFill>
          <a:latin typeface="+mn-lt"/>
        </a:defRPr>
      </a:lvl3pPr>
      <a:lvl4pPr marL="1773238" indent="-252413" algn="l" defTabSz="10144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tx1"/>
          </a:solidFill>
          <a:latin typeface="+mn-lt"/>
        </a:defRPr>
      </a:lvl4pPr>
      <a:lvl5pPr marL="2281238" indent="-254000" algn="l" defTabSz="10144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</a:defRPr>
      </a:lvl5pPr>
      <a:lvl6pPr marL="2738438" indent="-254000" algn="l" defTabSz="101441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</a:defRPr>
      </a:lvl6pPr>
      <a:lvl7pPr marL="3195638" indent="-254000" algn="l" defTabSz="101441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</a:defRPr>
      </a:lvl7pPr>
      <a:lvl8pPr marL="3652838" indent="-254000" algn="l" defTabSz="101441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</a:defRPr>
      </a:lvl8pPr>
      <a:lvl9pPr marL="4110038" indent="-254000" algn="l" defTabSz="101441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303213"/>
            <a:ext cx="913447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62" tIns="50681" rIns="101362" bIns="506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771650"/>
            <a:ext cx="9134475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62" tIns="50681" rIns="101362" bIns="50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08000" y="7034213"/>
            <a:ext cx="23685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62" tIns="50681" rIns="101362" bIns="50681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3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475740E-B46A-40EC-8BED-05720601A812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68688" y="7034213"/>
            <a:ext cx="32131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62" tIns="50681" rIns="101362" bIns="50681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3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73925" y="7034213"/>
            <a:ext cx="23685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62" tIns="50681" rIns="101362" bIns="5068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1BDEECF-0C50-48A0-8238-39E945F4E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7" r:id="rId2"/>
    <p:sldLayoutId id="2147484266" r:id="rId3"/>
    <p:sldLayoutId id="2147484265" r:id="rId4"/>
    <p:sldLayoutId id="2147484264" r:id="rId5"/>
    <p:sldLayoutId id="2147484263" r:id="rId6"/>
    <p:sldLayoutId id="2147484262" r:id="rId7"/>
    <p:sldLayoutId id="2147484261" r:id="rId8"/>
    <p:sldLayoutId id="2147484260" r:id="rId9"/>
    <p:sldLayoutId id="2147484259" r:id="rId10"/>
    <p:sldLayoutId id="2147484258" r:id="rId11"/>
  </p:sldLayoutIdLst>
  <p:txStyles>
    <p:titleStyle>
      <a:lvl1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10144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7500" algn="l" defTabSz="10144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>
          <a:solidFill>
            <a:schemeClr val="tx1"/>
          </a:solidFill>
          <a:latin typeface="+mn-lt"/>
        </a:defRPr>
      </a:lvl2pPr>
      <a:lvl3pPr marL="1266825" indent="-252413" algn="l" defTabSz="10144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>
          <a:solidFill>
            <a:schemeClr val="tx1"/>
          </a:solidFill>
          <a:latin typeface="+mn-lt"/>
        </a:defRPr>
      </a:lvl3pPr>
      <a:lvl4pPr marL="1773238" indent="-252413" algn="l" defTabSz="10144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tx1"/>
          </a:solidFill>
          <a:latin typeface="+mn-lt"/>
        </a:defRPr>
      </a:lvl4pPr>
      <a:lvl5pPr marL="2281238" indent="-254000" algn="l" defTabSz="10144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</a:defRPr>
      </a:lvl5pPr>
      <a:lvl6pPr marL="2738438" indent="-254000" algn="l" defTabSz="101441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</a:defRPr>
      </a:lvl6pPr>
      <a:lvl7pPr marL="3195638" indent="-254000" algn="l" defTabSz="101441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</a:defRPr>
      </a:lvl7pPr>
      <a:lvl8pPr marL="3652838" indent="-254000" algn="l" defTabSz="101441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</a:defRPr>
      </a:lvl8pPr>
      <a:lvl9pPr marL="4110038" indent="-254000" algn="l" defTabSz="1014413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3213"/>
            <a:ext cx="913447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18" tIns="50659" rIns="101318" bIns="506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71650"/>
            <a:ext cx="9134475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18" tIns="50659" rIns="101318" bIns="50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911975"/>
            <a:ext cx="23685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18" tIns="50659" rIns="101318" bIns="5065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911975"/>
            <a:ext cx="32131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18" tIns="50659" rIns="101318" bIns="5065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3925" y="6911975"/>
            <a:ext cx="23685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18" tIns="50659" rIns="101318" bIns="506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71C0358-7AD6-4EA1-9A70-50C671385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78" r:id="rId2"/>
    <p:sldLayoutId id="2147484277" r:id="rId3"/>
    <p:sldLayoutId id="2147484276" r:id="rId4"/>
    <p:sldLayoutId id="2147484275" r:id="rId5"/>
    <p:sldLayoutId id="2147484274" r:id="rId6"/>
    <p:sldLayoutId id="2147484273" r:id="rId7"/>
    <p:sldLayoutId id="2147484272" r:id="rId8"/>
    <p:sldLayoutId id="2147484271" r:id="rId9"/>
    <p:sldLayoutId id="2147484270" r:id="rId10"/>
    <p:sldLayoutId id="2147484269" r:id="rId11"/>
  </p:sldLayoutIdLst>
  <p:txStyles>
    <p:titleStyle>
      <a:lvl1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4572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9144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3716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18288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79413" indent="-379413" algn="l" defTabSz="101441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7500" algn="l" defTabSz="1014413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66825" indent="-252413" algn="l" defTabSz="1014413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73238" indent="-252413" algn="l" defTabSz="101441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812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38438" indent="-254000" algn="l" defTabSz="10144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95638" indent="-254000" algn="l" defTabSz="10144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52838" indent="-254000" algn="l" defTabSz="10144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10038" indent="-254000" algn="l" defTabSz="10144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uffaloveteranscourt.org/" TargetMode="External"/><Relationship Id="rId4" Type="http://schemas.openxmlformats.org/officeDocument/2006/relationships/hyperlink" Target="http://www.nadcp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7.xml"/><Relationship Id="rId5" Type="http://schemas.openxmlformats.org/officeDocument/2006/relationships/hyperlink" Target="http://www.buffaloveteranscourt.org/" TargetMode="External"/><Relationship Id="rId4" Type="http://schemas.openxmlformats.org/officeDocument/2006/relationships/hyperlink" Target="http://www.nadcp.org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Title 1"/>
          <p:cNvSpPr>
            <a:spLocks noGrp="1"/>
          </p:cNvSpPr>
          <p:nvPr>
            <p:ph type="ctrTitle" idx="4294967295"/>
          </p:nvPr>
        </p:nvSpPr>
        <p:spPr>
          <a:xfrm>
            <a:off x="1200150" y="887413"/>
            <a:ext cx="8626475" cy="1627187"/>
          </a:xfrm>
        </p:spPr>
        <p:txBody>
          <a:bodyPr/>
          <a:lstStyle/>
          <a:p>
            <a:pPr algn="ctr">
              <a:defRPr/>
            </a:pPr>
            <a:r>
              <a:rPr lang="en-US" b="1" smtClean="0"/>
              <a:t>Veterans Treatment Courts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22500" y="4827588"/>
            <a:ext cx="6580188" cy="2154237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buFontTx/>
              <a:buNone/>
            </a:pPr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Battlemind to Home II Symposium</a:t>
            </a:r>
          </a:p>
          <a:p>
            <a:pPr marL="0" indent="0" algn="ctr" defTabSz="914400">
              <a:lnSpc>
                <a:spcPct val="90000"/>
              </a:lnSpc>
              <a:buFontTx/>
              <a:buNone/>
            </a:pPr>
            <a:endParaRPr 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defTabSz="914400">
              <a:lnSpc>
                <a:spcPct val="90000"/>
              </a:lnSpc>
              <a:buFontTx/>
              <a:buNone/>
            </a:pPr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Judge Robert Russell</a:t>
            </a:r>
          </a:p>
        </p:txBody>
      </p:sp>
      <p:pic>
        <p:nvPicPr>
          <p:cNvPr id="22532" name="Picture 2" descr="C:\Documents and Settings\mlancer\Local Settings\Temporary Internet Files\Content.IE5\81H44H3T\MCj042990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438" y="3082925"/>
            <a:ext cx="160655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C:\Documents and Settings\mlancer\Local Settings\Temporary Internet Files\Content.IE5\81H44H3T\MCj042980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4563" y="3025775"/>
            <a:ext cx="1538287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C:\Documents and Settings\mlancer\Local Settings\Temporary Internet Files\Content.IE5\81H44H3T\MCj0429797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0325" y="2263775"/>
            <a:ext cx="152241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 descr="C:\Documents and Settings\mlancer\Local Settings\Temporary Internet Files\Content.IE5\ZACBJ9S9\MCj0429915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7825" y="2179638"/>
            <a:ext cx="1608138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" descr="C:\Documents and Settings\mlancer\Local Settings\Temporary Internet Files\Content.IE5\RKP2R4LC\MCj0429911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1013" y="2897188"/>
            <a:ext cx="1544637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Target Population/Eligibility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Combat vs. Non-combat</a:t>
            </a:r>
          </a:p>
          <a:p>
            <a:r>
              <a:rPr lang="en-US" smtClean="0"/>
              <a:t>Violent Offenders</a:t>
            </a:r>
          </a:p>
          <a:p>
            <a:r>
              <a:rPr lang="en-US" smtClean="0"/>
              <a:t>Active Duty, Reservists, National Guard</a:t>
            </a:r>
          </a:p>
          <a:p>
            <a:r>
              <a:rPr lang="en-US" smtClean="0"/>
              <a:t>High Risk, High Need</a:t>
            </a:r>
          </a:p>
          <a:p>
            <a:r>
              <a:rPr lang="en-US" smtClean="0"/>
              <a:t>Military Discharge Status</a:t>
            </a:r>
          </a:p>
          <a:p>
            <a:r>
              <a:rPr lang="en-US" smtClean="0"/>
              <a:t>VA Eligibility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026" name="Picture 2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36158" y="3794919"/>
            <a:ext cx="1929605" cy="202294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508000" y="1685925"/>
            <a:ext cx="91344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0" name="Picture 0" descr="New Logo for GA Blasts.jpg"/>
          <p:cNvPicPr>
            <a:picLocks noChangeAspect="1" noChangeArrowheads="1"/>
          </p:cNvPicPr>
          <p:nvPr/>
        </p:nvPicPr>
        <p:blipFill>
          <a:blip r:embed="rId3" cstate="print"/>
          <a:srcRect r="77274"/>
          <a:stretch>
            <a:fillRect/>
          </a:stretch>
        </p:blipFill>
        <p:spPr bwMode="auto">
          <a:xfrm>
            <a:off x="508000" y="336550"/>
            <a:ext cx="6762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cdec6d41-a4b1-433c-b909-cca314e62f35" descr="9D8BFD22-1F87-402C-B803-34D7A0B858B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2200" y="422275"/>
            <a:ext cx="1016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2859088" y="249238"/>
            <a:ext cx="52514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366" tIns="50683" rIns="101366" bIns="50683" anchor="ctr"/>
          <a:lstStyle/>
          <a:p>
            <a:pPr defTabSz="1014413">
              <a:lnSpc>
                <a:spcPct val="90000"/>
              </a:lnSpc>
              <a:defRPr/>
            </a:pPr>
            <a:r>
              <a:rPr lang="en-US" sz="35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Our Mission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2652713" y="1338263"/>
            <a:ext cx="7497762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6" tIns="50683" rIns="101366" bIns="50683"/>
          <a:lstStyle/>
          <a:p>
            <a:pPr marL="288925" indent="-288925" defTabSz="1014413">
              <a:spcBef>
                <a:spcPct val="20000"/>
              </a:spcBef>
              <a:buClr>
                <a:schemeClr val="accent1"/>
              </a:buClr>
            </a:pPr>
            <a:r>
              <a:rPr lang="en-US" sz="2800"/>
              <a:t>  </a:t>
            </a:r>
            <a:r>
              <a:rPr lang="en-US" sz="2800">
                <a:solidFill>
                  <a:srgbClr val="0D1B59"/>
                </a:solidFill>
              </a:rPr>
              <a:t>To </a:t>
            </a:r>
            <a:r>
              <a:rPr lang="en-US" sz="2800">
                <a:solidFill>
                  <a:schemeClr val="accent2"/>
                </a:solidFill>
              </a:rPr>
              <a:t>successfully habilitate veterans</a:t>
            </a:r>
            <a:r>
              <a:rPr lang="en-US" sz="2800">
                <a:solidFill>
                  <a:srgbClr val="0D1B59"/>
                </a:solidFill>
              </a:rPr>
              <a:t> by diverting them from the traditional criminal justice system and providing them with the tools they need in order to lead a productive and law-abiding lifestyle.</a:t>
            </a:r>
            <a:r>
              <a:rPr lang="en-US" sz="2800"/>
              <a:t> </a:t>
            </a:r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2582863" y="3829050"/>
            <a:ext cx="3678237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366" tIns="50683" rIns="101366" bIns="50683" anchor="ctr"/>
          <a:lstStyle/>
          <a:p>
            <a:pPr defTabSz="1014413">
              <a:lnSpc>
                <a:spcPct val="90000"/>
              </a:lnSpc>
              <a:defRPr/>
            </a:pPr>
            <a:r>
              <a:rPr lang="en-US" sz="35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Our Goal</a:t>
            </a:r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1692275" y="4792663"/>
            <a:ext cx="8458200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6" tIns="50683" rIns="101366" bIns="50683"/>
          <a:lstStyle/>
          <a:p>
            <a:pPr marL="288925" indent="-288925" defTabSz="1014413">
              <a:spcBef>
                <a:spcPct val="20000"/>
              </a:spcBef>
              <a:buClr>
                <a:schemeClr val="accent1"/>
              </a:buClr>
            </a:pPr>
            <a:r>
              <a:rPr lang="en-US" sz="2800"/>
              <a:t>  </a:t>
            </a:r>
            <a:r>
              <a:rPr lang="en-US" sz="2800">
                <a:solidFill>
                  <a:srgbClr val="0D1B59"/>
                </a:solidFill>
              </a:rPr>
              <a:t>Our program’s goal is to </a:t>
            </a:r>
            <a:r>
              <a:rPr lang="en-US" sz="2800">
                <a:solidFill>
                  <a:schemeClr val="accent2"/>
                </a:solidFill>
              </a:rPr>
              <a:t>reduce the veterans’ inappropriate behavior</a:t>
            </a:r>
            <a:r>
              <a:rPr lang="en-US" sz="2800">
                <a:solidFill>
                  <a:srgbClr val="0D1B59"/>
                </a:solidFill>
              </a:rPr>
              <a:t> while helping them turn their lives around. We will find them, offer them assistance, assess their needs, manage their care and help them solve their problems.</a:t>
            </a:r>
            <a:r>
              <a:rPr 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2859088" y="249238"/>
            <a:ext cx="52514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366" tIns="50683" rIns="101366" bIns="50683" anchor="ctr"/>
          <a:lstStyle/>
          <a:p>
            <a:pPr defTabSz="1014413" eaLnBrk="1" hangingPunct="1">
              <a:lnSpc>
                <a:spcPct val="90000"/>
              </a:lnSpc>
              <a:defRPr/>
            </a:pPr>
            <a:r>
              <a:rPr lang="en-US" sz="35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Our Objective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117725" y="1338263"/>
            <a:ext cx="80327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6" tIns="50683" rIns="101366" bIns="50683"/>
          <a:lstStyle/>
          <a:p>
            <a:pPr marL="288925" indent="-288925" defTabSz="1014413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2800"/>
              <a:t>  </a:t>
            </a:r>
          </a:p>
          <a:p>
            <a:pPr marL="288925" indent="-288925" defTabSz="1014413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2800"/>
              <a:t>   </a:t>
            </a:r>
            <a:r>
              <a:rPr lang="en-US" sz="2800" b="1">
                <a:solidFill>
                  <a:srgbClr val="000000"/>
                </a:solidFill>
              </a:rPr>
              <a:t>To provide Veterans with substance abuse, alcoholism and mental health treatment coupled with academic/vocational skills improvement, while actively assisting with residential, outpatient and/or transitional services leading to job placement and job retention.</a:t>
            </a:r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 marL="288925" indent="-288925" defTabSz="1014413" eaLnBrk="1" hangingPunct="1">
              <a:spcBef>
                <a:spcPct val="20000"/>
              </a:spcBef>
              <a:buClr>
                <a:schemeClr val="accent1"/>
              </a:buClr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1692275" y="4792663"/>
            <a:ext cx="8458200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6" tIns="50683" rIns="101366" bIns="50683"/>
          <a:lstStyle/>
          <a:p>
            <a:pPr marL="288925" indent="-288925" defTabSz="1014413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280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ara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8063" y="2530475"/>
            <a:ext cx="130810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colum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863" y="590550"/>
            <a:ext cx="844550" cy="66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  EARLY IDENTIFICATION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8000" y="1771650"/>
            <a:ext cx="9432925" cy="5576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000000"/>
                </a:solidFill>
              </a:rPr>
              <a:t>  Veterans are identified through evidence based screening and assessments. They voluntarily participate in a judicially supervised treatment plan that a team of court staff, veteran health care professionals, veteran peer mentors, AOD health care professionals and mental health professionals develop with the veteran. 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hotoMain" descr="Daniel Kind stands before Judge Robert Russell during the Veterans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50475" cy="758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1592263"/>
            <a:ext cx="10150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1592263"/>
            <a:ext cx="10150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801688" y="776288"/>
          <a:ext cx="8159750" cy="6161087"/>
        </p:xfrm>
        <a:graphic>
          <a:graphicData uri="http://schemas.openxmlformats.org/presentationml/2006/ole">
            <p:oleObj spid="_x0000_s4098" name="Chart" r:id="rId4" imgW="5476875" imgH="3981450" progId="MSGraph.Chart.8">
              <p:embed/>
            </p:oleObj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887538"/>
            <a:ext cx="10150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23875" y="668338"/>
          <a:ext cx="8829675" cy="6569075"/>
        </p:xfrm>
        <a:graphic>
          <a:graphicData uri="http://schemas.openxmlformats.org/presentationml/2006/ole">
            <p:oleObj spid="_x0000_s5122" name="Chart" r:id="rId4" imgW="5476875" imgH="3981450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1592263"/>
            <a:ext cx="10150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590550" y="811213"/>
          <a:ext cx="8880475" cy="6778625"/>
        </p:xfrm>
        <a:graphic>
          <a:graphicData uri="http://schemas.openxmlformats.org/presentationml/2006/ole">
            <p:oleObj spid="_x0000_s6146" name="Chart" r:id="rId4" imgW="6057900" imgH="3981450" progId="MSGraph.Chart.8">
              <p:embed/>
            </p:oleObj>
          </a:graphicData>
        </a:graphic>
      </p:graphicFrame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592263"/>
            <a:ext cx="10150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652463" y="582613"/>
          <a:ext cx="8805862" cy="6540500"/>
        </p:xfrm>
        <a:graphic>
          <a:graphicData uri="http://schemas.openxmlformats.org/presentationml/2006/ole">
            <p:oleObj spid="_x0000_s7170" name="Chart" r:id="rId4" imgW="5476951" imgH="3981602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1592263"/>
            <a:ext cx="10150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741363" y="755650"/>
          <a:ext cx="8755062" cy="6469063"/>
        </p:xfrm>
        <a:graphic>
          <a:graphicData uri="http://schemas.openxmlformats.org/presentationml/2006/ole">
            <p:oleObj spid="_x0000_s8194" name="Chart" r:id="rId4" imgW="5476951" imgH="3981602" progId="MSGraph.Chart.8">
              <p:embed/>
            </p:oleObj>
          </a:graphicData>
        </a:graphic>
      </p:graphicFrame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592263"/>
            <a:ext cx="10150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592138" y="252413"/>
            <a:ext cx="8966200" cy="1265237"/>
          </a:xfrm>
        </p:spPr>
        <p:txBody>
          <a:bodyPr/>
          <a:lstStyle/>
          <a:p>
            <a:r>
              <a:rPr lang="en-US" smtClean="0"/>
              <a:t>Post-9/11 Veterans:</a:t>
            </a:r>
            <a:br>
              <a:rPr lang="en-US" smtClean="0"/>
            </a:br>
            <a:r>
              <a:rPr lang="en-US" smtClean="0"/>
              <a:t>Who are they?</a:t>
            </a:r>
          </a:p>
        </p:txBody>
      </p:sp>
      <p:pic>
        <p:nvPicPr>
          <p:cNvPr id="23555" name="Content Placeholder 4" descr="6a00d8341c4df253ef00e54f2033fa8833-800w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3772" r="28329"/>
          <a:stretch>
            <a:fillRect/>
          </a:stretch>
        </p:blipFill>
        <p:spPr>
          <a:xfrm>
            <a:off x="1184275" y="2276475"/>
            <a:ext cx="3890963" cy="4291013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156200" y="2205038"/>
            <a:ext cx="4486275" cy="4373562"/>
          </a:xfrm>
        </p:spPr>
        <p:txBody>
          <a:bodyPr/>
          <a:lstStyle/>
          <a:p>
            <a:r>
              <a:rPr lang="en-US" smtClean="0"/>
              <a:t>Over 2 million deployed to the Global War on Terror (GWOT)</a:t>
            </a:r>
          </a:p>
          <a:p>
            <a:r>
              <a:rPr lang="en-US" smtClean="0"/>
              <a:t>810,000 have deployed more than once to Operations Enduring and Iraqi Freedom (OEF/OIF)</a:t>
            </a:r>
          </a:p>
          <a:p>
            <a:r>
              <a:rPr lang="en-US" smtClean="0"/>
              <a:t>Over 1 million currently separated from active duty AND eligible for VA services</a:t>
            </a:r>
          </a:p>
          <a:p>
            <a:endParaRPr lang="en-US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08000" y="1685925"/>
            <a:ext cx="91344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Picture 0" descr="New Logo for GA Blasts.jpg"/>
          <p:cNvPicPr>
            <a:picLocks noChangeAspect="1" noChangeArrowheads="1"/>
          </p:cNvPicPr>
          <p:nvPr/>
        </p:nvPicPr>
        <p:blipFill>
          <a:blip r:embed="rId4" cstate="print"/>
          <a:srcRect r="77274"/>
          <a:stretch>
            <a:fillRect/>
          </a:stretch>
        </p:blipFill>
        <p:spPr bwMode="auto">
          <a:xfrm>
            <a:off x="508000" y="336550"/>
            <a:ext cx="6762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cdec6d41-a4b1-433c-b909-cca314e62f35" descr="9D8BFD22-1F87-402C-B803-34D7A0B858B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22275"/>
            <a:ext cx="1016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762000" y="520700"/>
          <a:ext cx="8650288" cy="6626225"/>
        </p:xfrm>
        <a:graphic>
          <a:graphicData uri="http://schemas.openxmlformats.org/presentationml/2006/ole">
            <p:oleObj spid="_x0000_s9218" name="Chart" r:id="rId4" imgW="5476951" imgH="3981602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/>
        <p:txBody>
          <a:bodyPr lIns="101366" tIns="50683" rIns="101366" bIns="50683"/>
          <a:lstStyle/>
          <a:p>
            <a:pPr eaLnBrk="1" hangingPunct="1"/>
            <a:r>
              <a:rPr lang="en-US" smtClean="0"/>
              <a:t>Participants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/>
        <p:txBody>
          <a:bodyPr lIns="101366" tIns="50683" rIns="101366" bIns="50683"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Veterans (family members?)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Legal defense team &amp; Prosecutor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Court staff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Veteran health care professionals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Veteran peer mentors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AOD health care professionals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Mental health professional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VA benefit coordinators</a:t>
            </a:r>
          </a:p>
        </p:txBody>
      </p:sp>
      <p:pic>
        <p:nvPicPr>
          <p:cNvPr id="36868" name="Picture 2" descr="C:\Documents and Settings\mlancer\Local Settings\Temporary Internet Files\Content.IE5\QWZ4K83P\MCj042989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138" y="168275"/>
            <a:ext cx="1573212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 descr="C:\Documents and Settings\mlancer\Local Settings\Temporary Internet Files\Content.IE5\ZACBJ9S9\MPj0289078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5650" y="252413"/>
            <a:ext cx="2411413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ara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6200" y="2530475"/>
            <a:ext cx="13081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colum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863" y="590550"/>
            <a:ext cx="844550" cy="66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Unique Components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8000" y="1538288"/>
            <a:ext cx="9355138" cy="6051550"/>
          </a:xfrm>
        </p:spPr>
        <p:txBody>
          <a:bodyPr/>
          <a:lstStyle/>
          <a:p>
            <a:pPr eaLnBrk="1" hangingPunct="1"/>
            <a:r>
              <a:rPr lang="en-US" b="1" smtClean="0"/>
              <a:t>Court entirely of Veterans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In Court: Veterans Health Care Worker(s)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Veteran Mentors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Therapeutic Environment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Hybrid Drug &amp; Mental Health Court</a:t>
            </a:r>
          </a:p>
          <a:p>
            <a:pPr eaLnBrk="1" hangingPunct="1">
              <a:buFontTx/>
              <a:buNone/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ara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8063" y="2530475"/>
            <a:ext cx="130810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colum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863" y="590550"/>
            <a:ext cx="844550" cy="66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V.A. Health Care Worker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8000" y="1771650"/>
            <a:ext cx="9432925" cy="5576888"/>
          </a:xfrm>
        </p:spPr>
        <p:txBody>
          <a:bodyPr/>
          <a:lstStyle/>
          <a:p>
            <a:pPr eaLnBrk="1" hangingPunct="1"/>
            <a:r>
              <a:rPr lang="en-US" b="1" smtClean="0"/>
              <a:t>Tamekia Slaughter</a:t>
            </a:r>
            <a:r>
              <a:rPr lang="en-US" smtClean="0"/>
              <a:t>, (SATS) Veterans Justice Outreach, </a:t>
            </a:r>
            <a:r>
              <a:rPr lang="en-US" b="1" smtClean="0"/>
              <a:t>Tel # 716-862-3100</a:t>
            </a:r>
          </a:p>
          <a:p>
            <a:pPr eaLnBrk="1" hangingPunct="1"/>
            <a:r>
              <a:rPr lang="en-US" smtClean="0"/>
              <a:t>Liaison</a:t>
            </a:r>
          </a:p>
          <a:p>
            <a:pPr eaLnBrk="1" hangingPunct="1"/>
            <a:r>
              <a:rPr lang="en-US" smtClean="0"/>
              <a:t>Obtaining VA Releases of Information</a:t>
            </a:r>
          </a:p>
          <a:p>
            <a:pPr eaLnBrk="1" hangingPunct="1"/>
            <a:r>
              <a:rPr lang="en-US" smtClean="0"/>
              <a:t>Facilitating VA linkages for services</a:t>
            </a:r>
          </a:p>
          <a:p>
            <a:pPr eaLnBrk="1" hangingPunct="1"/>
            <a:r>
              <a:rPr lang="en-US" smtClean="0"/>
              <a:t>Coordinating and providing VA status report regarding Tx, toxs, appointments, etc.</a:t>
            </a:r>
          </a:p>
          <a:p>
            <a:pPr eaLnBrk="1" hangingPunct="1"/>
            <a:r>
              <a:rPr lang="en-US" smtClean="0"/>
              <a:t>Case management &amp; crisis management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ara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8063" y="2530475"/>
            <a:ext cx="130810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colum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863" y="590550"/>
            <a:ext cx="844550" cy="66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500" smtClean="0"/>
              <a:t>FEDERAL OFFICE OF VETERANS BENEFIT AFFAIRS 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8000" y="1771650"/>
            <a:ext cx="9432925" cy="5576888"/>
          </a:xfrm>
        </p:spPr>
        <p:txBody>
          <a:bodyPr/>
          <a:lstStyle/>
          <a:p>
            <a:pPr eaLnBrk="1" hangingPunct="1"/>
            <a:r>
              <a:rPr lang="en-US" b="1" smtClean="0"/>
              <a:t>Carly Klein and Timothy Philo</a:t>
            </a:r>
            <a:r>
              <a:rPr lang="en-US" smtClean="0"/>
              <a:t>, Veteran Service Representatives-716-857-3188 &amp; 716-857-3315</a:t>
            </a:r>
          </a:p>
          <a:p>
            <a:pPr eaLnBrk="1" hangingPunct="1"/>
            <a:r>
              <a:rPr lang="en-US" smtClean="0"/>
              <a:t>Liaison</a:t>
            </a:r>
          </a:p>
          <a:p>
            <a:pPr eaLnBrk="1" hangingPunct="1"/>
            <a:r>
              <a:rPr lang="en-US" smtClean="0"/>
              <a:t>Obtaining VA Releases of Information</a:t>
            </a:r>
          </a:p>
          <a:p>
            <a:pPr eaLnBrk="1" hangingPunct="1"/>
            <a:r>
              <a:rPr lang="en-US" smtClean="0"/>
              <a:t>Facilitate processing or review of  Pension Disability Benefits  </a:t>
            </a:r>
          </a:p>
          <a:p>
            <a:pPr eaLnBrk="1" hangingPunct="1"/>
            <a:r>
              <a:rPr lang="en-US" smtClean="0"/>
              <a:t>Process review of potential errors or corrections on veterans DD214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 lIns="101362" tIns="50681" rIns="101362" bIns="50681"/>
          <a:lstStyle/>
          <a:p>
            <a:pPr eaLnBrk="1" hangingPunct="1"/>
            <a:r>
              <a:rPr lang="en-US" smtClean="0"/>
              <a:t>Challenge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/>
        <p:txBody>
          <a:bodyPr lIns="101362" tIns="50681" rIns="101362" bIns="50681"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              Overcoming “Warrior mentality”</a:t>
            </a:r>
          </a:p>
        </p:txBody>
      </p:sp>
      <p:pic>
        <p:nvPicPr>
          <p:cNvPr id="40964" name="Picture 2" descr="C:\Documents and Settings\mlancer\Local Settings\Temporary Internet Files\Content.IE5\WA0C36M3\MPj042248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2550" y="2614613"/>
            <a:ext cx="448310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ara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8063" y="2530475"/>
            <a:ext cx="130810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colum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863" y="590550"/>
            <a:ext cx="844550" cy="66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700" y="604838"/>
            <a:ext cx="9502775" cy="1627187"/>
          </a:xfrm>
        </p:spPr>
        <p:txBody>
          <a:bodyPr/>
          <a:lstStyle/>
          <a:p>
            <a:pPr eaLnBrk="1" hangingPunct="1"/>
            <a:r>
              <a:rPr lang="en-US" sz="6300" smtClean="0"/>
              <a:t> Veteran Mentors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2813" y="3062288"/>
            <a:ext cx="8115300" cy="3216275"/>
          </a:xfrm>
        </p:spPr>
        <p:txBody>
          <a:bodyPr/>
          <a:lstStyle/>
          <a:p>
            <a:pPr eaLnBrk="1" hangingPunct="1"/>
            <a:r>
              <a:rPr lang="en-US" sz="5400" b="1" i="1" smtClean="0"/>
              <a:t>“Leave no one behind”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ara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8063" y="2530475"/>
            <a:ext cx="130810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colum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863" y="590550"/>
            <a:ext cx="844550" cy="66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300" smtClean="0"/>
              <a:t>  Veteran Mentors Role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79550" y="1771650"/>
            <a:ext cx="8461375" cy="5576888"/>
          </a:xfrm>
        </p:spPr>
        <p:txBody>
          <a:bodyPr/>
          <a:lstStyle/>
          <a:p>
            <a:pPr eaLnBrk="1" hangingPunct="1"/>
            <a:r>
              <a:rPr lang="en-US" sz="4400" smtClean="0"/>
              <a:t>Coach</a:t>
            </a:r>
          </a:p>
          <a:p>
            <a:pPr eaLnBrk="1" hangingPunct="1"/>
            <a:r>
              <a:rPr lang="en-US" sz="4400" smtClean="0"/>
              <a:t>Facilitator</a:t>
            </a:r>
          </a:p>
          <a:p>
            <a:pPr eaLnBrk="1" hangingPunct="1"/>
            <a:r>
              <a:rPr lang="en-US" sz="4400" smtClean="0"/>
              <a:t>Advisor</a:t>
            </a:r>
          </a:p>
          <a:p>
            <a:pPr eaLnBrk="1" hangingPunct="1"/>
            <a:r>
              <a:rPr lang="en-US" sz="4400" smtClean="0"/>
              <a:t>Sponsor</a:t>
            </a:r>
          </a:p>
          <a:p>
            <a:pPr eaLnBrk="1" hangingPunct="1"/>
            <a:r>
              <a:rPr lang="en-US" sz="4400" smtClean="0"/>
              <a:t>Support</a:t>
            </a:r>
          </a:p>
          <a:p>
            <a:pPr eaLnBrk="1" hangingPunct="1"/>
            <a:endParaRPr lang="en-US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can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2138" y="0"/>
            <a:ext cx="10742613" cy="758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 b="-30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214313"/>
            <a:ext cx="9197975" cy="1838325"/>
          </a:xfrm>
        </p:spPr>
        <p:txBody>
          <a:bodyPr/>
          <a:lstStyle/>
          <a:p>
            <a:pPr algn="ctr">
              <a:defRPr/>
            </a:pPr>
            <a:r>
              <a:rPr lang="en-US" sz="4400" smtClean="0">
                <a:solidFill>
                  <a:srgbClr val="0D1B59"/>
                </a:solidFill>
                <a:latin typeface="Bookman Old Style" pitchFamily="18" charset="0"/>
              </a:rPr>
              <a:t>KEY</a:t>
            </a:r>
            <a:r>
              <a:rPr lang="en-US" sz="4400" smtClean="0">
                <a:latin typeface="Bookman Old Style" pitchFamily="18" charset="0"/>
              </a:rPr>
              <a:t> </a:t>
            </a:r>
            <a:r>
              <a:rPr lang="en-US" sz="4400" smtClean="0">
                <a:solidFill>
                  <a:srgbClr val="0D1B59"/>
                </a:solidFill>
                <a:latin typeface="Bookman Old Style" pitchFamily="18" charset="0"/>
              </a:rPr>
              <a:t>COMPONENTS</a:t>
            </a:r>
            <a:endParaRPr lang="en-US" sz="4400" smtClean="0">
              <a:solidFill>
                <a:srgbClr val="0D1B59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9038" y="1685925"/>
            <a:ext cx="7948612" cy="49879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200" smtClean="0"/>
              <a:t>  </a:t>
            </a:r>
          </a:p>
          <a:p>
            <a:pPr algn="ctr">
              <a:buFontTx/>
              <a:buNone/>
            </a:pPr>
            <a:endParaRPr lang="en-US" sz="3200" b="1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en-US" sz="3200" b="1" smtClean="0">
                <a:solidFill>
                  <a:srgbClr val="000000"/>
                </a:solidFill>
              </a:rPr>
              <a:t>Key Components adapted from Drug Treatment and Mental Health Treatment Courts</a:t>
            </a:r>
          </a:p>
          <a:p>
            <a:pPr algn="ctr">
              <a:buFontTx/>
              <a:buNone/>
            </a:pPr>
            <a:endParaRPr lang="en-US" sz="3200" b="1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en-US" sz="3200" b="1" smtClean="0">
                <a:solidFill>
                  <a:srgbClr val="000000"/>
                </a:solidFill>
              </a:rPr>
              <a:t>Resources: </a:t>
            </a:r>
            <a:r>
              <a:rPr lang="en-US" sz="3200" b="1" smtClean="0">
                <a:solidFill>
                  <a:srgbClr val="000000"/>
                </a:solidFill>
                <a:hlinkClick r:id="rId4"/>
              </a:rPr>
              <a:t>WWW.NADCP.ORG</a:t>
            </a:r>
            <a:endParaRPr lang="en-US" sz="3200" b="1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en-US" b="1" smtClean="0">
                <a:solidFill>
                  <a:srgbClr val="000000"/>
                </a:solidFill>
              </a:rPr>
              <a:t>Veterans Treatment Court Clearinghouse</a:t>
            </a:r>
          </a:p>
          <a:p>
            <a:pPr algn="ctr">
              <a:buFontTx/>
              <a:buNone/>
            </a:pPr>
            <a:r>
              <a:rPr lang="en-US" b="1" smtClean="0">
                <a:solidFill>
                  <a:srgbClr val="000000"/>
                </a:solidFill>
                <a:hlinkClick r:id="rId5"/>
              </a:rPr>
              <a:t>WWW.BUFFALOVETERANSCOURT.ORG</a:t>
            </a:r>
            <a:r>
              <a:rPr lang="en-US" b="1" smtClean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22275" y="336550"/>
            <a:ext cx="9136063" cy="1265238"/>
          </a:xfrm>
        </p:spPr>
        <p:txBody>
          <a:bodyPr/>
          <a:lstStyle/>
          <a:p>
            <a:r>
              <a:rPr lang="en-US" smtClean="0"/>
              <a:t>Reserve and National Guard</a:t>
            </a:r>
          </a:p>
        </p:txBody>
      </p:sp>
      <p:sp>
        <p:nvSpPr>
          <p:cNvPr id="24579" name="Content Placeholder 5"/>
          <p:cNvSpPr>
            <a:spLocks noGrp="1"/>
          </p:cNvSpPr>
          <p:nvPr>
            <p:ph sz="quarter" idx="4"/>
          </p:nvPr>
        </p:nvSpPr>
        <p:spPr>
          <a:xfrm>
            <a:off x="1100138" y="2192338"/>
            <a:ext cx="4486275" cy="4373562"/>
          </a:xfrm>
        </p:spPr>
        <p:txBody>
          <a:bodyPr/>
          <a:lstStyle/>
          <a:p>
            <a:r>
              <a:rPr lang="en-US" sz="3100" smtClean="0"/>
              <a:t>254,000 Reservists and 332,000 National Guard members have deployed to OEF/OIF</a:t>
            </a:r>
          </a:p>
          <a:p>
            <a:r>
              <a:rPr lang="en-US" sz="3100" smtClean="0"/>
              <a:t>Increased stress on families, employment, and housing</a:t>
            </a:r>
          </a:p>
          <a:p>
            <a:endParaRPr lang="en-US" sz="3100" smtClean="0"/>
          </a:p>
        </p:txBody>
      </p:sp>
      <p:grpSp>
        <p:nvGrpSpPr>
          <p:cNvPr id="24580" name="Group 9"/>
          <p:cNvGrpSpPr>
            <a:grpSpLocks/>
          </p:cNvGrpSpPr>
          <p:nvPr/>
        </p:nvGrpSpPr>
        <p:grpSpPr bwMode="auto">
          <a:xfrm>
            <a:off x="5837238" y="1939925"/>
            <a:ext cx="3890962" cy="5143500"/>
            <a:chOff x="990600" y="1981200"/>
            <a:chExt cx="3505200" cy="4648200"/>
          </a:xfrm>
        </p:grpSpPr>
        <p:sp>
          <p:nvSpPr>
            <p:cNvPr id="24584" name="Rectangle 11"/>
            <p:cNvSpPr>
              <a:spLocks noChangeArrowheads="1"/>
            </p:cNvSpPr>
            <p:nvPr/>
          </p:nvSpPr>
          <p:spPr bwMode="auto">
            <a:xfrm>
              <a:off x="990600" y="1981200"/>
              <a:ext cx="3505200" cy="46482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585" name="Picture 12" descr="Navy_Reserve_Seal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5600" y="2057400"/>
              <a:ext cx="14478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6" name="Picture 15" descr="Air_Force_Reserve_Command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1163" y="5029200"/>
              <a:ext cx="1468437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7" name="Picture 16" descr="US_Army_Reserve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3000" y="2057400"/>
              <a:ext cx="14478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8" name="Picture 17" descr="marine_corps_reserveLG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3000" y="4953000"/>
              <a:ext cx="15240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9" name="Content Placeholder 6" descr="National_Guard_emblem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57400" y="3505200"/>
              <a:ext cx="14478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" name="Straight Connector 10"/>
          <p:cNvCxnSpPr/>
          <p:nvPr/>
        </p:nvCxnSpPr>
        <p:spPr>
          <a:xfrm>
            <a:off x="508000" y="1685925"/>
            <a:ext cx="91344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2" name="Picture 0" descr="New Logo for GA Blasts.jpg"/>
          <p:cNvPicPr>
            <a:picLocks noChangeAspect="1" noChangeArrowheads="1"/>
          </p:cNvPicPr>
          <p:nvPr/>
        </p:nvPicPr>
        <p:blipFill>
          <a:blip r:embed="rId8" cstate="print"/>
          <a:srcRect r="77274"/>
          <a:stretch>
            <a:fillRect/>
          </a:stretch>
        </p:blipFill>
        <p:spPr bwMode="auto">
          <a:xfrm>
            <a:off x="508000" y="336550"/>
            <a:ext cx="6762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cdec6d41-a4b1-433c-b909-cca314e62f35" descr="9D8BFD22-1F87-402C-B803-34D7A0B858B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12200" y="422275"/>
            <a:ext cx="1016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68688" y="7034213"/>
            <a:ext cx="3213100" cy="404812"/>
          </a:xfrm>
          <a:noFill/>
        </p:spPr>
        <p:txBody>
          <a:bodyPr/>
          <a:lstStyle/>
          <a:p>
            <a:pPr algn="ctr"/>
            <a:fld id="{01A42560-84AF-480D-9795-DFCD6E6790E3}" type="slidenum">
              <a:rPr lang="en-US"/>
              <a:pPr algn="ctr"/>
              <a:t>30</a:t>
            </a:fld>
            <a:endParaRPr lang="en-US"/>
          </a:p>
        </p:txBody>
      </p:sp>
      <p:grpSp>
        <p:nvGrpSpPr>
          <p:cNvPr id="46083" name="Group 42"/>
          <p:cNvGrpSpPr>
            <a:grpSpLocks/>
          </p:cNvGrpSpPr>
          <p:nvPr/>
        </p:nvGrpSpPr>
        <p:grpSpPr bwMode="auto">
          <a:xfrm>
            <a:off x="257175" y="422275"/>
            <a:ext cx="9471025" cy="7108825"/>
            <a:chOff x="228600" y="280655"/>
            <a:chExt cx="8530553" cy="6424945"/>
          </a:xfrm>
        </p:grpSpPr>
        <p:pic>
          <p:nvPicPr>
            <p:cNvPr id="46091" name="Picture 9" descr="usa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280655"/>
              <a:ext cx="8530553" cy="6424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2" name="TextBox 10"/>
            <p:cNvSpPr txBox="1">
              <a:spLocks noChangeArrowheads="1"/>
            </p:cNvSpPr>
            <p:nvPr/>
          </p:nvSpPr>
          <p:spPr bwMode="auto">
            <a:xfrm flipH="1">
              <a:off x="6320753" y="4410986"/>
              <a:ext cx="381000" cy="41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093" name="TextBox 11"/>
            <p:cNvSpPr txBox="1">
              <a:spLocks noChangeArrowheads="1"/>
            </p:cNvSpPr>
            <p:nvPr/>
          </p:nvSpPr>
          <p:spPr bwMode="auto">
            <a:xfrm flipH="1">
              <a:off x="605753" y="513118"/>
              <a:ext cx="381000" cy="41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094" name="TextBox 12"/>
            <p:cNvSpPr txBox="1">
              <a:spLocks noChangeArrowheads="1"/>
            </p:cNvSpPr>
            <p:nvPr/>
          </p:nvSpPr>
          <p:spPr bwMode="auto">
            <a:xfrm flipH="1">
              <a:off x="7235153" y="5172986"/>
              <a:ext cx="381000" cy="41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46095" name="TextBox 13"/>
            <p:cNvSpPr txBox="1">
              <a:spLocks noChangeArrowheads="1"/>
            </p:cNvSpPr>
            <p:nvPr/>
          </p:nvSpPr>
          <p:spPr bwMode="auto">
            <a:xfrm flipH="1">
              <a:off x="6777953" y="4399318"/>
              <a:ext cx="381000" cy="41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46096" name="TextBox 14"/>
            <p:cNvSpPr txBox="1">
              <a:spLocks noChangeArrowheads="1"/>
            </p:cNvSpPr>
            <p:nvPr/>
          </p:nvSpPr>
          <p:spPr bwMode="auto">
            <a:xfrm flipH="1">
              <a:off x="6701753" y="3039386"/>
              <a:ext cx="381000" cy="41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46097" name="TextBox 15"/>
            <p:cNvSpPr txBox="1">
              <a:spLocks noChangeArrowheads="1"/>
            </p:cNvSpPr>
            <p:nvPr/>
          </p:nvSpPr>
          <p:spPr bwMode="auto">
            <a:xfrm flipH="1">
              <a:off x="5482553" y="4106186"/>
              <a:ext cx="381000" cy="41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098" name="TextBox 16"/>
            <p:cNvSpPr txBox="1">
              <a:spLocks noChangeArrowheads="1"/>
            </p:cNvSpPr>
            <p:nvPr/>
          </p:nvSpPr>
          <p:spPr bwMode="auto">
            <a:xfrm flipH="1">
              <a:off x="4644353" y="4018318"/>
              <a:ext cx="304800" cy="41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099" name="TextBox 17"/>
            <p:cNvSpPr txBox="1">
              <a:spLocks noChangeArrowheads="1"/>
            </p:cNvSpPr>
            <p:nvPr/>
          </p:nvSpPr>
          <p:spPr bwMode="auto">
            <a:xfrm flipH="1">
              <a:off x="2739353" y="3180118"/>
              <a:ext cx="381000" cy="41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00" name="TextBox 18"/>
            <p:cNvSpPr txBox="1">
              <a:spLocks noChangeArrowheads="1"/>
            </p:cNvSpPr>
            <p:nvPr/>
          </p:nvSpPr>
          <p:spPr bwMode="auto">
            <a:xfrm flipH="1">
              <a:off x="2586953" y="4029986"/>
              <a:ext cx="381000" cy="41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01" name="TextBox 19"/>
            <p:cNvSpPr txBox="1">
              <a:spLocks noChangeArrowheads="1"/>
            </p:cNvSpPr>
            <p:nvPr/>
          </p:nvSpPr>
          <p:spPr bwMode="auto">
            <a:xfrm flipH="1">
              <a:off x="1901153" y="1503718"/>
              <a:ext cx="381000" cy="41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46102" name="TextBox 20"/>
            <p:cNvSpPr txBox="1">
              <a:spLocks noChangeArrowheads="1"/>
            </p:cNvSpPr>
            <p:nvPr/>
          </p:nvSpPr>
          <p:spPr bwMode="auto">
            <a:xfrm flipH="1">
              <a:off x="1748753" y="2048786"/>
              <a:ext cx="381000" cy="41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03" name="TextBox 21"/>
            <p:cNvSpPr txBox="1">
              <a:spLocks noChangeArrowheads="1"/>
            </p:cNvSpPr>
            <p:nvPr/>
          </p:nvSpPr>
          <p:spPr bwMode="auto">
            <a:xfrm flipH="1">
              <a:off x="1977353" y="3039386"/>
              <a:ext cx="381000" cy="41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04" name="TextBox 22"/>
            <p:cNvSpPr txBox="1">
              <a:spLocks noChangeArrowheads="1"/>
            </p:cNvSpPr>
            <p:nvPr/>
          </p:nvSpPr>
          <p:spPr bwMode="auto">
            <a:xfrm flipH="1">
              <a:off x="1443953" y="3344186"/>
              <a:ext cx="304800" cy="41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46105" name="TextBox 23"/>
            <p:cNvSpPr txBox="1">
              <a:spLocks noChangeArrowheads="1"/>
            </p:cNvSpPr>
            <p:nvPr/>
          </p:nvSpPr>
          <p:spPr bwMode="auto">
            <a:xfrm flipH="1">
              <a:off x="3577553" y="3344186"/>
              <a:ext cx="381000" cy="41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06" name="TextBox 24"/>
            <p:cNvSpPr txBox="1">
              <a:spLocks noChangeArrowheads="1"/>
            </p:cNvSpPr>
            <p:nvPr/>
          </p:nvSpPr>
          <p:spPr bwMode="auto">
            <a:xfrm flipH="1">
              <a:off x="5101553" y="2113318"/>
              <a:ext cx="381000" cy="41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07" name="TextBox 25"/>
            <p:cNvSpPr txBox="1">
              <a:spLocks noChangeArrowheads="1"/>
            </p:cNvSpPr>
            <p:nvPr/>
          </p:nvSpPr>
          <p:spPr bwMode="auto">
            <a:xfrm flipH="1">
              <a:off x="5711153" y="2341918"/>
              <a:ext cx="381000" cy="41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46108" name="TextBox 26"/>
            <p:cNvSpPr txBox="1">
              <a:spLocks noChangeArrowheads="1"/>
            </p:cNvSpPr>
            <p:nvPr/>
          </p:nvSpPr>
          <p:spPr bwMode="auto">
            <a:xfrm flipH="1">
              <a:off x="5863553" y="3191786"/>
              <a:ext cx="381000" cy="41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46109" name="TextBox 27"/>
            <p:cNvSpPr txBox="1">
              <a:spLocks noChangeArrowheads="1"/>
            </p:cNvSpPr>
            <p:nvPr/>
          </p:nvSpPr>
          <p:spPr bwMode="auto">
            <a:xfrm flipH="1">
              <a:off x="6244553" y="3180118"/>
              <a:ext cx="381000" cy="41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10" name="TextBox 28"/>
            <p:cNvSpPr txBox="1">
              <a:spLocks noChangeArrowheads="1"/>
            </p:cNvSpPr>
            <p:nvPr/>
          </p:nvSpPr>
          <p:spPr bwMode="auto">
            <a:xfrm flipH="1">
              <a:off x="4415753" y="4791986"/>
              <a:ext cx="381000" cy="41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46111" name="TextBox 29"/>
            <p:cNvSpPr txBox="1">
              <a:spLocks noChangeArrowheads="1"/>
            </p:cNvSpPr>
            <p:nvPr/>
          </p:nvSpPr>
          <p:spPr bwMode="auto">
            <a:xfrm flipH="1">
              <a:off x="5406353" y="3484918"/>
              <a:ext cx="381000" cy="41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12" name="TextBox 30"/>
            <p:cNvSpPr txBox="1">
              <a:spLocks noChangeArrowheads="1"/>
            </p:cNvSpPr>
            <p:nvPr/>
          </p:nvSpPr>
          <p:spPr bwMode="auto">
            <a:xfrm flipH="1">
              <a:off x="6396953" y="2570518"/>
              <a:ext cx="381000" cy="41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46113" name="TextBox 31"/>
            <p:cNvSpPr txBox="1">
              <a:spLocks noChangeArrowheads="1"/>
            </p:cNvSpPr>
            <p:nvPr/>
          </p:nvSpPr>
          <p:spPr bwMode="auto">
            <a:xfrm flipH="1">
              <a:off x="7387553" y="2810786"/>
              <a:ext cx="381000" cy="41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46114" name="TextBox 32"/>
            <p:cNvSpPr txBox="1">
              <a:spLocks noChangeArrowheads="1"/>
            </p:cNvSpPr>
            <p:nvPr/>
          </p:nvSpPr>
          <p:spPr bwMode="auto">
            <a:xfrm flipH="1">
              <a:off x="7692353" y="2341918"/>
              <a:ext cx="304800" cy="41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46115" name="TextBox 33"/>
            <p:cNvSpPr txBox="1">
              <a:spLocks noChangeArrowheads="1"/>
            </p:cNvSpPr>
            <p:nvPr/>
          </p:nvSpPr>
          <p:spPr bwMode="auto">
            <a:xfrm flipH="1">
              <a:off x="5482553" y="4791986"/>
              <a:ext cx="381000" cy="41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</a:t>
              </a:r>
            </a:p>
          </p:txBody>
        </p:sp>
      </p:grpSp>
      <p:sp>
        <p:nvSpPr>
          <p:cNvPr id="42" name="Rectangle 41"/>
          <p:cNvSpPr/>
          <p:nvPr/>
        </p:nvSpPr>
        <p:spPr bwMode="auto">
          <a:xfrm>
            <a:off x="8035925" y="7167563"/>
            <a:ext cx="1606550" cy="25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370" tIns="50685" rIns="101370" bIns="50685"/>
          <a:lstStyle/>
          <a:p>
            <a:pPr>
              <a:defRPr/>
            </a:pPr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4" name="Title 3"/>
          <p:cNvSpPr txBox="1">
            <a:spLocks/>
          </p:cNvSpPr>
          <p:nvPr/>
        </p:nvSpPr>
        <p:spPr>
          <a:xfrm>
            <a:off x="508000" y="422275"/>
            <a:ext cx="9134475" cy="1263650"/>
          </a:xfrm>
          <a:prstGeom prst="rect">
            <a:avLst/>
          </a:prstGeom>
        </p:spPr>
        <p:txBody>
          <a:bodyPr lIns="101370" tIns="50685" rIns="101370" bIns="50685"/>
          <a:lstStyle/>
          <a:p>
            <a:pPr algn="ctr">
              <a:defRPr/>
            </a:pPr>
            <a:r>
              <a:rPr lang="en-US" sz="4400" i="1" kern="0" dirty="0">
                <a:latin typeface="+mj-lt"/>
                <a:ea typeface="+mj-ea"/>
                <a:cs typeface="+mj-cs"/>
              </a:rPr>
              <a:t>   </a:t>
            </a:r>
            <a:r>
              <a:rPr lang="en-US" sz="4400" u="sng" kern="0" dirty="0">
                <a:latin typeface="+mj-lt"/>
                <a:ea typeface="+mj-ea"/>
                <a:cs typeface="+mj-cs"/>
              </a:rPr>
              <a:t>Veterans Treatment Courts</a:t>
            </a:r>
          </a:p>
        </p:txBody>
      </p:sp>
      <p:sp>
        <p:nvSpPr>
          <p:cNvPr id="46086" name="TextBox 45"/>
          <p:cNvSpPr txBox="1">
            <a:spLocks noChangeArrowheads="1"/>
          </p:cNvSpPr>
          <p:nvPr/>
        </p:nvSpPr>
        <p:spPr bwMode="auto">
          <a:xfrm>
            <a:off x="1460500" y="5734050"/>
            <a:ext cx="299402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370" tIns="50685" rIns="101370" bIns="50685">
            <a:spAutoFit/>
          </a:bodyPr>
          <a:lstStyle/>
          <a:p>
            <a:r>
              <a:rPr lang="en-US" u="sng"/>
              <a:t>Mentor Courts</a:t>
            </a:r>
          </a:p>
          <a:p>
            <a:r>
              <a:rPr lang="en-US"/>
              <a:t>Buffalo, NY</a:t>
            </a:r>
          </a:p>
          <a:p>
            <a:r>
              <a:rPr lang="en-US"/>
              <a:t>Tulsa, OK</a:t>
            </a:r>
          </a:p>
          <a:p>
            <a:r>
              <a:rPr lang="en-US"/>
              <a:t>Orange Co., CA</a:t>
            </a:r>
          </a:p>
          <a:p>
            <a:r>
              <a:rPr lang="en-US"/>
              <a:t>Santa Clara Co., CA</a:t>
            </a:r>
          </a:p>
        </p:txBody>
      </p:sp>
      <p:sp>
        <p:nvSpPr>
          <p:cNvPr id="46087" name="TextBox 13"/>
          <p:cNvSpPr txBox="1">
            <a:spLocks noChangeArrowheads="1"/>
          </p:cNvSpPr>
          <p:nvPr/>
        </p:nvSpPr>
        <p:spPr bwMode="auto">
          <a:xfrm flipH="1">
            <a:off x="9220200" y="3638550"/>
            <a:ext cx="4222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70" tIns="50685" rIns="101370" bIns="50685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6088" name="TextBox 13"/>
          <p:cNvSpPr txBox="1">
            <a:spLocks noChangeArrowheads="1"/>
          </p:cNvSpPr>
          <p:nvPr/>
        </p:nvSpPr>
        <p:spPr bwMode="auto">
          <a:xfrm flipH="1">
            <a:off x="8289925" y="3879850"/>
            <a:ext cx="4222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70" tIns="50685" rIns="101370" bIns="50685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6089" name="TextBox 24"/>
          <p:cNvSpPr txBox="1">
            <a:spLocks noChangeArrowheads="1"/>
          </p:cNvSpPr>
          <p:nvPr/>
        </p:nvSpPr>
        <p:spPr bwMode="auto">
          <a:xfrm flipH="1">
            <a:off x="3636963" y="2108200"/>
            <a:ext cx="4238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70" tIns="50685" rIns="101370" bIns="50685">
            <a:spAutoFit/>
          </a:bodyPr>
          <a:lstStyle/>
          <a:p>
            <a:r>
              <a:rPr lang="en-US"/>
              <a:t>1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10800000">
            <a:off x="8882063" y="3879850"/>
            <a:ext cx="4222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 b="-30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766763"/>
            <a:ext cx="8458200" cy="660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0D1B59"/>
                </a:solidFill>
                <a:latin typeface="Bookman Old Style" pitchFamily="18" charset="0"/>
              </a:rPr>
              <a:t>   CONTACT INFORMATION</a:t>
            </a:r>
            <a:endParaRPr lang="en-US" b="1" smtClean="0">
              <a:solidFill>
                <a:srgbClr val="0D1B59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306513"/>
            <a:ext cx="8674100" cy="54451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0000"/>
                </a:solidFill>
              </a:rPr>
              <a:t>JUDGE ROBERT RUSSELL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0000"/>
                </a:solidFill>
              </a:rPr>
              <a:t>716-845-2623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0000"/>
                </a:solidFill>
              </a:rPr>
              <a:t>JACK O’CONNOR, Mentor Coor.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0000"/>
                </a:solidFill>
              </a:rPr>
              <a:t>716-858-7345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0000"/>
                </a:solidFill>
              </a:rPr>
              <a:t>HANK PIROWSKI, Project Director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0000"/>
                </a:solidFill>
              </a:rPr>
              <a:t>716-845-2695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0000"/>
                </a:solidFill>
              </a:rPr>
              <a:t>Tamekia Slaughter, VJO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0000"/>
                </a:solidFill>
              </a:rPr>
              <a:t>716-862-3100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0000"/>
                </a:solidFill>
              </a:rPr>
              <a:t>Carly Klien, &amp; Timothy Philo, VSR,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0000"/>
                </a:solidFill>
              </a:rPr>
              <a:t>716-857-3188 &amp; 716-857-3315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536825" y="6662738"/>
            <a:ext cx="56276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27" tIns="50663" rIns="101327" bIns="50663">
            <a:spAutoFit/>
          </a:bodyPr>
          <a:lstStyle/>
          <a:p>
            <a:pPr defTabSz="1014413" eaLnBrk="1" hangingPunct="1"/>
            <a:r>
              <a:rPr lang="en-US" sz="2000" b="1">
                <a:solidFill>
                  <a:srgbClr val="000000"/>
                </a:solidFill>
              </a:rPr>
              <a:t>Resource: </a:t>
            </a:r>
            <a:r>
              <a:rPr lang="en-US" sz="2000" b="1">
                <a:solidFill>
                  <a:srgbClr val="000000"/>
                </a:solidFill>
                <a:hlinkClick r:id="rId4"/>
              </a:rPr>
              <a:t>WWW.NADCP.ORG</a:t>
            </a:r>
            <a:r>
              <a:rPr lang="en-US" sz="2000" b="1">
                <a:solidFill>
                  <a:srgbClr val="000000"/>
                </a:solidFill>
              </a:rPr>
              <a:t> &amp; </a:t>
            </a:r>
            <a:r>
              <a:rPr lang="en-US" sz="2000" b="1">
                <a:solidFill>
                  <a:srgbClr val="000000"/>
                </a:solidFill>
                <a:hlinkClick r:id="rId5"/>
              </a:rPr>
              <a:t>WWW.BUFFALOVETERANSCOURT.ORG</a:t>
            </a:r>
            <a:r>
              <a:rPr lang="en-US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/>
        <p:txBody>
          <a:bodyPr lIns="101340" tIns="50670" rIns="101340" bIns="50670"/>
          <a:lstStyle/>
          <a:p>
            <a:pPr eaLnBrk="1" hangingPunct="1"/>
            <a:r>
              <a:rPr lang="en-US" smtClean="0"/>
              <a:t>Thank you for your support</a:t>
            </a:r>
          </a:p>
        </p:txBody>
      </p:sp>
      <p:pic>
        <p:nvPicPr>
          <p:cNvPr id="48131" name="Picture 3" descr="support_our_vete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685925"/>
            <a:ext cx="6935788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508000" y="252413"/>
            <a:ext cx="9134475" cy="1265237"/>
          </a:xfrm>
        </p:spPr>
        <p:txBody>
          <a:bodyPr/>
          <a:lstStyle/>
          <a:p>
            <a:r>
              <a:rPr lang="en-US" sz="5300" smtClean="0"/>
              <a:t>Women Veterans</a:t>
            </a:r>
          </a:p>
        </p:txBody>
      </p:sp>
      <p:sp>
        <p:nvSpPr>
          <p:cNvPr id="25603" name="Content Placeholder 6"/>
          <p:cNvSpPr>
            <a:spLocks noGrp="1"/>
          </p:cNvSpPr>
          <p:nvPr>
            <p:ph sz="quarter" idx="4"/>
          </p:nvPr>
        </p:nvSpPr>
        <p:spPr>
          <a:xfrm>
            <a:off x="5410200" y="2192338"/>
            <a:ext cx="4740275" cy="4373562"/>
          </a:xfrm>
        </p:spPr>
        <p:txBody>
          <a:bodyPr/>
          <a:lstStyle/>
          <a:p>
            <a:r>
              <a:rPr lang="en-US" smtClean="0"/>
              <a:t>15% of today’s military</a:t>
            </a:r>
          </a:p>
          <a:p>
            <a:r>
              <a:rPr lang="en-US" smtClean="0"/>
              <a:t>Over 235,000 served in OEF/OIF</a:t>
            </a:r>
          </a:p>
          <a:p>
            <a:r>
              <a:rPr lang="en-US" smtClean="0"/>
              <a:t>12%-16% are single parents </a:t>
            </a:r>
          </a:p>
          <a:p>
            <a:r>
              <a:rPr lang="en-US" smtClean="0"/>
              <a:t>Approximately 10% of homeless Veterans &lt; 45</a:t>
            </a:r>
          </a:p>
          <a:p>
            <a:r>
              <a:rPr lang="en-US" smtClean="0"/>
              <a:t>2 times more likely to become homeless than  non-Veteran women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5604" name="Picture 4" descr="Women-In-Military.jpg"/>
          <p:cNvPicPr>
            <a:picLocks noChangeAspect="1"/>
          </p:cNvPicPr>
          <p:nvPr/>
        </p:nvPicPr>
        <p:blipFill>
          <a:blip r:embed="rId2" cstate="print"/>
          <a:srcRect l="5000" r="20000"/>
          <a:stretch>
            <a:fillRect/>
          </a:stretch>
        </p:blipFill>
        <p:spPr bwMode="auto">
          <a:xfrm>
            <a:off x="1152525" y="2446338"/>
            <a:ext cx="4092575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508000" y="1685925"/>
            <a:ext cx="91344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6" name="Picture 0" descr="New Logo for GA Blasts.jpg"/>
          <p:cNvPicPr>
            <a:picLocks noChangeAspect="1" noChangeArrowheads="1"/>
          </p:cNvPicPr>
          <p:nvPr/>
        </p:nvPicPr>
        <p:blipFill>
          <a:blip r:embed="rId3" cstate="print"/>
          <a:srcRect r="77274"/>
          <a:stretch>
            <a:fillRect/>
          </a:stretch>
        </p:blipFill>
        <p:spPr bwMode="auto">
          <a:xfrm>
            <a:off x="508000" y="336550"/>
            <a:ext cx="6762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cdec6d41-a4b1-433c-b909-cca314e62f35" descr="9D8BFD22-1F87-402C-B803-34D7A0B858B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2200" y="422275"/>
            <a:ext cx="1016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Homelessness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100138" y="2192338"/>
            <a:ext cx="4313237" cy="4554537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2900" smtClean="0"/>
          </a:p>
          <a:p>
            <a:r>
              <a:rPr lang="en-US" sz="2900" smtClean="0"/>
              <a:t>Veterans twice as likely to become homeless as non-Veterans</a:t>
            </a:r>
          </a:p>
          <a:p>
            <a:r>
              <a:rPr lang="en-US" sz="2900" smtClean="0"/>
              <a:t>Criminal involvement is single best predicator of future homelessness</a:t>
            </a:r>
          </a:p>
        </p:txBody>
      </p:sp>
      <p:pic>
        <p:nvPicPr>
          <p:cNvPr id="26628" name="Picture 3" descr="book+12+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513" y="2698750"/>
            <a:ext cx="431482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508000" y="1685925"/>
            <a:ext cx="91344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0" name="Picture 0" descr="New Logo for GA Blasts.jpg"/>
          <p:cNvPicPr>
            <a:picLocks noChangeAspect="1" noChangeArrowheads="1"/>
          </p:cNvPicPr>
          <p:nvPr/>
        </p:nvPicPr>
        <p:blipFill>
          <a:blip r:embed="rId4" cstate="print"/>
          <a:srcRect r="77274"/>
          <a:stretch>
            <a:fillRect/>
          </a:stretch>
        </p:blipFill>
        <p:spPr bwMode="auto">
          <a:xfrm>
            <a:off x="508000" y="336550"/>
            <a:ext cx="6762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cdec6d41-a4b1-433c-b909-cca314e62f35" descr="9D8BFD22-1F87-402C-B803-34D7A0B858B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22275"/>
            <a:ext cx="1016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184275" y="168275"/>
            <a:ext cx="8120063" cy="1265238"/>
          </a:xfrm>
        </p:spPr>
        <p:txBody>
          <a:bodyPr/>
          <a:lstStyle/>
          <a:p>
            <a:r>
              <a:rPr lang="en-US" sz="6000" smtClean="0"/>
              <a:t>Unemployment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half" idx="2"/>
          </p:nvPr>
        </p:nvSpPr>
        <p:spPr>
          <a:xfrm>
            <a:off x="5073650" y="2276475"/>
            <a:ext cx="4484688" cy="4373563"/>
          </a:xfrm>
        </p:spPr>
        <p:txBody>
          <a:bodyPr/>
          <a:lstStyle/>
          <a:p>
            <a:r>
              <a:rPr lang="en-US" sz="3100" smtClean="0"/>
              <a:t>In 2008, 18% of recently separated Veterans were unemployed</a:t>
            </a:r>
          </a:p>
          <a:p>
            <a:r>
              <a:rPr lang="en-US" sz="3100" smtClean="0"/>
              <a:t>In 2009, Male Veterans, aged 18-24, unemployment rate was 21.6%</a:t>
            </a:r>
          </a:p>
          <a:p>
            <a:pPr>
              <a:buFont typeface="Wingdings" pitchFamily="2" charset="2"/>
              <a:buNone/>
            </a:pPr>
            <a:endParaRPr lang="en-US" sz="3100" b="1" smtClean="0"/>
          </a:p>
          <a:p>
            <a:pPr>
              <a:buFont typeface="Wingdings" pitchFamily="2" charset="2"/>
              <a:buNone/>
            </a:pPr>
            <a:endParaRPr lang="en-US" sz="3100" smtClean="0"/>
          </a:p>
        </p:txBody>
      </p:sp>
      <p:pic>
        <p:nvPicPr>
          <p:cNvPr id="27652" name="Content Placeholder 6" descr="unemploye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68413" y="2306638"/>
            <a:ext cx="3403600" cy="4524375"/>
          </a:xfrm>
        </p:spPr>
      </p:pic>
      <p:cxnSp>
        <p:nvCxnSpPr>
          <p:cNvPr id="5" name="Straight Connector 4"/>
          <p:cNvCxnSpPr/>
          <p:nvPr/>
        </p:nvCxnSpPr>
        <p:spPr>
          <a:xfrm>
            <a:off x="508000" y="1685925"/>
            <a:ext cx="91344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4" name="Picture 0" descr="New Logo for GA Blasts.jpg"/>
          <p:cNvPicPr>
            <a:picLocks noChangeAspect="1" noChangeArrowheads="1"/>
          </p:cNvPicPr>
          <p:nvPr/>
        </p:nvPicPr>
        <p:blipFill>
          <a:blip r:embed="rId4" cstate="print"/>
          <a:srcRect r="77274"/>
          <a:stretch>
            <a:fillRect/>
          </a:stretch>
        </p:blipFill>
        <p:spPr bwMode="auto">
          <a:xfrm>
            <a:off x="508000" y="336550"/>
            <a:ext cx="6762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cdec6d41-a4b1-433c-b909-cca314e62f35" descr="9D8BFD22-1F87-402C-B803-34D7A0B858B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22275"/>
            <a:ext cx="1016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>
          <a:xfrm>
            <a:off x="846138" y="252413"/>
            <a:ext cx="8542337" cy="1265237"/>
          </a:xfrm>
        </p:spPr>
        <p:txBody>
          <a:bodyPr/>
          <a:lstStyle/>
          <a:p>
            <a:r>
              <a:rPr lang="en-US" sz="4400" smtClean="0"/>
              <a:t>Military Sexual Trauma (MST)</a:t>
            </a:r>
          </a:p>
        </p:txBody>
      </p:sp>
      <p:sp>
        <p:nvSpPr>
          <p:cNvPr id="28675" name="Content Placeholder 6"/>
          <p:cNvSpPr>
            <a:spLocks noGrp="1"/>
          </p:cNvSpPr>
          <p:nvPr>
            <p:ph sz="half" idx="2"/>
          </p:nvPr>
        </p:nvSpPr>
        <p:spPr>
          <a:xfrm>
            <a:off x="1098550" y="2406650"/>
            <a:ext cx="4484688" cy="4373563"/>
          </a:xfrm>
        </p:spPr>
        <p:txBody>
          <a:bodyPr/>
          <a:lstStyle/>
          <a:p>
            <a:r>
              <a:rPr lang="en-US" sz="3100" smtClean="0"/>
              <a:t>Both sexual harassment and sexual assault that occurs in military settings.</a:t>
            </a:r>
          </a:p>
          <a:p>
            <a:r>
              <a:rPr lang="en-US" sz="3100" smtClean="0"/>
              <a:t>60% of women with Military Sexual Trauma also suffered from PTSD.</a:t>
            </a:r>
          </a:p>
          <a:p>
            <a:endParaRPr lang="en-US" sz="3100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 l="19376" t="33333" r="50000" b="10001"/>
          <a:stretch>
            <a:fillRect/>
          </a:stretch>
        </p:blipFill>
        <p:spPr bwMode="auto">
          <a:xfrm>
            <a:off x="5497513" y="2446338"/>
            <a:ext cx="4144962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508000" y="1685925"/>
            <a:ext cx="91344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8" name="Picture 0" descr="New Logo for GA Blasts.jpg"/>
          <p:cNvPicPr>
            <a:picLocks noChangeAspect="1" noChangeArrowheads="1"/>
          </p:cNvPicPr>
          <p:nvPr/>
        </p:nvPicPr>
        <p:blipFill>
          <a:blip r:embed="rId4" cstate="print"/>
          <a:srcRect r="77274"/>
          <a:stretch>
            <a:fillRect/>
          </a:stretch>
        </p:blipFill>
        <p:spPr bwMode="auto">
          <a:xfrm>
            <a:off x="508000" y="336550"/>
            <a:ext cx="6762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cdec6d41-a4b1-433c-b909-cca314e62f35" descr="9D8BFD22-1F87-402C-B803-34D7A0B858B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200" y="422275"/>
            <a:ext cx="1016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00"/>
                </a:solidFill>
              </a:rPr>
              <a:t>Buffalo’s Experience :Veterans Tx Court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438" y="1295400"/>
            <a:ext cx="8458200" cy="6294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Treatment Court Background-Drug &amp; Mental Health Courts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Veterans seen in Treatment Courts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Facilitation by fellow Veterans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Visit to Buffalo Veterans Hospital Advisory Board, (WNY) V.A. </a:t>
            </a:r>
            <a:r>
              <a:rPr lang="en-US" smtClean="0">
                <a:solidFill>
                  <a:srgbClr val="FFFF66"/>
                </a:solidFill>
              </a:rPr>
              <a:t>Director Michael Finnegan</a:t>
            </a:r>
          </a:p>
          <a:p>
            <a:pPr>
              <a:lnSpc>
                <a:spcPct val="90000"/>
              </a:lnSpc>
            </a:pPr>
            <a:endParaRPr lang="en-US" smtClean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</a:pPr>
            <a:r>
              <a:rPr lang="en-US" smtClean="0"/>
              <a:t>Community forums with Veterans Health Care, the Court and Community Behavioral Health Care Providers-Keynote Speaker </a:t>
            </a:r>
            <a:r>
              <a:rPr lang="en-US" smtClean="0">
                <a:solidFill>
                  <a:srgbClr val="FFFF66"/>
                </a:solidFill>
              </a:rPr>
              <a:t>Deputy Under</a:t>
            </a:r>
            <a:r>
              <a:rPr lang="en-US" smtClean="0"/>
              <a:t> </a:t>
            </a:r>
            <a:r>
              <a:rPr lang="en-US" smtClean="0">
                <a:solidFill>
                  <a:srgbClr val="FFFF66"/>
                </a:solidFill>
              </a:rPr>
              <a:t>Secretary William Feeley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para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8063" y="2530475"/>
            <a:ext cx="1522412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/>
        <p:txBody>
          <a:bodyPr lIns="101362" tIns="50681" rIns="101362" bIns="50681"/>
          <a:lstStyle/>
          <a:p>
            <a:pPr eaLnBrk="1" hangingPunct="1"/>
            <a:r>
              <a:rPr lang="en-US" smtClean="0"/>
              <a:t>Veterans Court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4294967295"/>
          </p:nvPr>
        </p:nvSpPr>
        <p:spPr>
          <a:xfrm>
            <a:off x="603250" y="1771650"/>
            <a:ext cx="9134475" cy="5008563"/>
          </a:xfrm>
        </p:spPr>
        <p:txBody>
          <a:bodyPr lIns="101362" tIns="50681" rIns="101362" bIns="50681"/>
          <a:lstStyle/>
          <a:p>
            <a:pPr eaLnBrk="1" hangingPunct="1"/>
            <a:r>
              <a:rPr lang="en-US" smtClean="0"/>
              <a:t>A specialized criminal court docket</a:t>
            </a:r>
          </a:p>
          <a:p>
            <a:pPr eaLnBrk="1" hangingPunct="1"/>
            <a:r>
              <a:rPr lang="en-US" smtClean="0"/>
              <a:t>Established to address the needs of veteran-defendants with substance dependency and/or mental illness issues </a:t>
            </a:r>
          </a:p>
          <a:p>
            <a:pPr eaLnBrk="1" hangingPunct="1"/>
            <a:r>
              <a:rPr lang="en-US" smtClean="0"/>
              <a:t>Primarily non-violent felony or misdemeanor offenses (violent offenses: case by case)</a:t>
            </a:r>
          </a:p>
          <a:p>
            <a:pPr eaLnBrk="1" hangingPunct="1"/>
            <a:r>
              <a:rPr lang="en-US" smtClean="0"/>
              <a:t>Substitution of treatment problem solving model for traditional court processing</a:t>
            </a:r>
          </a:p>
        </p:txBody>
      </p:sp>
      <p:pic>
        <p:nvPicPr>
          <p:cNvPr id="30725" name="Picture 3" descr="C:\Documents and Settings\mlancer\Local Settings\Temporary Internet Files\Content.IE5\WA0C36M3\MPj0422243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8413" y="336550"/>
            <a:ext cx="8477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 descr="C:\Documents and Settings\mlancer\Local Settings\Temporary Internet Files\Content.IE5\ZACBJ9S9\MCj0432395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3650" y="168275"/>
            <a:ext cx="130651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6" descr="colum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863" y="590550"/>
            <a:ext cx="844550" cy="66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3072 PowerPlugs Templates for PowerPoint">
  <a:themeElements>
    <a:clrScheme name="F3072 PowerPlugs Templates for PowerPoint 14">
      <a:dk1>
        <a:srgbClr val="DDDDDD"/>
      </a:dk1>
      <a:lt1>
        <a:srgbClr val="FFFFFF"/>
      </a:lt1>
      <a:dk2>
        <a:srgbClr val="B2B2B2"/>
      </a:dk2>
      <a:lt2>
        <a:srgbClr val="FFFFFF"/>
      </a:lt2>
      <a:accent1>
        <a:srgbClr val="99CCFF"/>
      </a:accent1>
      <a:accent2>
        <a:srgbClr val="CC3300"/>
      </a:accent2>
      <a:accent3>
        <a:srgbClr val="D5D5D5"/>
      </a:accent3>
      <a:accent4>
        <a:srgbClr val="DADADA"/>
      </a:accent4>
      <a:accent5>
        <a:srgbClr val="CAE2FF"/>
      </a:accent5>
      <a:accent6>
        <a:srgbClr val="B92D00"/>
      </a:accent6>
      <a:hlink>
        <a:srgbClr val="99CCFF"/>
      </a:hlink>
      <a:folHlink>
        <a:srgbClr val="B2B2B2"/>
      </a:folHlink>
    </a:clrScheme>
    <a:fontScheme name="F3072 PowerPlugs Templates for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3072 PowerPlugs Templates for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3072 PowerPlugs Templates for 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3072 PowerPlugs Templates for 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3072 PowerPlugs Templates for 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3072 PowerPlugs Templates for 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3072 PowerPlugs Templates for 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3072 PowerPlugs Templates for 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3072 PowerPlugs Templates for PowerPoint 8">
        <a:dk1>
          <a:srgbClr val="DDDDDD"/>
        </a:dk1>
        <a:lt1>
          <a:srgbClr val="FFFFFF"/>
        </a:lt1>
        <a:dk2>
          <a:srgbClr val="B2B2B2"/>
        </a:dk2>
        <a:lt2>
          <a:srgbClr val="FFCC00"/>
        </a:lt2>
        <a:accent1>
          <a:srgbClr val="66FFFF"/>
        </a:accent1>
        <a:accent2>
          <a:srgbClr val="66CCFF"/>
        </a:accent2>
        <a:accent3>
          <a:srgbClr val="D5D5D5"/>
        </a:accent3>
        <a:accent4>
          <a:srgbClr val="DADADA"/>
        </a:accent4>
        <a:accent5>
          <a:srgbClr val="B8FFFF"/>
        </a:accent5>
        <a:accent6>
          <a:srgbClr val="5CB9E7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3072 PowerPlugs Templates for PowerPoint 9">
        <a:dk1>
          <a:srgbClr val="DDDDDD"/>
        </a:dk1>
        <a:lt1>
          <a:srgbClr val="FFFFFF"/>
        </a:lt1>
        <a:dk2>
          <a:srgbClr val="B2B2B2"/>
        </a:dk2>
        <a:lt2>
          <a:srgbClr val="FFCC00"/>
        </a:lt2>
        <a:accent1>
          <a:srgbClr val="66FFFF"/>
        </a:accent1>
        <a:accent2>
          <a:srgbClr val="FFFF00"/>
        </a:accent2>
        <a:accent3>
          <a:srgbClr val="D5D5D5"/>
        </a:accent3>
        <a:accent4>
          <a:srgbClr val="DADADA"/>
        </a:accent4>
        <a:accent5>
          <a:srgbClr val="B8FFFF"/>
        </a:accent5>
        <a:accent6>
          <a:srgbClr val="E7E700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3072 PowerPlugs Templates for PowerPoint 10">
        <a:dk1>
          <a:srgbClr val="DDDDDD"/>
        </a:dk1>
        <a:lt1>
          <a:srgbClr val="FFFFFF"/>
        </a:lt1>
        <a:dk2>
          <a:srgbClr val="B2B2B2"/>
        </a:dk2>
        <a:lt2>
          <a:srgbClr val="FFCC00"/>
        </a:lt2>
        <a:accent1>
          <a:srgbClr val="66FFFF"/>
        </a:accent1>
        <a:accent2>
          <a:srgbClr val="3399FF"/>
        </a:accent2>
        <a:accent3>
          <a:srgbClr val="D5D5D5"/>
        </a:accent3>
        <a:accent4>
          <a:srgbClr val="DADADA"/>
        </a:accent4>
        <a:accent5>
          <a:srgbClr val="B8FFFF"/>
        </a:accent5>
        <a:accent6>
          <a:srgbClr val="2D8AE7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3072 PowerPlugs Templates for PowerPoint 11">
        <a:dk1>
          <a:srgbClr val="DDDDDD"/>
        </a:dk1>
        <a:lt1>
          <a:srgbClr val="FFFFFF"/>
        </a:lt1>
        <a:dk2>
          <a:srgbClr val="B2B2B2"/>
        </a:dk2>
        <a:lt2>
          <a:srgbClr val="FFCC00"/>
        </a:lt2>
        <a:accent1>
          <a:srgbClr val="66CCFF"/>
        </a:accent1>
        <a:accent2>
          <a:srgbClr val="FFFF00"/>
        </a:accent2>
        <a:accent3>
          <a:srgbClr val="D5D5D5"/>
        </a:accent3>
        <a:accent4>
          <a:srgbClr val="DADADA"/>
        </a:accent4>
        <a:accent5>
          <a:srgbClr val="B8E2FF"/>
        </a:accent5>
        <a:accent6>
          <a:srgbClr val="E7E700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3072 PowerPlugs Templates for PowerPoint 12">
        <a:dk1>
          <a:srgbClr val="DDDDDD"/>
        </a:dk1>
        <a:lt1>
          <a:srgbClr val="FFFFFF"/>
        </a:lt1>
        <a:dk2>
          <a:srgbClr val="B2B2B2"/>
        </a:dk2>
        <a:lt2>
          <a:srgbClr val="FFCC00"/>
        </a:lt2>
        <a:accent1>
          <a:srgbClr val="0066FF"/>
        </a:accent1>
        <a:accent2>
          <a:srgbClr val="66FFFF"/>
        </a:accent2>
        <a:accent3>
          <a:srgbClr val="D5D5D5"/>
        </a:accent3>
        <a:accent4>
          <a:srgbClr val="DADADA"/>
        </a:accent4>
        <a:accent5>
          <a:srgbClr val="AAB8FF"/>
        </a:accent5>
        <a:accent6>
          <a:srgbClr val="5CE7E7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3072 PowerPlugs Templates for PowerPoint 13">
        <a:dk1>
          <a:srgbClr val="DDDDDD"/>
        </a:dk1>
        <a:lt1>
          <a:srgbClr val="FFFFFF"/>
        </a:lt1>
        <a:dk2>
          <a:srgbClr val="B2B2B2"/>
        </a:dk2>
        <a:lt2>
          <a:srgbClr val="FFFFFF"/>
        </a:lt2>
        <a:accent1>
          <a:srgbClr val="0066FF"/>
        </a:accent1>
        <a:accent2>
          <a:srgbClr val="CC3300"/>
        </a:accent2>
        <a:accent3>
          <a:srgbClr val="D5D5D5"/>
        </a:accent3>
        <a:accent4>
          <a:srgbClr val="DADADA"/>
        </a:accent4>
        <a:accent5>
          <a:srgbClr val="AAB8FF"/>
        </a:accent5>
        <a:accent6>
          <a:srgbClr val="B92D00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3072 PowerPlugs Templates for PowerPoint 14">
        <a:dk1>
          <a:srgbClr val="DDDDDD"/>
        </a:dk1>
        <a:lt1>
          <a:srgbClr val="FFFFFF"/>
        </a:lt1>
        <a:dk2>
          <a:srgbClr val="B2B2B2"/>
        </a:dk2>
        <a:lt2>
          <a:srgbClr val="FFFFFF"/>
        </a:lt2>
        <a:accent1>
          <a:srgbClr val="99CCFF"/>
        </a:accent1>
        <a:accent2>
          <a:srgbClr val="CC3300"/>
        </a:accent2>
        <a:accent3>
          <a:srgbClr val="D5D5D5"/>
        </a:accent3>
        <a:accent4>
          <a:srgbClr val="DADADA"/>
        </a:accent4>
        <a:accent5>
          <a:srgbClr val="CAE2FF"/>
        </a:accent5>
        <a:accent6>
          <a:srgbClr val="B92D00"/>
        </a:accent6>
        <a:hlink>
          <a:srgbClr val="99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3072 PowerPlugs Templates for PowerPoint 15">
        <a:dk1>
          <a:srgbClr val="000000"/>
        </a:dk1>
        <a:lt1>
          <a:srgbClr val="FFFF99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CA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3072 PowerPlugs Templates for PowerPoint 16">
        <a:dk1>
          <a:srgbClr val="000000"/>
        </a:dk1>
        <a:lt1>
          <a:srgbClr val="FFFFCC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E2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3072 PowerPlugs Templates for PowerPoint">
  <a:themeElements>
    <a:clrScheme name="1_F3072 PowerPlugs Templates for PowerPoint 14">
      <a:dk1>
        <a:srgbClr val="DDDDDD"/>
      </a:dk1>
      <a:lt1>
        <a:srgbClr val="FFFFFF"/>
      </a:lt1>
      <a:dk2>
        <a:srgbClr val="B2B2B2"/>
      </a:dk2>
      <a:lt2>
        <a:srgbClr val="FFFFFF"/>
      </a:lt2>
      <a:accent1>
        <a:srgbClr val="99CCFF"/>
      </a:accent1>
      <a:accent2>
        <a:srgbClr val="CC3300"/>
      </a:accent2>
      <a:accent3>
        <a:srgbClr val="D5D5D5"/>
      </a:accent3>
      <a:accent4>
        <a:srgbClr val="DADADA"/>
      </a:accent4>
      <a:accent5>
        <a:srgbClr val="CAE2FF"/>
      </a:accent5>
      <a:accent6>
        <a:srgbClr val="B92D00"/>
      </a:accent6>
      <a:hlink>
        <a:srgbClr val="99CCFF"/>
      </a:hlink>
      <a:folHlink>
        <a:srgbClr val="B2B2B2"/>
      </a:folHlink>
    </a:clrScheme>
    <a:fontScheme name="1_F3072 PowerPlugs Templates for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F3072 PowerPlugs Templates for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3072 PowerPlugs Templates for 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3072 PowerPlugs Templates for 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3072 PowerPlugs Templates for 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3072 PowerPlugs Templates for 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3072 PowerPlugs Templates for 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3072 PowerPlugs Templates for 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3072 PowerPlugs Templates for PowerPoint 8">
        <a:dk1>
          <a:srgbClr val="DDDDDD"/>
        </a:dk1>
        <a:lt1>
          <a:srgbClr val="FFFFFF"/>
        </a:lt1>
        <a:dk2>
          <a:srgbClr val="B2B2B2"/>
        </a:dk2>
        <a:lt2>
          <a:srgbClr val="FFCC00"/>
        </a:lt2>
        <a:accent1>
          <a:srgbClr val="66FFFF"/>
        </a:accent1>
        <a:accent2>
          <a:srgbClr val="66CCFF"/>
        </a:accent2>
        <a:accent3>
          <a:srgbClr val="D5D5D5"/>
        </a:accent3>
        <a:accent4>
          <a:srgbClr val="DADADA"/>
        </a:accent4>
        <a:accent5>
          <a:srgbClr val="B8FFFF"/>
        </a:accent5>
        <a:accent6>
          <a:srgbClr val="5CB9E7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3072 PowerPlugs Templates for PowerPoint 9">
        <a:dk1>
          <a:srgbClr val="DDDDDD"/>
        </a:dk1>
        <a:lt1>
          <a:srgbClr val="FFFFFF"/>
        </a:lt1>
        <a:dk2>
          <a:srgbClr val="B2B2B2"/>
        </a:dk2>
        <a:lt2>
          <a:srgbClr val="FFCC00"/>
        </a:lt2>
        <a:accent1>
          <a:srgbClr val="66FFFF"/>
        </a:accent1>
        <a:accent2>
          <a:srgbClr val="FFFF00"/>
        </a:accent2>
        <a:accent3>
          <a:srgbClr val="D5D5D5"/>
        </a:accent3>
        <a:accent4>
          <a:srgbClr val="DADADA"/>
        </a:accent4>
        <a:accent5>
          <a:srgbClr val="B8FFFF"/>
        </a:accent5>
        <a:accent6>
          <a:srgbClr val="E7E700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3072 PowerPlugs Templates for PowerPoint 10">
        <a:dk1>
          <a:srgbClr val="DDDDDD"/>
        </a:dk1>
        <a:lt1>
          <a:srgbClr val="FFFFFF"/>
        </a:lt1>
        <a:dk2>
          <a:srgbClr val="B2B2B2"/>
        </a:dk2>
        <a:lt2>
          <a:srgbClr val="FFCC00"/>
        </a:lt2>
        <a:accent1>
          <a:srgbClr val="66FFFF"/>
        </a:accent1>
        <a:accent2>
          <a:srgbClr val="3399FF"/>
        </a:accent2>
        <a:accent3>
          <a:srgbClr val="D5D5D5"/>
        </a:accent3>
        <a:accent4>
          <a:srgbClr val="DADADA"/>
        </a:accent4>
        <a:accent5>
          <a:srgbClr val="B8FFFF"/>
        </a:accent5>
        <a:accent6>
          <a:srgbClr val="2D8AE7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3072 PowerPlugs Templates for PowerPoint 11">
        <a:dk1>
          <a:srgbClr val="DDDDDD"/>
        </a:dk1>
        <a:lt1>
          <a:srgbClr val="FFFFFF"/>
        </a:lt1>
        <a:dk2>
          <a:srgbClr val="B2B2B2"/>
        </a:dk2>
        <a:lt2>
          <a:srgbClr val="FFCC00"/>
        </a:lt2>
        <a:accent1>
          <a:srgbClr val="66CCFF"/>
        </a:accent1>
        <a:accent2>
          <a:srgbClr val="FFFF00"/>
        </a:accent2>
        <a:accent3>
          <a:srgbClr val="D5D5D5"/>
        </a:accent3>
        <a:accent4>
          <a:srgbClr val="DADADA"/>
        </a:accent4>
        <a:accent5>
          <a:srgbClr val="B8E2FF"/>
        </a:accent5>
        <a:accent6>
          <a:srgbClr val="E7E700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3072 PowerPlugs Templates for PowerPoint 12">
        <a:dk1>
          <a:srgbClr val="DDDDDD"/>
        </a:dk1>
        <a:lt1>
          <a:srgbClr val="FFFFFF"/>
        </a:lt1>
        <a:dk2>
          <a:srgbClr val="B2B2B2"/>
        </a:dk2>
        <a:lt2>
          <a:srgbClr val="FFCC00"/>
        </a:lt2>
        <a:accent1>
          <a:srgbClr val="0066FF"/>
        </a:accent1>
        <a:accent2>
          <a:srgbClr val="66FFFF"/>
        </a:accent2>
        <a:accent3>
          <a:srgbClr val="D5D5D5"/>
        </a:accent3>
        <a:accent4>
          <a:srgbClr val="DADADA"/>
        </a:accent4>
        <a:accent5>
          <a:srgbClr val="AAB8FF"/>
        </a:accent5>
        <a:accent6>
          <a:srgbClr val="5CE7E7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3072 PowerPlugs Templates for PowerPoint 13">
        <a:dk1>
          <a:srgbClr val="DDDDDD"/>
        </a:dk1>
        <a:lt1>
          <a:srgbClr val="FFFFFF"/>
        </a:lt1>
        <a:dk2>
          <a:srgbClr val="B2B2B2"/>
        </a:dk2>
        <a:lt2>
          <a:srgbClr val="FFFFFF"/>
        </a:lt2>
        <a:accent1>
          <a:srgbClr val="0066FF"/>
        </a:accent1>
        <a:accent2>
          <a:srgbClr val="CC3300"/>
        </a:accent2>
        <a:accent3>
          <a:srgbClr val="D5D5D5"/>
        </a:accent3>
        <a:accent4>
          <a:srgbClr val="DADADA"/>
        </a:accent4>
        <a:accent5>
          <a:srgbClr val="AAB8FF"/>
        </a:accent5>
        <a:accent6>
          <a:srgbClr val="B92D00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3072 PowerPlugs Templates for PowerPoint 14">
        <a:dk1>
          <a:srgbClr val="DDDDDD"/>
        </a:dk1>
        <a:lt1>
          <a:srgbClr val="FFFFFF"/>
        </a:lt1>
        <a:dk2>
          <a:srgbClr val="B2B2B2"/>
        </a:dk2>
        <a:lt2>
          <a:srgbClr val="FFFFFF"/>
        </a:lt2>
        <a:accent1>
          <a:srgbClr val="99CCFF"/>
        </a:accent1>
        <a:accent2>
          <a:srgbClr val="CC3300"/>
        </a:accent2>
        <a:accent3>
          <a:srgbClr val="D5D5D5"/>
        </a:accent3>
        <a:accent4>
          <a:srgbClr val="DADADA"/>
        </a:accent4>
        <a:accent5>
          <a:srgbClr val="CAE2FF"/>
        </a:accent5>
        <a:accent6>
          <a:srgbClr val="B92D00"/>
        </a:accent6>
        <a:hlink>
          <a:srgbClr val="99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3072 PowerPlugs Templates for PowerPoint 15">
        <a:dk1>
          <a:srgbClr val="000000"/>
        </a:dk1>
        <a:lt1>
          <a:srgbClr val="FFFF99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CA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3072 PowerPlugs Templates for PowerPoint 16">
        <a:dk1>
          <a:srgbClr val="000000"/>
        </a:dk1>
        <a:lt1>
          <a:srgbClr val="FFFFCC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E2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99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CA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CC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E2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99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CA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CC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E2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CC66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E2B8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CC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E2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3">
      <a:dk1>
        <a:srgbClr val="000000"/>
      </a:dk1>
      <a:lt1>
        <a:srgbClr val="FFFF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E2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99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CA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E2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99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CA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E2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CC66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E2B8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CC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E2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CC66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E2B8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CC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E2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F3072 PowerPlugs Templates for PowerPoint">
  <a:themeElements>
    <a:clrScheme name="4_F3072 PowerPlugs Templates for PowerPoint 14">
      <a:dk1>
        <a:srgbClr val="DDDDDD"/>
      </a:dk1>
      <a:lt1>
        <a:srgbClr val="FFFFFF"/>
      </a:lt1>
      <a:dk2>
        <a:srgbClr val="B2B2B2"/>
      </a:dk2>
      <a:lt2>
        <a:srgbClr val="FFFFFF"/>
      </a:lt2>
      <a:accent1>
        <a:srgbClr val="99CCFF"/>
      </a:accent1>
      <a:accent2>
        <a:srgbClr val="CC3300"/>
      </a:accent2>
      <a:accent3>
        <a:srgbClr val="D5D5D5"/>
      </a:accent3>
      <a:accent4>
        <a:srgbClr val="DADADA"/>
      </a:accent4>
      <a:accent5>
        <a:srgbClr val="CAE2FF"/>
      </a:accent5>
      <a:accent6>
        <a:srgbClr val="B92D00"/>
      </a:accent6>
      <a:hlink>
        <a:srgbClr val="99CCFF"/>
      </a:hlink>
      <a:folHlink>
        <a:srgbClr val="B2B2B2"/>
      </a:folHlink>
    </a:clrScheme>
    <a:fontScheme name="4_F3072 PowerPlugs Templates for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F3072 PowerPlugs Templates for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F3072 PowerPlugs Templates for 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F3072 PowerPlugs Templates for 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F3072 PowerPlugs Templates for 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F3072 PowerPlugs Templates for 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F3072 PowerPlugs Templates for 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F3072 PowerPlugs Templates for 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F3072 PowerPlugs Templates for PowerPoint 8">
        <a:dk1>
          <a:srgbClr val="DDDDDD"/>
        </a:dk1>
        <a:lt1>
          <a:srgbClr val="FFFFFF"/>
        </a:lt1>
        <a:dk2>
          <a:srgbClr val="B2B2B2"/>
        </a:dk2>
        <a:lt2>
          <a:srgbClr val="FFCC00"/>
        </a:lt2>
        <a:accent1>
          <a:srgbClr val="66FFFF"/>
        </a:accent1>
        <a:accent2>
          <a:srgbClr val="66CCFF"/>
        </a:accent2>
        <a:accent3>
          <a:srgbClr val="D5D5D5"/>
        </a:accent3>
        <a:accent4>
          <a:srgbClr val="DADADA"/>
        </a:accent4>
        <a:accent5>
          <a:srgbClr val="B8FFFF"/>
        </a:accent5>
        <a:accent6>
          <a:srgbClr val="5CB9E7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F3072 PowerPlugs Templates for PowerPoint 9">
        <a:dk1>
          <a:srgbClr val="DDDDDD"/>
        </a:dk1>
        <a:lt1>
          <a:srgbClr val="FFFFFF"/>
        </a:lt1>
        <a:dk2>
          <a:srgbClr val="B2B2B2"/>
        </a:dk2>
        <a:lt2>
          <a:srgbClr val="FFCC00"/>
        </a:lt2>
        <a:accent1>
          <a:srgbClr val="66FFFF"/>
        </a:accent1>
        <a:accent2>
          <a:srgbClr val="FFFF00"/>
        </a:accent2>
        <a:accent3>
          <a:srgbClr val="D5D5D5"/>
        </a:accent3>
        <a:accent4>
          <a:srgbClr val="DADADA"/>
        </a:accent4>
        <a:accent5>
          <a:srgbClr val="B8FFFF"/>
        </a:accent5>
        <a:accent6>
          <a:srgbClr val="E7E700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F3072 PowerPlugs Templates for PowerPoint 10">
        <a:dk1>
          <a:srgbClr val="DDDDDD"/>
        </a:dk1>
        <a:lt1>
          <a:srgbClr val="FFFFFF"/>
        </a:lt1>
        <a:dk2>
          <a:srgbClr val="B2B2B2"/>
        </a:dk2>
        <a:lt2>
          <a:srgbClr val="FFCC00"/>
        </a:lt2>
        <a:accent1>
          <a:srgbClr val="66FFFF"/>
        </a:accent1>
        <a:accent2>
          <a:srgbClr val="3399FF"/>
        </a:accent2>
        <a:accent3>
          <a:srgbClr val="D5D5D5"/>
        </a:accent3>
        <a:accent4>
          <a:srgbClr val="DADADA"/>
        </a:accent4>
        <a:accent5>
          <a:srgbClr val="B8FFFF"/>
        </a:accent5>
        <a:accent6>
          <a:srgbClr val="2D8AE7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F3072 PowerPlugs Templates for PowerPoint 11">
        <a:dk1>
          <a:srgbClr val="DDDDDD"/>
        </a:dk1>
        <a:lt1>
          <a:srgbClr val="FFFFFF"/>
        </a:lt1>
        <a:dk2>
          <a:srgbClr val="B2B2B2"/>
        </a:dk2>
        <a:lt2>
          <a:srgbClr val="FFCC00"/>
        </a:lt2>
        <a:accent1>
          <a:srgbClr val="66CCFF"/>
        </a:accent1>
        <a:accent2>
          <a:srgbClr val="FFFF00"/>
        </a:accent2>
        <a:accent3>
          <a:srgbClr val="D5D5D5"/>
        </a:accent3>
        <a:accent4>
          <a:srgbClr val="DADADA"/>
        </a:accent4>
        <a:accent5>
          <a:srgbClr val="B8E2FF"/>
        </a:accent5>
        <a:accent6>
          <a:srgbClr val="E7E700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F3072 PowerPlugs Templates for PowerPoint 12">
        <a:dk1>
          <a:srgbClr val="DDDDDD"/>
        </a:dk1>
        <a:lt1>
          <a:srgbClr val="FFFFFF"/>
        </a:lt1>
        <a:dk2>
          <a:srgbClr val="B2B2B2"/>
        </a:dk2>
        <a:lt2>
          <a:srgbClr val="FFCC00"/>
        </a:lt2>
        <a:accent1>
          <a:srgbClr val="0066FF"/>
        </a:accent1>
        <a:accent2>
          <a:srgbClr val="66FFFF"/>
        </a:accent2>
        <a:accent3>
          <a:srgbClr val="D5D5D5"/>
        </a:accent3>
        <a:accent4>
          <a:srgbClr val="DADADA"/>
        </a:accent4>
        <a:accent5>
          <a:srgbClr val="AAB8FF"/>
        </a:accent5>
        <a:accent6>
          <a:srgbClr val="5CE7E7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F3072 PowerPlugs Templates for PowerPoint 13">
        <a:dk1>
          <a:srgbClr val="DDDDDD"/>
        </a:dk1>
        <a:lt1>
          <a:srgbClr val="FFFFFF"/>
        </a:lt1>
        <a:dk2>
          <a:srgbClr val="B2B2B2"/>
        </a:dk2>
        <a:lt2>
          <a:srgbClr val="FFFFFF"/>
        </a:lt2>
        <a:accent1>
          <a:srgbClr val="0066FF"/>
        </a:accent1>
        <a:accent2>
          <a:srgbClr val="CC3300"/>
        </a:accent2>
        <a:accent3>
          <a:srgbClr val="D5D5D5"/>
        </a:accent3>
        <a:accent4>
          <a:srgbClr val="DADADA"/>
        </a:accent4>
        <a:accent5>
          <a:srgbClr val="AAB8FF"/>
        </a:accent5>
        <a:accent6>
          <a:srgbClr val="B92D00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F3072 PowerPlugs Templates for PowerPoint 14">
        <a:dk1>
          <a:srgbClr val="DDDDDD"/>
        </a:dk1>
        <a:lt1>
          <a:srgbClr val="FFFFFF"/>
        </a:lt1>
        <a:dk2>
          <a:srgbClr val="B2B2B2"/>
        </a:dk2>
        <a:lt2>
          <a:srgbClr val="FFFFFF"/>
        </a:lt2>
        <a:accent1>
          <a:srgbClr val="99CCFF"/>
        </a:accent1>
        <a:accent2>
          <a:srgbClr val="CC3300"/>
        </a:accent2>
        <a:accent3>
          <a:srgbClr val="D5D5D5"/>
        </a:accent3>
        <a:accent4>
          <a:srgbClr val="DADADA"/>
        </a:accent4>
        <a:accent5>
          <a:srgbClr val="CAE2FF"/>
        </a:accent5>
        <a:accent6>
          <a:srgbClr val="B92D00"/>
        </a:accent6>
        <a:hlink>
          <a:srgbClr val="99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F3072 PowerPlugs Templates for PowerPoint 15">
        <a:dk1>
          <a:srgbClr val="000000"/>
        </a:dk1>
        <a:lt1>
          <a:srgbClr val="FFFF99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CA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F3072 PowerPlugs Templates for PowerPoint 16">
        <a:dk1>
          <a:srgbClr val="000000"/>
        </a:dk1>
        <a:lt1>
          <a:srgbClr val="FFFFCC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E2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1_Office Theme 3">
      <a:dk1>
        <a:srgbClr val="000000"/>
      </a:dk1>
      <a:lt1>
        <a:srgbClr val="FFFF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E2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99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CA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000000"/>
        </a:dk1>
        <a:lt1>
          <a:srgbClr val="FFFFCC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E2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99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CA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000000"/>
        </a:dk1>
        <a:lt1>
          <a:srgbClr val="FFFFCC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E2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4">
        <a:dk1>
          <a:srgbClr val="000000"/>
        </a:dk1>
        <a:lt1>
          <a:srgbClr val="FFCC66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E2B8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5">
        <a:dk1>
          <a:srgbClr val="000000"/>
        </a:dk1>
        <a:lt1>
          <a:srgbClr val="FFFFCC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E2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ffice Theme">
  <a:themeElements>
    <a:clrScheme name="2_Office Theme 3">
      <a:dk1>
        <a:srgbClr val="000000"/>
      </a:dk1>
      <a:lt1>
        <a:srgbClr val="FFFF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E2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2">
        <a:dk1>
          <a:srgbClr val="000000"/>
        </a:dk1>
        <a:lt1>
          <a:srgbClr val="FFFF99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CA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3">
        <a:dk1>
          <a:srgbClr val="000000"/>
        </a:dk1>
        <a:lt1>
          <a:srgbClr val="FFFFCC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E2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F3072 PowerPlugs Templates for PowerPoint</Template>
  <TotalTime>3183</TotalTime>
  <Words>1326</Words>
  <Application>Microsoft Office PowerPoint</Application>
  <PresentationFormat>Custom</PresentationFormat>
  <Paragraphs>221</Paragraphs>
  <Slides>32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Calibri</vt:lpstr>
      <vt:lpstr>Wingdings</vt:lpstr>
      <vt:lpstr>Bookman Old Style</vt:lpstr>
      <vt:lpstr>F3072 PowerPlugs Templates for PowerPoint</vt:lpstr>
      <vt:lpstr>1_F3072 PowerPlugs Templates for PowerPoint</vt:lpstr>
      <vt:lpstr>Default Design</vt:lpstr>
      <vt:lpstr>Office Theme</vt:lpstr>
      <vt:lpstr>1_Default Design</vt:lpstr>
      <vt:lpstr>4_F3072 PowerPlugs Templates for PowerPoint</vt:lpstr>
      <vt:lpstr>1_Office Theme</vt:lpstr>
      <vt:lpstr>2_Office Theme</vt:lpstr>
      <vt:lpstr>2_Default Design</vt:lpstr>
      <vt:lpstr>Microsoft Graph Chart</vt:lpstr>
      <vt:lpstr>Veterans Treatment Courts</vt:lpstr>
      <vt:lpstr>Post-9/11 Veterans: Who are they?</vt:lpstr>
      <vt:lpstr>Reserve and National Guard</vt:lpstr>
      <vt:lpstr>Women Veterans</vt:lpstr>
      <vt:lpstr>Homelessness</vt:lpstr>
      <vt:lpstr>Unemployment</vt:lpstr>
      <vt:lpstr>Military Sexual Trauma (MST)</vt:lpstr>
      <vt:lpstr>Buffalo’s Experience :Veterans Tx Court</vt:lpstr>
      <vt:lpstr>Veterans Court</vt:lpstr>
      <vt:lpstr>Target Population/Eligibility</vt:lpstr>
      <vt:lpstr>Slide 11</vt:lpstr>
      <vt:lpstr>Slide 12</vt:lpstr>
      <vt:lpstr>  EARLY IDENTIFICATION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Participants</vt:lpstr>
      <vt:lpstr>Unique Components</vt:lpstr>
      <vt:lpstr>V.A. Health Care Worker</vt:lpstr>
      <vt:lpstr>FEDERAL OFFICE OF VETERANS BENEFIT AFFAIRS </vt:lpstr>
      <vt:lpstr>Challenge</vt:lpstr>
      <vt:lpstr> Veteran Mentors</vt:lpstr>
      <vt:lpstr>  Veteran Mentors Role</vt:lpstr>
      <vt:lpstr>Slide 28</vt:lpstr>
      <vt:lpstr>KEY COMPONENTS</vt:lpstr>
      <vt:lpstr>Slide 30</vt:lpstr>
      <vt:lpstr>   CONTACT INFORMATION</vt:lpstr>
      <vt:lpstr>Thank you for your support</vt:lpstr>
    </vt:vector>
  </TitlesOfParts>
  <Manager>Judge Robert Russell</Manager>
  <Company>BuffaloVeterans Court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Veterans Treatment Court-Ohio</dc:title>
  <dc:subject>Veterans Treatment Court</dc:subject>
  <dc:creator>8jd</dc:creator>
  <cp:lastModifiedBy>msternbe</cp:lastModifiedBy>
  <cp:revision>158</cp:revision>
  <dcterms:created xsi:type="dcterms:W3CDTF">2007-09-25T16:28:53Z</dcterms:created>
  <dcterms:modified xsi:type="dcterms:W3CDTF">2011-11-14T13:55:25Z</dcterms:modified>
</cp:coreProperties>
</file>