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4" r:id="rId6"/>
    <p:sldId id="265" r:id="rId7"/>
    <p:sldId id="274" r:id="rId8"/>
    <p:sldId id="261" r:id="rId9"/>
    <p:sldId id="262" r:id="rId10"/>
    <p:sldId id="263" r:id="rId11"/>
    <p:sldId id="266" r:id="rId12"/>
    <p:sldId id="272" r:id="rId13"/>
    <p:sldId id="267" r:id="rId14"/>
    <p:sldId id="273" r:id="rId15"/>
    <p:sldId id="268" r:id="rId16"/>
    <p:sldId id="269" r:id="rId17"/>
    <p:sldId id="270" r:id="rId18"/>
    <p:sldId id="271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58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CF9D-8116-4AE5-8ADD-C692BD6011B5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BA1F3-A084-4CB4-A61C-E140DF01C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93250833-4BBF-4900-A65F-EA06BD2E0083}" type="slidenum">
              <a:rPr lang="en-US" smtClean="0"/>
              <a:pPr defTabSz="912813"/>
              <a:t>5</a:t>
            </a:fld>
            <a:endParaRPr lang="en-US" smtClean="0"/>
          </a:p>
        </p:txBody>
      </p:sp>
      <p:sp>
        <p:nvSpPr>
          <p:cNvPr id="26627" name="Rectangle 11"/>
          <p:cNvSpPr txBox="1">
            <a:spLocks noGrp="1" noChangeArrowheads="1"/>
          </p:cNvSpPr>
          <p:nvPr/>
        </p:nvSpPr>
        <p:spPr bwMode="auto">
          <a:xfrm>
            <a:off x="3887431" y="0"/>
            <a:ext cx="2970569" cy="45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57" tIns="46579" rIns="93157" bIns="46579"/>
          <a:lstStyle/>
          <a:p>
            <a:pPr algn="r" defTabSz="930275" eaLnBrk="0" hangingPunct="0"/>
            <a:fld id="{4673E2FA-672B-45C6-9EAE-6BA46CA7393B}" type="datetime1">
              <a:rPr lang="en-US" sz="1200">
                <a:latin typeface="Times New Roman" pitchFamily="18" charset="0"/>
                <a:cs typeface="Arial" charset="0"/>
              </a:rPr>
              <a:pPr algn="r" defTabSz="930275" eaLnBrk="0" hangingPunct="0"/>
              <a:t>11/10/2011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26628" name="Rectangle 13"/>
          <p:cNvSpPr txBox="1">
            <a:spLocks noGrp="1" noChangeArrowheads="1"/>
          </p:cNvSpPr>
          <p:nvPr/>
        </p:nvSpPr>
        <p:spPr bwMode="auto">
          <a:xfrm>
            <a:off x="3887431" y="8686882"/>
            <a:ext cx="2970569" cy="45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57" tIns="46579" rIns="93157" bIns="46579" anchor="b"/>
          <a:lstStyle/>
          <a:p>
            <a:pPr algn="r" defTabSz="930275" eaLnBrk="0" hangingPunct="0"/>
            <a:fld id="{7825C5E4-D49B-4939-8D79-ED9228E1BCDA}" type="slidenum">
              <a:rPr lang="en-US" sz="1200">
                <a:latin typeface="Times New Roman" pitchFamily="18" charset="0"/>
                <a:cs typeface="Arial" charset="0"/>
              </a:rPr>
              <a:pPr algn="r" defTabSz="930275" eaLnBrk="0" hangingPunct="0"/>
              <a:t>5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785" y="4345873"/>
            <a:ext cx="5030431" cy="4112449"/>
          </a:xfrm>
          <a:noFill/>
          <a:ln/>
        </p:spPr>
        <p:txBody>
          <a:bodyPr lIns="93157" tIns="46579" rIns="93157" bIns="46579"/>
          <a:lstStyle/>
          <a:p>
            <a:pPr eaLnBrk="1" hangingPunct="1"/>
            <a:r>
              <a:rPr lang="en-US" sz="1800" smtClean="0"/>
              <a:t>The role of the TAA is to first build the coalition relationships within the state.  In essence, the TAAs provide the communication glue to bring all these assets together.  </a:t>
            </a:r>
          </a:p>
          <a:p>
            <a:pPr eaLnBrk="1" hangingPunct="1"/>
            <a:r>
              <a:rPr lang="en-US" sz="1800" smtClean="0"/>
              <a:t>Secondly, the TAA works individually with Guard members on a more personal level, much like a non-clinical case manager.</a:t>
            </a:r>
          </a:p>
          <a:p>
            <a:pPr eaLnBrk="1" hangingPunct="1"/>
            <a:r>
              <a:rPr lang="en-US" sz="1800" smtClean="0"/>
              <a:t>And they provide assistance to </a:t>
            </a:r>
            <a:r>
              <a:rPr lang="en-US" sz="1800" u="sng" smtClean="0"/>
              <a:t>all</a:t>
            </a:r>
            <a:r>
              <a:rPr lang="en-US" sz="1800" smtClean="0"/>
              <a:t> veterans - - including WWII, Korean, Vietnam and Persian Gulf War vets from the different military components, not just OEF/OIF, and we do not turn anyone from the other branches away.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FF224-3DE8-42D4-A4DE-5567F72AD96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693738"/>
            <a:ext cx="4552950" cy="3414712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785" y="4344251"/>
            <a:ext cx="5030431" cy="411407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In Indiana we currently have 4,658 soldiers deployed.  Since 9/11 we have had 10,996 solders deployed, many on their second or third tour.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EBA1F3-A084-4CB4-A61C-E140DF01C1E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EBA1F3-A084-4CB4-A61C-E140DF01C1E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C03-A9F8-4B2C-B0EE-6FC2A288B9E3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590-CFEC-455D-8499-7F55CDDE4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C03-A9F8-4B2C-B0EE-6FC2A288B9E3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590-CFEC-455D-8499-7F55CDDE4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C03-A9F8-4B2C-B0EE-6FC2A288B9E3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590-CFEC-455D-8499-7F55CDDE4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C03-A9F8-4B2C-B0EE-6FC2A288B9E3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590-CFEC-455D-8499-7F55CDDE4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C03-A9F8-4B2C-B0EE-6FC2A288B9E3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590-CFEC-455D-8499-7F55CDDE4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C03-A9F8-4B2C-B0EE-6FC2A288B9E3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590-CFEC-455D-8499-7F55CDDE4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C03-A9F8-4B2C-B0EE-6FC2A288B9E3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590-CFEC-455D-8499-7F55CDDE4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C03-A9F8-4B2C-B0EE-6FC2A288B9E3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590-CFEC-455D-8499-7F55CDDE4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C03-A9F8-4B2C-B0EE-6FC2A288B9E3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590-CFEC-455D-8499-7F55CDDE4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C03-A9F8-4B2C-B0EE-6FC2A288B9E3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590-CFEC-455D-8499-7F55CDDE4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5C03-A9F8-4B2C-B0EE-6FC2A288B9E3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590-CFEC-455D-8499-7F55CDDE4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55C03-A9F8-4B2C-B0EE-6FC2A288B9E3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C590-CFEC-455D-8499-7F55CDDE41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7" descr="165788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2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7800" y="4343400"/>
            <a:ext cx="8763000" cy="1905000"/>
          </a:xfrm>
        </p:spPr>
        <p:txBody>
          <a:bodyPr/>
          <a:lstStyle/>
          <a:p>
            <a:pPr eaLnBrk="1" hangingPunct="1"/>
            <a:r>
              <a:rPr lang="en-US" sz="4000" b="1" i="1" smtClean="0">
                <a:solidFill>
                  <a:srgbClr val="662E93"/>
                </a:solidFill>
                <a:latin typeface="Bookman Old Style" pitchFamily="18" charset="0"/>
              </a:rPr>
              <a:t>TRANSITION ASSISTANCE ADVISOR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267200" y="4953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533400" y="3886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505200" y="3048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2667000" y="3810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0" y="3802063"/>
            <a:ext cx="91440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  <a:latin typeface="Bookman Old Style" pitchFamily="18" charset="0"/>
              </a:rPr>
              <a:t>INDIANA</a:t>
            </a:r>
          </a:p>
        </p:txBody>
      </p:sp>
      <p:sp>
        <p:nvSpPr>
          <p:cNvPr id="2056" name="Line 16"/>
          <p:cNvSpPr>
            <a:spLocks noChangeShapeType="1"/>
          </p:cNvSpPr>
          <p:nvPr/>
        </p:nvSpPr>
        <p:spPr bwMode="auto">
          <a:xfrm>
            <a:off x="381000" y="4710113"/>
            <a:ext cx="8382000" cy="0"/>
          </a:xfrm>
          <a:prstGeom prst="line">
            <a:avLst/>
          </a:prstGeom>
          <a:noFill/>
          <a:ln w="63500" cmpd="dbl">
            <a:solidFill>
              <a:srgbClr val="662E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" name="Text Box 19"/>
          <p:cNvSpPr txBox="1">
            <a:spLocks noChangeArrowheads="1"/>
          </p:cNvSpPr>
          <p:nvPr/>
        </p:nvSpPr>
        <p:spPr bwMode="auto">
          <a:xfrm>
            <a:off x="0" y="0"/>
            <a:ext cx="9144000" cy="119221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2058" name="Picture 13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0"/>
            <a:ext cx="3962400" cy="397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990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Benefits:</a:t>
            </a:r>
            <a:b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Health Care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2255838"/>
            <a:ext cx="85344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Specialized health care for Women Veterans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Health &amp; Rehabilitation </a:t>
            </a:r>
            <a:r>
              <a:rPr lang="en-US" sz="3200" dirty="0"/>
              <a:t>p</a:t>
            </a:r>
            <a:r>
              <a:rPr lang="en-US" sz="3200" dirty="0" smtClean="0"/>
              <a:t>rograms for Homeless Veterans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Readjustment counseling services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Alcohol &amp; Drug dependency treatment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Medical Evaluation for service exposure to environmental hazards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91440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Benefits: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Education</a:t>
            </a:r>
          </a:p>
        </p:txBody>
      </p:sp>
      <p:pic>
        <p:nvPicPr>
          <p:cNvPr id="5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562600" y="2209800"/>
            <a:ext cx="4572000" cy="3416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209800"/>
            <a:ext cx="457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Indiana VA</a:t>
            </a:r>
            <a:endParaRPr lang="en-US" sz="4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69276" y="3002744"/>
            <a:ext cx="4488876" cy="3096232"/>
          </a:xfrm>
          <a:prstGeom prst="rect">
            <a:avLst/>
          </a:prstGeom>
          <a:noFill/>
        </p:spPr>
        <p:txBody>
          <a:bodyPr wrap="square" lIns="91440" tIns="9144" rIns="9144" bIns="9144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Remission of Fees</a:t>
            </a:r>
          </a:p>
          <a:p>
            <a:pPr lvl="1">
              <a:buFont typeface="Tahoma" pitchFamily="34" charset="0"/>
              <a:buChar char="–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100% Paid tuition for 124 semester hours at any state-supported college or university. </a:t>
            </a:r>
          </a:p>
          <a:p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State Approving Agency</a:t>
            </a:r>
          </a:p>
          <a:p>
            <a:pPr lvl="1">
              <a:buFont typeface="Tahoma" pitchFamily="34" charset="0"/>
              <a:buChar char="–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Provides assistance to veterans  to gain access to Education Benefits. </a:t>
            </a:r>
          </a:p>
          <a:p>
            <a:pPr>
              <a:buFont typeface="Arial" pitchFamily="34" charset="0"/>
              <a:buChar char="•"/>
            </a:pP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495800" y="2821188"/>
            <a:ext cx="11652" cy="40368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0" y="2209800"/>
            <a:ext cx="457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Federal VA</a:t>
            </a:r>
            <a:endParaRPr lang="en-US" sz="4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2964359"/>
            <a:ext cx="4572000" cy="2788456"/>
          </a:xfrm>
          <a:prstGeom prst="rect">
            <a:avLst/>
          </a:prstGeom>
          <a:noFill/>
        </p:spPr>
        <p:txBody>
          <a:bodyPr wrap="square" lIns="91440" tIns="9144" rIns="9144" bIns="9144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Montgomery GI Bill</a:t>
            </a:r>
          </a:p>
          <a:p>
            <a:pPr lvl="1">
              <a:buFont typeface="Tahoma" pitchFamily="34" charset="0"/>
              <a:buChar char="–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Chapter 30, Active Duty GI Bill</a:t>
            </a:r>
          </a:p>
          <a:p>
            <a:pPr lvl="1">
              <a:buFont typeface="Tahoma" pitchFamily="34" charset="0"/>
              <a:buChar char="–"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Tahoma" pitchFamily="34" charset="0"/>
              <a:buChar char="–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Chapter 33, Post 9/11 GI Bill</a:t>
            </a:r>
          </a:p>
          <a:p>
            <a:pPr lvl="1"/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Veterans Educational Assistance Program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Survivor and Dependents Assistance 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91440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Benefits: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Education</a:t>
            </a:r>
          </a:p>
        </p:txBody>
      </p:sp>
      <p:pic>
        <p:nvPicPr>
          <p:cNvPr id="5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0" y="30480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Tahoma" pitchFamily="34" charset="0"/>
              <a:buChar char="–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Chapter 1606, Select Reserve GI Bill</a:t>
            </a:r>
          </a:p>
          <a:p>
            <a:pPr lvl="1"/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Tahoma" pitchFamily="34" charset="0"/>
              <a:buChar char="–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Chapter 1607, Reserve Education Assistance Program</a:t>
            </a:r>
          </a:p>
          <a:p>
            <a:pPr lvl="1"/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Tahoma" pitchFamily="34" charset="0"/>
              <a:buChar char="–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National Guard Supplemental Grant, 100% Tuition at State Universities AS, BA only (NG ONLY)</a:t>
            </a:r>
          </a:p>
          <a:p>
            <a:pPr lvl="1"/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Tahoma" pitchFamily="34" charset="0"/>
              <a:buChar char="–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Federal tuition assistance, Used for all levels of Education (NG ONLY)</a:t>
            </a:r>
          </a:p>
          <a:p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2098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Reserve and National Guard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990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Benefits: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Home and Life</a:t>
            </a:r>
          </a:p>
        </p:txBody>
      </p:sp>
      <p:pic>
        <p:nvPicPr>
          <p:cNvPr id="6" name="Picture 9" descr="New TAA Log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New TAA Log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22098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Home</a:t>
            </a:r>
            <a:endParaRPr lang="en-US" sz="4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743200"/>
            <a:ext cx="457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Indiana VA</a:t>
            </a:r>
            <a:endParaRPr lang="en-US" sz="4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69276" y="3536144"/>
            <a:ext cx="4488876" cy="3096232"/>
          </a:xfrm>
          <a:prstGeom prst="rect">
            <a:avLst/>
          </a:prstGeom>
          <a:noFill/>
        </p:spPr>
        <p:txBody>
          <a:bodyPr wrap="square" lIns="91440" tIns="9144" rIns="9144" bIns="9144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$5,000 State Income Tax deduction while serving in the Guard/Reserve.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State Income tax exclusion for the entire duration of active duty orders. </a:t>
            </a:r>
          </a:p>
          <a:p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$5,000 State Income tax deduction each year. For retired Hoosier Veterans, age 60 </a:t>
            </a:r>
          </a:p>
          <a:p>
            <a:pPr>
              <a:buFont typeface="Arial" pitchFamily="34" charset="0"/>
              <a:buChar char="•"/>
            </a:pP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495800" y="3430788"/>
            <a:ext cx="11652" cy="3427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0" y="2743200"/>
            <a:ext cx="457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Federal VA</a:t>
            </a:r>
            <a:endParaRPr lang="en-US" sz="4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3497759"/>
            <a:ext cx="4495800" cy="1557349"/>
          </a:xfrm>
          <a:prstGeom prst="rect">
            <a:avLst/>
          </a:prstGeom>
          <a:noFill/>
        </p:spPr>
        <p:txBody>
          <a:bodyPr wrap="square" lIns="91440" tIns="9144" rIns="9144" bIns="9144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VA Home Loan Program</a:t>
            </a:r>
          </a:p>
          <a:p>
            <a:pPr>
              <a:buFont typeface="Arial" pitchFamily="34" charset="0"/>
              <a:buChar char="•"/>
            </a:pP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Service Members Civil Relief Act</a:t>
            </a:r>
          </a:p>
          <a:p>
            <a:pPr>
              <a:buFont typeface="Arial" pitchFamily="34" charset="0"/>
              <a:buChar char="•"/>
            </a:pP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990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Benefits: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Home and Life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3048000"/>
            <a:ext cx="8534400" cy="323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3200" dirty="0" smtClean="0"/>
              <a:t>Service Members are Eligible to Receive: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Service Members Group Life Insurance (</a:t>
            </a:r>
            <a:r>
              <a:rPr lang="en-US" sz="3200" dirty="0" err="1" smtClean="0"/>
              <a:t>SGLI</a:t>
            </a:r>
            <a:r>
              <a:rPr lang="en-US" sz="3200" dirty="0" smtClean="0"/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Veterans Group Life Insurance (</a:t>
            </a:r>
            <a:r>
              <a:rPr lang="en-US" sz="3200" dirty="0" err="1" smtClean="0"/>
              <a:t>VGLI</a:t>
            </a:r>
            <a:r>
              <a:rPr lang="en-US" sz="3200" dirty="0" smtClean="0"/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Family Group Life  Insurance (</a:t>
            </a:r>
            <a:r>
              <a:rPr lang="en-US" sz="3200" dirty="0" err="1" smtClean="0"/>
              <a:t>FGLI</a:t>
            </a:r>
            <a:r>
              <a:rPr lang="en-US" sz="3200" dirty="0" smtClean="0"/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Service – Disabled Veterans Insurance (RH)</a:t>
            </a:r>
          </a:p>
        </p:txBody>
      </p:sp>
      <p:pic>
        <p:nvPicPr>
          <p:cNvPr id="6" name="Picture 9" descr="New TAA Log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New TAA Log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22098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Life</a:t>
            </a:r>
            <a:endParaRPr lang="en-US" sz="4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990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Benefits: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Financial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Assistance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2255838"/>
            <a:ext cx="85344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09600" y="3048000"/>
            <a:ext cx="8534400" cy="323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Indiana National Guard Relief Fund (NG ONLY)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Military Family Relief Fund (</a:t>
            </a:r>
            <a:r>
              <a:rPr lang="en-US" sz="3200" dirty="0" err="1" smtClean="0"/>
              <a:t>IDVA</a:t>
            </a:r>
            <a:r>
              <a:rPr lang="en-US" sz="3200" dirty="0" smtClean="0"/>
              <a:t> PROGRAM)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Family Assistance Centers ( ALL SERVICES)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990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Benefits: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Disabled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Veterans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2255838"/>
            <a:ext cx="8534400" cy="452596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Compensation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Pension for Service Connected Disability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Vocational</a:t>
            </a:r>
            <a:r>
              <a:rPr lang="en-US" sz="3200" dirty="0" smtClean="0"/>
              <a:t> Rehabilitation and Employment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Specially Adapted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Housing Grants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Automobile</a:t>
            </a:r>
            <a:r>
              <a:rPr lang="en-US" sz="3200" dirty="0" smtClean="0"/>
              <a:t> Allowance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Clothing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Allowance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Purple Heart Education Benefit *School</a:t>
            </a:r>
            <a:r>
              <a:rPr lang="en-US" sz="3200" dirty="0" smtClean="0"/>
              <a:t>-by-school basis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990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Benefits: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Burial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Benefits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2255838"/>
            <a:ext cx="8534400" cy="4754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Gravesite – Any National Cemetery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Government Headstone or Marker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Burial Flag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Presidential Memorial Certificate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Burial Allowance of $2,000 for Service Related Cause of Death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If Receiving VA Benefits, $300 Burial and $300 Plot Allowance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Perpetual Care</a:t>
            </a:r>
          </a:p>
        </p:txBody>
      </p:sp>
      <p:pic>
        <p:nvPicPr>
          <p:cNvPr id="6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990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Benefits: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Other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44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State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Benefits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2286000"/>
            <a:ext cx="85344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“Disabled Veteran” License Plates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“Ex-Prisoner of War” License Plates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“Purple Heart” License Plates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Veterans Home – Must have 1 Day Wartime Service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Indiana Veterans Memorial Cemetery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Burial Allowance up to $1000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Up to $100 for Setting Headstone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Disabled Veteran Hunting &amp; Fishing License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Golden Hoosier Passport for Disabled Veterans</a:t>
            </a:r>
          </a:p>
        </p:txBody>
      </p:sp>
      <p:pic>
        <p:nvPicPr>
          <p:cNvPr id="6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990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Recap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2286000"/>
            <a:ext cx="85344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Indiana is very Patriotic and Veteran Friendly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3200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Between the </a:t>
            </a:r>
            <a:r>
              <a:rPr lang="en-US" sz="3200" dirty="0" err="1" smtClean="0"/>
              <a:t>IDVA</a:t>
            </a:r>
            <a:r>
              <a:rPr lang="en-US" sz="3200" dirty="0" smtClean="0"/>
              <a:t> and all the Federal Veteran Benefits there are A LOT, call someone who can help you figure them out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Indiana </a:t>
            </a:r>
            <a:r>
              <a:rPr lang="en-US" sz="3200" dirty="0" err="1" smtClean="0"/>
              <a:t>TAAs</a:t>
            </a:r>
            <a:r>
              <a:rPr lang="en-US" sz="3200" dirty="0" smtClean="0"/>
              <a:t> are your partner in helping Veterans and family members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We can’t help if you don’t ask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 smtClean="0"/>
          </a:p>
        </p:txBody>
      </p:sp>
      <p:pic>
        <p:nvPicPr>
          <p:cNvPr id="6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TAA’s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– Who Are We?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779838"/>
            <a:ext cx="8229600" cy="1858962"/>
          </a:xfrm>
        </p:spPr>
        <p:txBody>
          <a:bodyPr/>
          <a:lstStyle/>
          <a:p>
            <a:pPr eaLnBrk="1" hangingPunct="1"/>
            <a:r>
              <a:rPr lang="en-US" smtClean="0"/>
              <a:t>Veterans benefits, programs &amp; services</a:t>
            </a:r>
          </a:p>
          <a:p>
            <a:pPr eaLnBrk="1" hangingPunct="1"/>
            <a:r>
              <a:rPr lang="en-US" smtClean="0"/>
              <a:t>Health care services</a:t>
            </a:r>
          </a:p>
          <a:p>
            <a:pPr eaLnBrk="1" hangingPunct="1"/>
            <a:r>
              <a:rPr lang="en-US" smtClean="0"/>
              <a:t>Community Resources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6200" y="5789613"/>
            <a:ext cx="89916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Many Transition Assistance Advisors are service connected disabled combat veterans.  We are all dedicated to ensure that quality care and service is rendered in a consistent, superior manner for every benefit, program and service, to all service members and their families.</a:t>
            </a: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990600" y="1905000"/>
            <a:ext cx="7696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 b="1" dirty="0"/>
              <a:t>A statewide point of contact to assist </a:t>
            </a:r>
            <a:r>
              <a:rPr lang="en-US" sz="3600" b="1" u="sng" dirty="0"/>
              <a:t>Service Members</a:t>
            </a:r>
            <a:r>
              <a:rPr lang="en-US" sz="3600" b="1" dirty="0"/>
              <a:t>, </a:t>
            </a:r>
            <a:r>
              <a:rPr lang="en-US" sz="3600" b="1" u="sng" dirty="0"/>
              <a:t>Veterans</a:t>
            </a:r>
            <a:r>
              <a:rPr lang="en-US" sz="3600" b="1" dirty="0"/>
              <a:t> and their </a:t>
            </a:r>
            <a:r>
              <a:rPr lang="en-US" sz="3600" b="1" u="sng" dirty="0"/>
              <a:t>Families</a:t>
            </a:r>
            <a:r>
              <a:rPr lang="en-US" sz="3600" b="1" dirty="0"/>
              <a:t> access to:</a:t>
            </a:r>
          </a:p>
        </p:txBody>
      </p:sp>
      <p:pic>
        <p:nvPicPr>
          <p:cNvPr id="3078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990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THANK YOU</a:t>
            </a:r>
          </a:p>
        </p:txBody>
      </p:sp>
      <p:pic>
        <p:nvPicPr>
          <p:cNvPr id="6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057400" y="4495800"/>
            <a:ext cx="5105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CPT Craig G. Cooley</a:t>
            </a: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Transition Assistance Advisor</a:t>
            </a: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Office: 317-247-3300 Ext. 85444</a:t>
            </a: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Cell:   317-697-4740</a:t>
            </a: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Craig.g.cooley@us.army.mil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981200" y="2133600"/>
            <a:ext cx="472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 (R) Roger D. Peterman</a:t>
            </a: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Transition Assistance Advisor</a:t>
            </a: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Off. 317-247-3300 Ext 85472</a:t>
            </a: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Cell 317-752-7145</a:t>
            </a:r>
          </a:p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Roger.peterman@us.army.mil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9"/>
          <p:cNvSpPr>
            <a:spLocks noChangeArrowheads="1"/>
          </p:cNvSpPr>
          <p:nvPr/>
        </p:nvSpPr>
        <p:spPr bwMode="auto">
          <a:xfrm>
            <a:off x="1143000" y="6477000"/>
            <a:ext cx="1066800" cy="304800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Dual Status Tech</a:t>
            </a:r>
          </a:p>
        </p:txBody>
      </p:sp>
      <p:sp>
        <p:nvSpPr>
          <p:cNvPr id="5123" name="AutoShape 10"/>
          <p:cNvSpPr>
            <a:spLocks noChangeArrowheads="1"/>
          </p:cNvSpPr>
          <p:nvPr/>
        </p:nvSpPr>
        <p:spPr bwMode="auto">
          <a:xfrm>
            <a:off x="228600" y="6477000"/>
            <a:ext cx="762000" cy="3048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Contractor</a:t>
            </a:r>
          </a:p>
        </p:txBody>
      </p:sp>
      <p:pic>
        <p:nvPicPr>
          <p:cNvPr id="5124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209550" y="3048000"/>
            <a:ext cx="4191000" cy="121920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COL (Ret) Roger Peterman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Transition Assistance Advisor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705350" y="3048000"/>
            <a:ext cx="4191000" cy="12192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CPT Craig G. Cooley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Transition Assistance Advisor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Indiana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TAA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Force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How Can We Help?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51038"/>
            <a:ext cx="77724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Resource/Referral Agent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Help navigate the numerous benefits &amp; entitlements of the DOD and </a:t>
            </a:r>
            <a:r>
              <a:rPr lang="en-US" dirty="0" err="1" smtClean="0"/>
              <a:t>DVA</a:t>
            </a:r>
            <a:r>
              <a:rPr lang="en-US" dirty="0" smtClean="0"/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Provide education on benefits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VA Healthcare </a:t>
            </a:r>
            <a:r>
              <a:rPr lang="en-US" dirty="0" err="1" smtClean="0"/>
              <a:t>vs</a:t>
            </a:r>
            <a:r>
              <a:rPr lang="en-US" dirty="0" smtClean="0"/>
              <a:t> DOD Healthcare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Referral counseling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Employment/Re-employment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Military Records retrieval assistance</a:t>
            </a:r>
          </a:p>
        </p:txBody>
      </p:sp>
      <p:pic>
        <p:nvPicPr>
          <p:cNvPr id="6148" name="Picture 7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8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1F8C5B-38C2-4512-AFA3-80CF6124FAE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07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800">
              <a:latin typeface="Verdana" pitchFamily="34" charset="0"/>
              <a:cs typeface="Arial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79425" y="1676400"/>
            <a:ext cx="8512175" cy="4495800"/>
          </a:xfrm>
          <a:noFill/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spcAft>
                <a:spcPts val="200"/>
              </a:spcAft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INDIANA</a:t>
            </a:r>
          </a:p>
          <a:p>
            <a:pPr eaLnBrk="1" hangingPunct="1">
              <a:lnSpc>
                <a:spcPct val="90000"/>
              </a:lnSpc>
              <a:spcAft>
                <a:spcPts val="200"/>
              </a:spcAft>
            </a:pPr>
            <a:r>
              <a:rPr lang="en-US" sz="2000" b="1" dirty="0" smtClean="0"/>
              <a:t>Indiana is the 4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Largest Guard State </a:t>
            </a:r>
          </a:p>
          <a:p>
            <a:pPr eaLnBrk="1" hangingPunct="1">
              <a:lnSpc>
                <a:spcPct val="90000"/>
              </a:lnSpc>
              <a:spcAft>
                <a:spcPts val="200"/>
              </a:spcAft>
            </a:pPr>
            <a:r>
              <a:rPr lang="en-US" sz="2000" b="1" dirty="0" smtClean="0"/>
              <a:t>Since 9/11 Indiana has deployed more than 18,000 Service Members (SM)</a:t>
            </a:r>
          </a:p>
          <a:p>
            <a:pPr eaLnBrk="1" hangingPunct="1">
              <a:lnSpc>
                <a:spcPct val="90000"/>
              </a:lnSpc>
              <a:spcAft>
                <a:spcPts val="200"/>
              </a:spcAft>
            </a:pPr>
            <a:r>
              <a:rPr lang="en-US" sz="2000" b="1" dirty="0" smtClean="0"/>
              <a:t>Several </a:t>
            </a:r>
            <a:r>
              <a:rPr lang="en-US" sz="2000" b="1" dirty="0" err="1" smtClean="0"/>
              <a:t>SMs</a:t>
            </a:r>
            <a:r>
              <a:rPr lang="en-US" sz="2000" b="1" dirty="0" smtClean="0"/>
              <a:t> has deployed NUMEROUS time some 4 times</a:t>
            </a:r>
          </a:p>
          <a:p>
            <a:pPr eaLnBrk="1" hangingPunct="1">
              <a:lnSpc>
                <a:spcPct val="90000"/>
              </a:lnSpc>
              <a:spcAft>
                <a:spcPts val="200"/>
              </a:spcAft>
            </a:pPr>
            <a:r>
              <a:rPr lang="en-US" sz="2000" b="1" dirty="0" smtClean="0"/>
              <a:t>Currently Approximately 23,000 </a:t>
            </a:r>
            <a:r>
              <a:rPr lang="en-US" sz="2000" b="1" dirty="0" err="1" smtClean="0"/>
              <a:t>SMs</a:t>
            </a:r>
            <a:r>
              <a:rPr lang="en-US" sz="2000" b="1" dirty="0" smtClean="0"/>
              <a:t> in Indiana</a:t>
            </a:r>
          </a:p>
          <a:p>
            <a:pPr eaLnBrk="1" hangingPunct="1">
              <a:lnSpc>
                <a:spcPct val="90000"/>
              </a:lnSpc>
              <a:spcAft>
                <a:spcPts val="200"/>
              </a:spcAft>
            </a:pPr>
            <a:r>
              <a:rPr lang="en-US" sz="2000" b="1" dirty="0" smtClean="0"/>
              <a:t>Operational Tempo is to date 20 Times greater than during the Cold War Era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90000"/>
              </a:lnSpc>
              <a:spcAft>
                <a:spcPts val="200"/>
              </a:spcAft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NATIONAL</a:t>
            </a:r>
          </a:p>
          <a:p>
            <a:pPr eaLnBrk="1" hangingPunct="1">
              <a:lnSpc>
                <a:spcPct val="90000"/>
              </a:lnSpc>
              <a:spcAft>
                <a:spcPts val="200"/>
              </a:spcAft>
            </a:pPr>
            <a:r>
              <a:rPr lang="en-US" sz="2000" b="1" dirty="0" smtClean="0"/>
              <a:t>Across the Nation 48% of Military Forces are Guard and Reservists</a:t>
            </a:r>
          </a:p>
          <a:p>
            <a:pPr eaLnBrk="1" hangingPunct="1">
              <a:lnSpc>
                <a:spcPct val="90000"/>
              </a:lnSpc>
              <a:spcAft>
                <a:spcPts val="200"/>
              </a:spcAft>
            </a:pPr>
            <a:r>
              <a:rPr lang="en-US" sz="2000" b="1" dirty="0" smtClean="0"/>
              <a:t>On any give day 110,000 Guard and Reserve </a:t>
            </a:r>
            <a:r>
              <a:rPr lang="en-US" sz="2000" b="1" dirty="0" err="1" smtClean="0"/>
              <a:t>SMs</a:t>
            </a:r>
            <a:r>
              <a:rPr lang="en-US" sz="2000" b="1" dirty="0" smtClean="0"/>
              <a:t> are deployed to more than 30 countries</a:t>
            </a:r>
          </a:p>
          <a:p>
            <a:pPr eaLnBrk="1" hangingPunct="1">
              <a:lnSpc>
                <a:spcPct val="90000"/>
              </a:lnSpc>
              <a:spcAft>
                <a:spcPts val="200"/>
              </a:spcAft>
            </a:pPr>
            <a:r>
              <a:rPr lang="en-US" sz="2000" b="1" dirty="0" smtClean="0"/>
              <a:t>6% of Civilian Employers have had an military affiliation</a:t>
            </a:r>
          </a:p>
          <a:p>
            <a:pPr eaLnBrk="1" hangingPunct="1">
              <a:lnSpc>
                <a:spcPct val="90000"/>
              </a:lnSpc>
              <a:spcAft>
                <a:spcPts val="200"/>
              </a:spcAft>
            </a:pPr>
            <a:r>
              <a:rPr lang="en-US" sz="2000" b="1" dirty="0" smtClean="0"/>
              <a:t>26% of all SM leave the Military due to employer conflicts </a:t>
            </a:r>
            <a:endParaRPr lang="en-US" sz="2000" dirty="0" smtClean="0"/>
          </a:p>
        </p:txBody>
      </p:sp>
      <p:pic>
        <p:nvPicPr>
          <p:cNvPr id="3077" name="Picture 7" descr="New TAA Log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 descr="New TAA Log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17475" y="938213"/>
            <a:ext cx="9296400" cy="8905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4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General Information</a:t>
            </a:r>
            <a:endParaRPr lang="en-US" sz="44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USAFRV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362200"/>
            <a:ext cx="1143000" cy="1110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4" descr="USNRV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51816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5" descr="USMCR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3810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USARV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51816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7" descr="USCGRVc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24600" y="23622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8" descr="NGARMYc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23622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9" descr="NGAIRc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0999" y="3810000"/>
            <a:ext cx="1056909" cy="1067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7543800" y="2514600"/>
            <a:ext cx="1143000" cy="8382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/>
              <a:t>USCGR</a:t>
            </a:r>
          </a:p>
          <a:p>
            <a:pPr algn="ctr">
              <a:defRPr/>
            </a:pPr>
            <a:r>
              <a:rPr lang="en-US"/>
              <a:t>6</a:t>
            </a:r>
          </a:p>
        </p:txBody>
      </p:sp>
      <p:sp>
        <p:nvSpPr>
          <p:cNvPr id="2058" name="Rectangle 11"/>
          <p:cNvSpPr>
            <a:spLocks noChangeArrowheads="1"/>
          </p:cNvSpPr>
          <p:nvPr/>
        </p:nvSpPr>
        <p:spPr bwMode="auto">
          <a:xfrm>
            <a:off x="4572000" y="2438400"/>
            <a:ext cx="1143000" cy="8382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/>
              <a:t>USAFR</a:t>
            </a:r>
          </a:p>
          <a:p>
            <a:pPr algn="ctr">
              <a:defRPr/>
            </a:pPr>
            <a:r>
              <a:rPr lang="en-US"/>
              <a:t>1,812</a:t>
            </a:r>
          </a:p>
        </p:txBody>
      </p:sp>
      <p:sp>
        <p:nvSpPr>
          <p:cNvPr id="2059" name="Rectangle 12"/>
          <p:cNvSpPr>
            <a:spLocks noChangeArrowheads="1"/>
          </p:cNvSpPr>
          <p:nvPr/>
        </p:nvSpPr>
        <p:spPr bwMode="auto">
          <a:xfrm>
            <a:off x="4572000" y="3962400"/>
            <a:ext cx="1143000" cy="8382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/>
              <a:t>USMCR</a:t>
            </a:r>
          </a:p>
          <a:p>
            <a:pPr algn="ctr">
              <a:defRPr/>
            </a:pPr>
            <a:r>
              <a:rPr lang="en-US"/>
              <a:t>655</a:t>
            </a:r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4572000" y="5334000"/>
            <a:ext cx="1143000" cy="8382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/>
              <a:t>USNR</a:t>
            </a:r>
          </a:p>
          <a:p>
            <a:pPr algn="ctr">
              <a:defRPr/>
            </a:pPr>
            <a:r>
              <a:rPr lang="en-US"/>
              <a:t>475</a:t>
            </a:r>
          </a:p>
        </p:txBody>
      </p:sp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1600200" y="5334000"/>
            <a:ext cx="1143000" cy="8382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/>
              <a:t>USAR</a:t>
            </a:r>
          </a:p>
          <a:p>
            <a:pPr algn="ctr">
              <a:defRPr/>
            </a:pPr>
            <a:r>
              <a:rPr lang="en-US" dirty="0"/>
              <a:t>5,175</a:t>
            </a:r>
          </a:p>
        </p:txBody>
      </p:sp>
      <p:sp>
        <p:nvSpPr>
          <p:cNvPr id="2062" name="Rectangle 15"/>
          <p:cNvSpPr>
            <a:spLocks noChangeArrowheads="1"/>
          </p:cNvSpPr>
          <p:nvPr/>
        </p:nvSpPr>
        <p:spPr bwMode="auto">
          <a:xfrm>
            <a:off x="1600200" y="3962400"/>
            <a:ext cx="1143000" cy="8382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/>
              <a:t>ANG</a:t>
            </a:r>
          </a:p>
          <a:p>
            <a:pPr algn="ctr">
              <a:defRPr/>
            </a:pPr>
            <a:r>
              <a:rPr lang="en-US" dirty="0"/>
              <a:t>1,844</a:t>
            </a:r>
          </a:p>
        </p:txBody>
      </p:sp>
      <p:sp>
        <p:nvSpPr>
          <p:cNvPr id="2063" name="Rectangle 16"/>
          <p:cNvSpPr>
            <a:spLocks noChangeArrowheads="1"/>
          </p:cNvSpPr>
          <p:nvPr/>
        </p:nvSpPr>
        <p:spPr bwMode="auto">
          <a:xfrm>
            <a:off x="1600200" y="2438400"/>
            <a:ext cx="1143000" cy="8382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dirty="0"/>
              <a:t>ARNG</a:t>
            </a:r>
          </a:p>
          <a:p>
            <a:pPr algn="ctr">
              <a:defRPr/>
            </a:pPr>
            <a:r>
              <a:rPr lang="en-US" dirty="0"/>
              <a:t>12,820</a:t>
            </a:r>
          </a:p>
        </p:txBody>
      </p:sp>
      <p:sp>
        <p:nvSpPr>
          <p:cNvPr id="1714193" name="Rectangle 17"/>
          <p:cNvSpPr>
            <a:spLocks noChangeArrowheads="1"/>
          </p:cNvSpPr>
          <p:nvPr/>
        </p:nvSpPr>
        <p:spPr bwMode="auto">
          <a:xfrm>
            <a:off x="6248400" y="3810000"/>
            <a:ext cx="2667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Reserve</a:t>
            </a:r>
          </a:p>
          <a:p>
            <a:pPr algn="ctr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 Forces </a:t>
            </a:r>
          </a:p>
          <a:p>
            <a:pPr algn="ctr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Indiana</a:t>
            </a:r>
          </a:p>
          <a:p>
            <a:pPr algn="ctr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22,787 </a:t>
            </a:r>
          </a:p>
          <a:p>
            <a:pPr algn="ctr">
              <a:defRPr/>
            </a:pP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91440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Indiana Reserve                      Component Forces</a:t>
            </a:r>
          </a:p>
        </p:txBody>
      </p:sp>
      <p:sp>
        <p:nvSpPr>
          <p:cNvPr id="4114" name="TextBox 17"/>
          <p:cNvSpPr txBox="1">
            <a:spLocks noChangeArrowheads="1"/>
          </p:cNvSpPr>
          <p:nvPr/>
        </p:nvSpPr>
        <p:spPr bwMode="auto">
          <a:xfrm>
            <a:off x="7696200" y="6048375"/>
            <a:ext cx="13716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As of: </a:t>
            </a:r>
            <a:r>
              <a:rPr lang="en-US" sz="1000" b="1"/>
              <a:t>7 June 2011</a:t>
            </a:r>
          </a:p>
        </p:txBody>
      </p:sp>
      <p:pic>
        <p:nvPicPr>
          <p:cNvPr id="4115" name="Picture 9" descr="New TAA Logo.jpg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6" name="Picture 10" descr="New TAA Logo.jpg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2895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Indiana Veterans           Support Organizations</a:t>
            </a:r>
          </a:p>
        </p:txBody>
      </p:sp>
      <p:pic>
        <p:nvPicPr>
          <p:cNvPr id="5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Indiana VA Facilities </a:t>
            </a:r>
          </a:p>
        </p:txBody>
      </p:sp>
      <p:pic>
        <p:nvPicPr>
          <p:cNvPr id="6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2217241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IDVA</a:t>
            </a:r>
            <a:endParaRPr lang="en-US" sz="4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9800" y="2217241"/>
            <a:ext cx="236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VHA</a:t>
            </a:r>
            <a:endParaRPr lang="en-US" sz="4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2217241"/>
            <a:ext cx="228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VBA</a:t>
            </a:r>
            <a:endParaRPr lang="en-US" sz="4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2209800"/>
            <a:ext cx="228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NCA</a:t>
            </a:r>
            <a:endParaRPr lang="en-US" sz="4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830290" y="2971800"/>
            <a:ext cx="0" cy="3886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-69276" y="2971800"/>
            <a:ext cx="2258294" cy="3619452"/>
          </a:xfrm>
          <a:prstGeom prst="rect">
            <a:avLst/>
          </a:prstGeom>
          <a:noFill/>
        </p:spPr>
        <p:txBody>
          <a:bodyPr wrap="square" lIns="91440" tIns="9144" rIns="9144" bIns="9144" rtlCol="0">
            <a:spAutoFit/>
          </a:bodyPr>
          <a:lstStyle/>
          <a:p>
            <a:pPr algn="ctr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assist Hoosier veterans and family members gain access to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Indiana and Federal Veterans Benefits.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92 County Veteran Service Officers</a:t>
            </a: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Indiana specific Veterans benefits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68234" y="2971800"/>
            <a:ext cx="2348345" cy="4173450"/>
          </a:xfrm>
          <a:prstGeom prst="rect">
            <a:avLst/>
          </a:prstGeom>
          <a:noFill/>
        </p:spPr>
        <p:txBody>
          <a:bodyPr wrap="square" lIns="91440" tIns="9144" rIns="9144" bIns="9144" rtlCol="0">
            <a:spAutoFit/>
          </a:bodyPr>
          <a:lstStyle/>
          <a:p>
            <a:pPr algn="ctr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Provides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Health Care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enefits to all eligible Indiana Veterans and their family members.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 Medical Centers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4 Vet Centers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15 Outpatient Clinics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4291" y="2971800"/>
            <a:ext cx="2244436" cy="3065455"/>
          </a:xfrm>
          <a:prstGeom prst="rect">
            <a:avLst/>
          </a:prstGeom>
          <a:noFill/>
        </p:spPr>
        <p:txBody>
          <a:bodyPr wrap="square" lIns="91440" tIns="9144" rIns="9144" bIns="9144" rtlCol="0">
            <a:spAutoFit/>
          </a:bodyPr>
          <a:lstStyle/>
          <a:p>
            <a:pPr algn="ctr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Provides the full range of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Federal Benefits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support for all eligible Indiana Veterans and their family members.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Regional Office, Indianapolis, IN</a:t>
            </a: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23365" y="2971800"/>
            <a:ext cx="2348344" cy="3619452"/>
          </a:xfrm>
          <a:prstGeom prst="rect">
            <a:avLst/>
          </a:prstGeom>
          <a:noFill/>
        </p:spPr>
        <p:txBody>
          <a:bodyPr wrap="square" lIns="91440" tIns="9144" rIns="9144" bIns="9144" rtlCol="0">
            <a:spAutoFit/>
          </a:bodyPr>
          <a:lstStyle/>
          <a:p>
            <a:pPr algn="ctr"/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onors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Veterans and their families with 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final resting places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in national shrines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that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commemorate their service and sacrifice to our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Nation</a:t>
            </a: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 National Cemeteries</a:t>
            </a:r>
          </a:p>
          <a:p>
            <a:pPr lvl="1">
              <a:buFont typeface="Calibri" pitchFamily="34" charset="0"/>
              <a:buChar char="–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Indianapolis</a:t>
            </a:r>
          </a:p>
          <a:p>
            <a:pPr lvl="1">
              <a:buFont typeface="Calibri" pitchFamily="34" charset="0"/>
              <a:buChar char="–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Marion</a:t>
            </a:r>
          </a:p>
          <a:p>
            <a:pPr lvl="1">
              <a:buFont typeface="Calibri" pitchFamily="34" charset="0"/>
              <a:buChar char="–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New Albany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572000" y="2971800"/>
            <a:ext cx="0" cy="3886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09800" y="2971800"/>
            <a:ext cx="0" cy="3886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91440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Benefits: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Health Care</a:t>
            </a:r>
          </a:p>
        </p:txBody>
      </p:sp>
      <p:pic>
        <p:nvPicPr>
          <p:cNvPr id="5" name="Picture 9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971550"/>
            <a:ext cx="13716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New TAA 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66788"/>
            <a:ext cx="13716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562600" y="2209800"/>
            <a:ext cx="4572000" cy="3416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09600" y="2408238"/>
            <a:ext cx="85344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en-US" sz="3200" dirty="0" smtClean="0"/>
              <a:t>Any Veteran from </a:t>
            </a:r>
            <a:r>
              <a:rPr lang="en-US" sz="3200" b="1" dirty="0" smtClean="0"/>
              <a:t>Federal Active Duty </a:t>
            </a:r>
            <a:r>
              <a:rPr lang="en-US" sz="3200" dirty="0" smtClean="0"/>
              <a:t>may qualify </a:t>
            </a:r>
            <a:r>
              <a:rPr lang="en-US" sz="3200" dirty="0"/>
              <a:t>for </a:t>
            </a:r>
            <a:r>
              <a:rPr lang="en-US" sz="3200" dirty="0" err="1" smtClean="0"/>
              <a:t>VHA</a:t>
            </a:r>
            <a:r>
              <a:rPr lang="en-US" sz="3200" dirty="0" smtClean="0"/>
              <a:t> Healthcare Services, including Guard and Reserve</a:t>
            </a:r>
            <a:endParaRPr lang="en-US" sz="3200" dirty="0"/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1600" dirty="0" smtClean="0"/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Hospital Inpatient and Outpatient medical services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Dental/Pharmacy/Prosthetics</a:t>
            </a:r>
            <a:endParaRPr lang="en-US" sz="3200" dirty="0"/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/>
              <a:t>Domiciliary, Nursing Home, Community Based Care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/>
              <a:t>Sexual </a:t>
            </a:r>
            <a:r>
              <a:rPr lang="en-US" sz="3200" dirty="0" smtClean="0"/>
              <a:t>trauma counseling</a:t>
            </a:r>
            <a:endParaRPr lang="en-US" sz="3200" dirty="0"/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1063</Words>
  <Application>Microsoft Office PowerPoint</Application>
  <PresentationFormat>On-screen Show (4:3)</PresentationFormat>
  <Paragraphs>208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TRANSITION ASSISTANCE ADVISOR</vt:lpstr>
      <vt:lpstr>TAA’s – Who Are We?</vt:lpstr>
      <vt:lpstr>Indiana TAA  Force Structure</vt:lpstr>
      <vt:lpstr>How Can We Help?</vt:lpstr>
      <vt:lpstr>Slide 5</vt:lpstr>
      <vt:lpstr>Indiana Reserve                      Component Forces</vt:lpstr>
      <vt:lpstr>Slide 7</vt:lpstr>
      <vt:lpstr>Indiana VA Facilities </vt:lpstr>
      <vt:lpstr>Benefits: Health Care</vt:lpstr>
      <vt:lpstr>Slide 10</vt:lpstr>
      <vt:lpstr>Benefits: Education</vt:lpstr>
      <vt:lpstr>Benefits: Education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ASSISTANCE ADVISOR</dc:title>
  <dc:creator>craig.g.cooley</dc:creator>
  <cp:lastModifiedBy>msternbe</cp:lastModifiedBy>
  <cp:revision>48</cp:revision>
  <dcterms:created xsi:type="dcterms:W3CDTF">2011-10-03T13:02:45Z</dcterms:created>
  <dcterms:modified xsi:type="dcterms:W3CDTF">2011-11-10T16:05:17Z</dcterms:modified>
</cp:coreProperties>
</file>