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CD652F2-CF46-4183-BBBC-182C5E138A49}" type="datetimeFigureOut">
              <a:rPr lang="en-US"/>
              <a:pPr>
                <a:defRPr/>
              </a:pPr>
              <a:t>11/29/2011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C85DBCF-85BC-42B5-8393-C0645B0C09C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AA78DA-5E22-4C15-9DC1-F727578BD0B1}" type="slidenum">
              <a:rPr lang="en-US" smtClean="0"/>
              <a:pPr fontAlgn="base">
                <a:spcBef>
                  <a:spcPct val="0"/>
                </a:spcBef>
                <a:spcAft>
                  <a:spcPct val="0"/>
                </a:spcAft>
                <a:defRPr/>
              </a:pPr>
              <a:t>5</a:t>
            </a:fld>
            <a:endParaRPr lang="en-US" smtClean="0"/>
          </a:p>
        </p:txBody>
      </p:sp>
      <p:sp>
        <p:nvSpPr>
          <p:cNvPr id="56323" name="Rectangle 2"/>
          <p:cNvSpPr>
            <a:spLocks noRot="1" noChangeArrowheads="1" noTextEdit="1"/>
          </p:cNvSpPr>
          <p:nvPr>
            <p:ph type="sldImg"/>
          </p:nvPr>
        </p:nvSpPr>
        <p:spPr bwMode="auto">
          <a:xfrm>
            <a:off x="1168400" y="717550"/>
            <a:ext cx="4525963" cy="3394075"/>
          </a:xfrm>
          <a:noFill/>
          <a:ln>
            <a:solidFill>
              <a:srgbClr val="000000"/>
            </a:solidFill>
            <a:miter lim="800000"/>
            <a:headEnd/>
            <a:tailEnd/>
          </a:ln>
        </p:spPr>
      </p:sp>
      <p:sp>
        <p:nvSpPr>
          <p:cNvPr id="56324" name="Rectangle 3"/>
          <p:cNvSpPr>
            <a:spLocks noGrp="1" noChangeArrowheads="1"/>
          </p:cNvSpPr>
          <p:nvPr>
            <p:ph type="body" idx="1"/>
          </p:nvPr>
        </p:nvSpPr>
        <p:spPr bwMode="auto">
          <a:xfrm>
            <a:off x="914400" y="4343400"/>
            <a:ext cx="5029200" cy="4086225"/>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942D88-BF47-4119-A076-78FEF5DA42E1}" type="slidenum">
              <a:rPr lang="en-US" smtClean="0"/>
              <a:pPr fontAlgn="base">
                <a:spcBef>
                  <a:spcPct val="0"/>
                </a:spcBef>
                <a:spcAft>
                  <a:spcPct val="0"/>
                </a:spcAft>
                <a:defRPr/>
              </a:pPr>
              <a:t>6</a:t>
            </a:fld>
            <a:endParaRPr lang="en-US" smtClean="0"/>
          </a:p>
        </p:txBody>
      </p:sp>
      <p:sp>
        <p:nvSpPr>
          <p:cNvPr id="57347" name="Rectangle 2"/>
          <p:cNvSpPr>
            <a:spLocks noRot="1" noChangeArrowheads="1" noTextEdit="1"/>
          </p:cNvSpPr>
          <p:nvPr>
            <p:ph type="sldImg"/>
          </p:nvPr>
        </p:nvSpPr>
        <p:spPr bwMode="auto">
          <a:xfrm>
            <a:off x="1168400" y="717550"/>
            <a:ext cx="4525963" cy="3394075"/>
          </a:xfrm>
          <a:noFill/>
          <a:ln>
            <a:solidFill>
              <a:srgbClr val="000000"/>
            </a:solidFill>
            <a:miter lim="800000"/>
            <a:headEnd/>
            <a:tailEnd/>
          </a:ln>
        </p:spPr>
      </p:sp>
      <p:sp>
        <p:nvSpPr>
          <p:cNvPr id="57348" name="Rectangle 3"/>
          <p:cNvSpPr>
            <a:spLocks noGrp="1" noChangeArrowheads="1"/>
          </p:cNvSpPr>
          <p:nvPr>
            <p:ph type="body" idx="1"/>
          </p:nvPr>
        </p:nvSpPr>
        <p:spPr bwMode="auto">
          <a:xfrm>
            <a:off x="914400" y="4343400"/>
            <a:ext cx="5029200" cy="4086225"/>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BAEDDB-CC06-42C8-A1D0-AEC5551FC614}" type="slidenum">
              <a:rPr lang="en-US" smtClean="0"/>
              <a:pPr fontAlgn="base">
                <a:spcBef>
                  <a:spcPct val="0"/>
                </a:spcBef>
                <a:spcAft>
                  <a:spcPct val="0"/>
                </a:spcAft>
                <a:defRPr/>
              </a:pPr>
              <a:t>7</a:t>
            </a:fld>
            <a:endParaRPr lang="en-US" smtClean="0"/>
          </a:p>
        </p:txBody>
      </p:sp>
      <p:sp>
        <p:nvSpPr>
          <p:cNvPr id="58371" name="Rectangle 2"/>
          <p:cNvSpPr>
            <a:spLocks noRo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15D84A-D31A-41AD-B043-683FCB19ABEA}" type="slidenum">
              <a:rPr lang="en-US" smtClean="0"/>
              <a:pPr fontAlgn="base">
                <a:spcBef>
                  <a:spcPct val="0"/>
                </a:spcBef>
                <a:spcAft>
                  <a:spcPct val="0"/>
                </a:spcAft>
                <a:defRPr/>
              </a:pPr>
              <a:t>9</a:t>
            </a:fld>
            <a:endParaRPr lang="en-US" smtClean="0"/>
          </a:p>
        </p:txBody>
      </p:sp>
      <p:sp>
        <p:nvSpPr>
          <p:cNvPr id="59395" name="Rectangle 2"/>
          <p:cNvSpPr>
            <a:spLocks noRo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995025-3488-4F75-A41A-A302E8282096}" type="slidenum">
              <a:rPr lang="en-US" smtClean="0"/>
              <a:pPr fontAlgn="base">
                <a:spcBef>
                  <a:spcPct val="0"/>
                </a:spcBef>
                <a:spcAft>
                  <a:spcPct val="0"/>
                </a:spcAft>
                <a:defRPr/>
              </a:pPr>
              <a:t>38</a:t>
            </a:fld>
            <a:endParaRPr lang="en-US" smtClean="0"/>
          </a:p>
        </p:txBody>
      </p:sp>
      <p:sp>
        <p:nvSpPr>
          <p:cNvPr id="60419" name="Rectangle 2"/>
          <p:cNvSpPr>
            <a:spLocks noRo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388" name="Slide Number Placeholder 3"/>
          <p:cNvSpPr>
            <a:spLocks noGrp="1"/>
          </p:cNvSpPr>
          <p:nvPr>
            <p:ph type="sldNum" sz="quarter" idx="5"/>
          </p:nvPr>
        </p:nvSpPr>
        <p:spPr/>
        <p:txBody>
          <a:bodyPr/>
          <a:lstStyle/>
          <a:p>
            <a:pPr>
              <a:defRPr/>
            </a:pPr>
            <a:fld id="{C9208A9C-E4D2-4443-A758-C7DA15701CBD}" type="slidenum">
              <a:rPr lang="en-US" smtClean="0"/>
              <a:pPr>
                <a:defRPr/>
              </a:pPr>
              <a:t>49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412" name="Slide Number Placeholder 3"/>
          <p:cNvSpPr>
            <a:spLocks noGrp="1"/>
          </p:cNvSpPr>
          <p:nvPr>
            <p:ph type="sldNum" sz="quarter" idx="5"/>
          </p:nvPr>
        </p:nvSpPr>
        <p:spPr/>
        <p:txBody>
          <a:bodyPr/>
          <a:lstStyle/>
          <a:p>
            <a:pPr>
              <a:defRPr/>
            </a:pPr>
            <a:fld id="{DF12BE31-FDB1-48E5-B3B0-2533BD950966}" type="slidenum">
              <a:rPr lang="en-US" smtClean="0"/>
              <a:pPr>
                <a:defRPr/>
              </a:pPr>
              <a:t>51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F7C076D-3A5C-486A-966C-8FD5732B17C5}" type="datetimeFigureOut">
              <a:rPr lang="en-US"/>
              <a:pPr>
                <a:defRPr/>
              </a:pPr>
              <a:t>11/29/2011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F96DA4-65D3-4E28-9A27-9C385C10DA6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859ECF-ECD5-4542-A7E5-6F8C3F985572}" type="datetimeFigureOut">
              <a:rPr lang="en-US"/>
              <a:pPr>
                <a:defRPr/>
              </a:pPr>
              <a:t>11/29/2011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ED1311-9A96-4331-99F3-1DC671420BF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896699-BEC6-40C7-B679-8BE26C9ADFD8}" type="datetimeFigureOut">
              <a:rPr lang="en-US"/>
              <a:pPr>
                <a:defRPr/>
              </a:pPr>
              <a:t>11/29/2011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513A61-D1D1-460C-8601-A61A81EFD92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410CB9-6B55-4708-A8A5-041E86E6576E}" type="datetimeFigureOut">
              <a:rPr lang="en-US"/>
              <a:pPr>
                <a:defRPr/>
              </a:pPr>
              <a:t>11/29/2011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3836EB-51DC-4C88-8F16-0A192FA3F2D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BB0FE2-DC94-4656-8EB5-243F94BF8729}" type="datetimeFigureOut">
              <a:rPr lang="en-US"/>
              <a:pPr>
                <a:defRPr/>
              </a:pPr>
              <a:t>11/29/2011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A6A009-8104-401A-9A21-C049FBE6E0B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B974546-B3B5-49B4-B518-8D37649BBD2C}" type="datetimeFigureOut">
              <a:rPr lang="en-US"/>
              <a:pPr>
                <a:defRPr/>
              </a:pPr>
              <a:t>11/29/2011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2474DC-70B2-446C-9EAC-D8DC83068F9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5589FC-94F3-4533-9C98-7BAD6C7E6370}" type="datetimeFigureOut">
              <a:rPr lang="en-US"/>
              <a:pPr>
                <a:defRPr/>
              </a:pPr>
              <a:t>11/29/2011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C2CF576-CBC9-40DE-A1AB-D8A37EC8E9B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96F2FD-642B-4D0F-BA64-0DCC62A2FD7B}" type="datetimeFigureOut">
              <a:rPr lang="en-US"/>
              <a:pPr>
                <a:defRPr/>
              </a:pPr>
              <a:t>11/29/2011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4BC7102-9E6E-47F7-9D52-2A0936ECD70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32EB81-E272-4DC2-93DA-C72600A54170}" type="datetimeFigureOut">
              <a:rPr lang="en-US"/>
              <a:pPr>
                <a:defRPr/>
              </a:pPr>
              <a:t>11/29/2011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77E85CB-1053-439B-8326-933DC66CF78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0E1793-79BC-4F93-B75F-74827F4038CE}" type="datetimeFigureOut">
              <a:rPr lang="en-US"/>
              <a:pPr>
                <a:defRPr/>
              </a:pPr>
              <a:t>11/29/2011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8D8CCA-C458-4EC2-92C8-284D5DA9980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15E01E-DF28-4CEF-AF51-54EDABF84D05}" type="datetimeFigureOut">
              <a:rPr lang="en-US"/>
              <a:pPr>
                <a:defRPr/>
              </a:pPr>
              <a:t>11/29/2011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06051F-BBC1-485A-9E47-200C762F828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3C5EBDD-B075-4EFB-9C60-850488D8D82E}" type="datetimeFigureOut">
              <a:rPr lang="en-US"/>
              <a:pPr>
                <a:defRPr/>
              </a:pPr>
              <a:t>11/29/2011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B22EA90-D522-4829-A2A0-57939504FA3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www.hooah4health.com/mind/combatstress/default.htm" TargetMode="External"/><Relationship Id="rId2" Type="http://schemas.openxmlformats.org/officeDocument/2006/relationships/hyperlink" Target="http://www.helpguide.org/mental/emotional_psychological_trauma.htm" TargetMode="External"/><Relationship Id="rId1" Type="http://schemas.openxmlformats.org/officeDocument/2006/relationships/slideLayout" Target="../slideLayouts/slideLayout2.xml"/><Relationship Id="rId5" Type="http://schemas.openxmlformats.org/officeDocument/2006/relationships/hyperlink" Target="http://www.welcomethemhomebook.com/" TargetMode="External"/><Relationship Id="rId4" Type="http://schemas.openxmlformats.org/officeDocument/2006/relationships/hyperlink" Target="http://www.ncptsd.va.gov/"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838200"/>
            <a:ext cx="6477000" cy="1368425"/>
          </a:xfrm>
        </p:spPr>
        <p:txBody>
          <a:bodyPr rtlCol="0">
            <a:normAutofit fontScale="90000"/>
          </a:bodyPr>
          <a:lstStyle/>
          <a:p>
            <a:pPr eaLnBrk="1" fontAlgn="auto" hangingPunct="1">
              <a:spcAft>
                <a:spcPts val="0"/>
              </a:spcAft>
              <a:defRPr/>
            </a:pP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2800" b="1" smtClean="0"/>
              <a:t/>
            </a:r>
            <a:br>
              <a:rPr lang="en-US" sz="2800" b="1" smtClean="0"/>
            </a:br>
            <a:r>
              <a:rPr lang="en-US" sz="1600" b="1" i="1" smtClean="0"/>
              <a:t>“</a:t>
            </a:r>
            <a:r>
              <a:rPr lang="en-US" sz="2400" b="1" i="1" smtClean="0"/>
              <a:t>Engaging Spiritual Resources for our Returning Warriors/</a:t>
            </a:r>
            <a:br>
              <a:rPr lang="en-US" sz="2400" b="1" i="1" smtClean="0"/>
            </a:br>
            <a:r>
              <a:rPr lang="en-US" sz="2400" b="1" i="1" smtClean="0"/>
              <a:t>Combat Veterans and their Families to Help them Heal” </a:t>
            </a:r>
            <a:r>
              <a:rPr lang="en-US" sz="2400" i="1" smtClean="0"/>
              <a:t/>
            </a:r>
            <a:br>
              <a:rPr lang="en-US" sz="2400" i="1" smtClean="0"/>
            </a:br>
            <a:endParaRPr lang="en-US" sz="2400" i="1" smtClean="0"/>
          </a:p>
        </p:txBody>
      </p:sp>
      <p:sp>
        <p:nvSpPr>
          <p:cNvPr id="3075" name="Rectangle 3"/>
          <p:cNvSpPr>
            <a:spLocks noGrp="1" noChangeArrowheads="1"/>
          </p:cNvSpPr>
          <p:nvPr>
            <p:ph type="subTitle" idx="1"/>
          </p:nvPr>
        </p:nvSpPr>
        <p:spPr>
          <a:xfrm>
            <a:off x="1066800" y="5105400"/>
            <a:ext cx="7162800" cy="1600200"/>
          </a:xfrm>
        </p:spPr>
        <p:txBody>
          <a:bodyPr rtlCol="0">
            <a:normAutofit/>
          </a:bodyPr>
          <a:lstStyle/>
          <a:p>
            <a:pPr eaLnBrk="1" fontAlgn="auto" hangingPunct="1">
              <a:spcAft>
                <a:spcPts val="0"/>
              </a:spcAft>
              <a:buFont typeface="Arial" pitchFamily="34" charset="0"/>
              <a:buNone/>
              <a:defRPr/>
            </a:pPr>
            <a:r>
              <a:rPr lang="en-US" sz="1600" b="1" smtClean="0"/>
              <a:t>Chaplain Michael L. McCoy,  M. Div, CCC, LVA,CMT </a:t>
            </a:r>
          </a:p>
          <a:p>
            <a:pPr eaLnBrk="1" fontAlgn="auto" hangingPunct="1">
              <a:spcAft>
                <a:spcPts val="0"/>
              </a:spcAft>
              <a:buFont typeface="Arial" pitchFamily="34" charset="0"/>
              <a:buNone/>
              <a:defRPr/>
            </a:pPr>
            <a:r>
              <a:rPr lang="en-US" sz="1600" b="1" smtClean="0"/>
              <a:t>Associate Director</a:t>
            </a:r>
          </a:p>
          <a:p>
            <a:pPr eaLnBrk="1" fontAlgn="auto" hangingPunct="1">
              <a:spcAft>
                <a:spcPts val="0"/>
              </a:spcAft>
              <a:buFont typeface="Arial" pitchFamily="34" charset="0"/>
              <a:buNone/>
              <a:defRPr/>
            </a:pPr>
            <a:r>
              <a:rPr lang="en-US" sz="1600" b="1" smtClean="0"/>
              <a:t>National Chaplain Center </a:t>
            </a:r>
          </a:p>
          <a:p>
            <a:pPr eaLnBrk="1" fontAlgn="auto" hangingPunct="1">
              <a:spcAft>
                <a:spcPts val="0"/>
              </a:spcAft>
              <a:buFont typeface="Arial" pitchFamily="34" charset="0"/>
              <a:buNone/>
              <a:defRPr/>
            </a:pPr>
            <a:r>
              <a:rPr lang="en-US" sz="1600" b="1" smtClean="0"/>
              <a:t>Department of Veterans Affairs</a:t>
            </a:r>
          </a:p>
          <a:p>
            <a:pPr algn="r" eaLnBrk="1" fontAlgn="auto" hangingPunct="1">
              <a:spcAft>
                <a:spcPts val="0"/>
              </a:spcAft>
              <a:buFont typeface="Arial" pitchFamily="34" charset="0"/>
              <a:buNone/>
              <a:defRPr/>
            </a:pPr>
            <a:endParaRPr lang="en-US" b="1" smtClean="0"/>
          </a:p>
        </p:txBody>
      </p:sp>
      <p:pic>
        <p:nvPicPr>
          <p:cNvPr id="2052" name="Picture 4" descr="chapcrest2"/>
          <p:cNvPicPr>
            <a:picLocks noChangeAspect="1" noChangeArrowheads="1"/>
          </p:cNvPicPr>
          <p:nvPr/>
        </p:nvPicPr>
        <p:blipFill>
          <a:blip r:embed="rId2" cstate="email"/>
          <a:srcRect/>
          <a:stretch>
            <a:fillRect/>
          </a:stretch>
        </p:blipFill>
        <p:spPr bwMode="auto">
          <a:xfrm>
            <a:off x="7696200" y="228600"/>
            <a:ext cx="1447800" cy="1435100"/>
          </a:xfrm>
          <a:prstGeom prst="rect">
            <a:avLst/>
          </a:prstGeom>
          <a:noFill/>
          <a:ln w="9525">
            <a:noFill/>
            <a:miter lim="800000"/>
            <a:headEnd/>
            <a:tailEnd/>
          </a:ln>
        </p:spPr>
      </p:pic>
      <p:sp>
        <p:nvSpPr>
          <p:cNvPr id="5" name="Rectangle 4"/>
          <p:cNvSpPr/>
          <p:nvPr/>
        </p:nvSpPr>
        <p:spPr>
          <a:xfrm>
            <a:off x="1524000" y="2819400"/>
            <a:ext cx="6553200" cy="2554288"/>
          </a:xfrm>
          <a:prstGeom prst="rect">
            <a:avLst/>
          </a:prstGeom>
        </p:spPr>
        <p:txBody>
          <a:bodyPr>
            <a:spAutoFit/>
          </a:bodyPr>
          <a:lstStyle/>
          <a:p>
            <a:pPr algn="ctr" fontAlgn="auto">
              <a:spcBef>
                <a:spcPts val="0"/>
              </a:spcBef>
              <a:spcAft>
                <a:spcPts val="0"/>
              </a:spcAft>
              <a:defRPr/>
            </a:pPr>
            <a:r>
              <a:rPr lang="en-US" sz="3200" b="1" i="1" kern="0" dirty="0">
                <a:solidFill>
                  <a:srgbClr val="006666"/>
                </a:solidFill>
                <a:latin typeface="Brush Script MT" pitchFamily="66" charset="0"/>
                <a:ea typeface="+mj-ea"/>
                <a:cs typeface="+mj-cs"/>
              </a:rPr>
              <a:t>“Engaging Spiritual Resources for our Returning Warriors/</a:t>
            </a:r>
            <a:br>
              <a:rPr lang="en-US" sz="3200" b="1" i="1" kern="0" dirty="0">
                <a:solidFill>
                  <a:srgbClr val="006666"/>
                </a:solidFill>
                <a:latin typeface="Brush Script MT" pitchFamily="66" charset="0"/>
                <a:ea typeface="+mj-ea"/>
                <a:cs typeface="+mj-cs"/>
              </a:rPr>
            </a:br>
            <a:r>
              <a:rPr lang="en-US" sz="3200" b="1" i="1" kern="0" dirty="0">
                <a:solidFill>
                  <a:srgbClr val="006666"/>
                </a:solidFill>
                <a:latin typeface="Brush Script MT" pitchFamily="66" charset="0"/>
                <a:ea typeface="+mj-ea"/>
                <a:cs typeface="+mj-cs"/>
              </a:rPr>
              <a:t>Combat Veterans and their Families to Help them Heal” </a:t>
            </a:r>
            <a:r>
              <a:rPr lang="en-US" sz="3200" i="1" kern="0" dirty="0">
                <a:solidFill>
                  <a:srgbClr val="006666"/>
                </a:solidFill>
                <a:latin typeface="Brush Script MT" pitchFamily="66" charset="0"/>
                <a:ea typeface="+mj-ea"/>
                <a:cs typeface="+mj-cs"/>
              </a:rPr>
              <a:t/>
            </a:r>
            <a:br>
              <a:rPr lang="en-US" sz="3200" i="1" kern="0" dirty="0">
                <a:solidFill>
                  <a:srgbClr val="006666"/>
                </a:solidFill>
                <a:latin typeface="Brush Script MT" pitchFamily="66" charset="0"/>
                <a:ea typeface="+mj-ea"/>
                <a:cs typeface="+mj-cs"/>
              </a:rPr>
            </a:br>
            <a:endParaRPr lang="en-US" sz="3200" i="1" kern="0" dirty="0">
              <a:solidFill>
                <a:srgbClr val="006666"/>
              </a:solidFill>
              <a:latin typeface="Brush Script MT" pitchFamily="66"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200" smtClean="0"/>
              <a:t>Psychological Reactions to Trauma</a:t>
            </a:r>
          </a:p>
        </p:txBody>
      </p:sp>
      <p:sp>
        <p:nvSpPr>
          <p:cNvPr id="11267" name="Rectangle 3"/>
          <p:cNvSpPr>
            <a:spLocks noGrp="1" noChangeArrowheads="1"/>
          </p:cNvSpPr>
          <p:nvPr>
            <p:ph type="body" idx="1"/>
          </p:nvPr>
        </p:nvSpPr>
        <p:spPr>
          <a:xfrm>
            <a:off x="609600" y="1524000"/>
            <a:ext cx="7924800" cy="5105400"/>
          </a:xfrm>
        </p:spPr>
        <p:txBody>
          <a:bodyPr/>
          <a:lstStyle/>
          <a:p>
            <a:pPr eaLnBrk="1" hangingPunct="1">
              <a:lnSpc>
                <a:spcPct val="90000"/>
              </a:lnSpc>
              <a:buFont typeface="Wingdings" pitchFamily="2" charset="2"/>
              <a:buNone/>
            </a:pPr>
            <a:endParaRPr lang="en-US" sz="2500" b="1" smtClean="0"/>
          </a:p>
          <a:p>
            <a:pPr eaLnBrk="1" hangingPunct="1">
              <a:lnSpc>
                <a:spcPct val="90000"/>
              </a:lnSpc>
              <a:buFont typeface="Wingdings" pitchFamily="2" charset="2"/>
              <a:buNone/>
            </a:pPr>
            <a:r>
              <a:rPr lang="en-US" sz="2500" b="1" smtClean="0"/>
              <a:t>Traumatic events are often re-experienced in the following ways:</a:t>
            </a:r>
          </a:p>
          <a:p>
            <a:pPr eaLnBrk="1" hangingPunct="1">
              <a:lnSpc>
                <a:spcPct val="90000"/>
              </a:lnSpc>
              <a:buFont typeface="Wingdings" pitchFamily="2" charset="2"/>
              <a:buNone/>
            </a:pPr>
            <a:endParaRPr lang="en-US" sz="1100" smtClean="0"/>
          </a:p>
          <a:p>
            <a:pPr eaLnBrk="1" hangingPunct="1">
              <a:lnSpc>
                <a:spcPct val="90000"/>
              </a:lnSpc>
            </a:pPr>
            <a:r>
              <a:rPr lang="en-US" sz="2100" smtClean="0"/>
              <a:t>Recurrent and intrusive </a:t>
            </a:r>
            <a:r>
              <a:rPr lang="en-US" sz="2100" u="sng" smtClean="0"/>
              <a:t>distressing recollections of the event</a:t>
            </a:r>
            <a:r>
              <a:rPr lang="en-US" sz="2100" smtClean="0"/>
              <a:t>, including images, thoughts, or perceptions. </a:t>
            </a:r>
            <a:br>
              <a:rPr lang="en-US" sz="2100" smtClean="0"/>
            </a:br>
            <a:endParaRPr lang="en-US" sz="2100" smtClean="0"/>
          </a:p>
          <a:p>
            <a:pPr eaLnBrk="1" hangingPunct="1">
              <a:lnSpc>
                <a:spcPct val="90000"/>
              </a:lnSpc>
            </a:pPr>
            <a:r>
              <a:rPr lang="en-US" sz="2100" smtClean="0"/>
              <a:t>Recurrent distressing </a:t>
            </a:r>
            <a:r>
              <a:rPr lang="en-US" sz="2100" u="sng" smtClean="0"/>
              <a:t>dreams of the event</a:t>
            </a:r>
            <a:r>
              <a:rPr lang="en-US" sz="2100" smtClean="0"/>
              <a:t>. </a:t>
            </a:r>
            <a:br>
              <a:rPr lang="en-US" sz="2100" smtClean="0"/>
            </a:br>
            <a:endParaRPr lang="en-US" sz="2100" smtClean="0"/>
          </a:p>
          <a:p>
            <a:pPr eaLnBrk="1" hangingPunct="1">
              <a:lnSpc>
                <a:spcPct val="90000"/>
              </a:lnSpc>
            </a:pPr>
            <a:r>
              <a:rPr lang="en-US" sz="2100" u="sng" smtClean="0"/>
              <a:t>Acting or feeling</a:t>
            </a:r>
            <a:r>
              <a:rPr lang="en-US" sz="2100" smtClean="0"/>
              <a:t> as if the traumatic </a:t>
            </a:r>
            <a:r>
              <a:rPr lang="en-US" sz="2100" u="sng" smtClean="0"/>
              <a:t>event were recurring</a:t>
            </a:r>
            <a:r>
              <a:rPr lang="en-US" sz="2100" smtClean="0"/>
              <a:t>. </a:t>
            </a:r>
            <a:br>
              <a:rPr lang="en-US" sz="2100" smtClean="0"/>
            </a:br>
            <a:endParaRPr lang="en-US" sz="2100" smtClean="0"/>
          </a:p>
          <a:p>
            <a:pPr eaLnBrk="1" hangingPunct="1">
              <a:lnSpc>
                <a:spcPct val="90000"/>
              </a:lnSpc>
            </a:pPr>
            <a:r>
              <a:rPr lang="en-US" sz="2100" u="sng" smtClean="0"/>
              <a:t>Intense psychological distress</a:t>
            </a:r>
            <a:r>
              <a:rPr lang="en-US" sz="2100" smtClean="0"/>
              <a:t> at exposure to internal or external cues that symbolize or resemble an aspect of the traumatic event.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Psychological Reactions (cont.)</a:t>
            </a:r>
          </a:p>
        </p:txBody>
      </p:sp>
      <p:sp>
        <p:nvSpPr>
          <p:cNvPr id="12291" name="Rectangle 3"/>
          <p:cNvSpPr>
            <a:spLocks noGrp="1" noChangeArrowheads="1"/>
          </p:cNvSpPr>
          <p:nvPr>
            <p:ph type="body" idx="1"/>
          </p:nvPr>
        </p:nvSpPr>
        <p:spPr/>
        <p:txBody>
          <a:bodyPr/>
          <a:lstStyle/>
          <a:p>
            <a:pPr marL="609600" indent="-609600" eaLnBrk="1" hangingPunct="1">
              <a:lnSpc>
                <a:spcPct val="80000"/>
              </a:lnSpc>
            </a:pPr>
            <a:r>
              <a:rPr lang="en-US" sz="2300" u="sng" smtClean="0"/>
              <a:t>Physiological reactivity</a:t>
            </a:r>
            <a:r>
              <a:rPr lang="en-US" sz="2300" smtClean="0"/>
              <a:t> on exposure to internal or external cues that symbolize or resemble an aspect of the traumatic event</a:t>
            </a:r>
            <a:endParaRPr lang="en-US" sz="2300" u="sng" smtClean="0"/>
          </a:p>
          <a:p>
            <a:pPr marL="609600" indent="-609600" eaLnBrk="1" hangingPunct="1">
              <a:lnSpc>
                <a:spcPct val="80000"/>
              </a:lnSpc>
            </a:pPr>
            <a:endParaRPr lang="en-US" sz="2300" u="sng" smtClean="0"/>
          </a:p>
          <a:p>
            <a:pPr marL="609600" indent="-609600" eaLnBrk="1" hangingPunct="1">
              <a:lnSpc>
                <a:spcPct val="80000"/>
              </a:lnSpc>
            </a:pPr>
            <a:r>
              <a:rPr lang="en-US" sz="2300" u="sng" smtClean="0"/>
              <a:t>Hyper-vigilance</a:t>
            </a:r>
            <a:r>
              <a:rPr lang="en-US" sz="2300" smtClean="0"/>
              <a:t>, jumpiness, an extreme sense of being "on guard“ overreactions, including sudden unprovoked anger</a:t>
            </a:r>
            <a:br>
              <a:rPr lang="en-US" sz="2300" smtClean="0"/>
            </a:br>
            <a:r>
              <a:rPr lang="en-US" sz="2300" smtClean="0"/>
              <a:t> </a:t>
            </a:r>
          </a:p>
          <a:p>
            <a:pPr marL="609600" indent="-609600" eaLnBrk="1" hangingPunct="1">
              <a:lnSpc>
                <a:spcPct val="80000"/>
              </a:lnSpc>
            </a:pPr>
            <a:r>
              <a:rPr lang="en-US" sz="2300" smtClean="0"/>
              <a:t>General </a:t>
            </a:r>
            <a:r>
              <a:rPr lang="en-US" sz="2300" u="sng" smtClean="0"/>
              <a:t>anxiety</a:t>
            </a:r>
            <a:br>
              <a:rPr lang="en-US" sz="2300" u="sng" smtClean="0"/>
            </a:br>
            <a:r>
              <a:rPr lang="en-US" sz="2300" smtClean="0"/>
              <a:t> </a:t>
            </a:r>
          </a:p>
          <a:p>
            <a:pPr marL="609600" indent="-609600" eaLnBrk="1" hangingPunct="1">
              <a:lnSpc>
                <a:spcPct val="80000"/>
              </a:lnSpc>
            </a:pPr>
            <a:r>
              <a:rPr lang="en-US" sz="2300" u="sng" smtClean="0"/>
              <a:t>Insomnia</a:t>
            </a:r>
            <a:r>
              <a:rPr lang="en-US" sz="2300" smtClean="0"/>
              <a:t/>
            </a:r>
            <a:br>
              <a:rPr lang="en-US" sz="2300" smtClean="0"/>
            </a:br>
            <a:r>
              <a:rPr lang="en-US" sz="2300" smtClean="0"/>
              <a:t> </a:t>
            </a:r>
          </a:p>
          <a:p>
            <a:pPr marL="609600" indent="-609600" eaLnBrk="1" hangingPunct="1">
              <a:lnSpc>
                <a:spcPct val="80000"/>
              </a:lnSpc>
            </a:pPr>
            <a:r>
              <a:rPr lang="en-US" sz="2300" u="sng" smtClean="0"/>
              <a:t>Obsessions with death</a:t>
            </a:r>
            <a:r>
              <a:rPr lang="en-US" sz="2100"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3200" smtClean="0"/>
              <a:t>Physical Reactions to Trauma</a:t>
            </a:r>
          </a:p>
        </p:txBody>
      </p:sp>
      <p:sp>
        <p:nvSpPr>
          <p:cNvPr id="13315" name="Rectangle 3"/>
          <p:cNvSpPr>
            <a:spLocks noGrp="1" noChangeArrowheads="1"/>
          </p:cNvSpPr>
          <p:nvPr>
            <p:ph type="body" idx="1"/>
          </p:nvPr>
        </p:nvSpPr>
        <p:spPr/>
        <p:txBody>
          <a:bodyPr/>
          <a:lstStyle/>
          <a:p>
            <a:pPr marL="609600" indent="-609600" eaLnBrk="1" hangingPunct="1">
              <a:buFont typeface="Wingdings" pitchFamily="2" charset="2"/>
              <a:buAutoNum type="arabicPeriod"/>
            </a:pPr>
            <a:r>
              <a:rPr lang="en-US" sz="2100" smtClean="0"/>
              <a:t>Eating disturbances (more or less than usual) </a:t>
            </a:r>
          </a:p>
          <a:p>
            <a:pPr marL="609600" indent="-609600" eaLnBrk="1" hangingPunct="1">
              <a:buFont typeface="Wingdings" pitchFamily="2" charset="2"/>
              <a:buAutoNum type="arabicPeriod"/>
            </a:pPr>
            <a:r>
              <a:rPr lang="en-US" sz="2100" smtClean="0"/>
              <a:t>Sleep disturbances (more or less than usual) </a:t>
            </a:r>
          </a:p>
          <a:p>
            <a:pPr marL="609600" indent="-609600" eaLnBrk="1" hangingPunct="1">
              <a:buFont typeface="Wingdings" pitchFamily="2" charset="2"/>
              <a:buAutoNum type="arabicPeriod"/>
            </a:pPr>
            <a:r>
              <a:rPr lang="en-US" sz="2100" smtClean="0"/>
              <a:t>Sexual dysfunction </a:t>
            </a:r>
          </a:p>
          <a:p>
            <a:pPr marL="609600" indent="-609600" eaLnBrk="1" hangingPunct="1">
              <a:buFont typeface="Wingdings" pitchFamily="2" charset="2"/>
              <a:buAutoNum type="arabicPeriod"/>
            </a:pPr>
            <a:r>
              <a:rPr lang="en-US" sz="2100" smtClean="0"/>
              <a:t>Low energy </a:t>
            </a:r>
          </a:p>
          <a:p>
            <a:pPr marL="609600" indent="-609600" eaLnBrk="1" hangingPunct="1">
              <a:buFont typeface="Wingdings" pitchFamily="2" charset="2"/>
              <a:buAutoNum type="arabicPeriod"/>
            </a:pPr>
            <a:r>
              <a:rPr lang="en-US" sz="2100" smtClean="0"/>
              <a:t>Chronic, unexplained pain   </a:t>
            </a:r>
          </a:p>
          <a:p>
            <a:pPr marL="609600" indent="-609600" eaLnBrk="1" hangingPunct="1">
              <a:buFont typeface="Wingdings" pitchFamily="2" charset="2"/>
              <a:buAutoNum type="arabicPeriod"/>
            </a:pPr>
            <a:endParaRPr lang="en-US" sz="2100" smtClean="0"/>
          </a:p>
          <a:p>
            <a:pPr marL="609600" indent="-609600" eaLnBrk="1" hangingPunct="1">
              <a:buFont typeface="Wingdings" pitchFamily="2" charset="2"/>
              <a:buAutoNum type="arabicPeriod"/>
            </a:pPr>
            <a:endParaRPr lang="en-US" sz="1700" smtClean="0"/>
          </a:p>
          <a:p>
            <a:pPr marL="609600" indent="-609600" eaLnBrk="1" hangingPunct="1">
              <a:buFont typeface="Wingdings" pitchFamily="2" charset="2"/>
              <a:buNone/>
            </a:pPr>
            <a:r>
              <a:rPr lang="en-US" b="1" u="sng" smtClean="0"/>
              <a:t>T</a:t>
            </a:r>
            <a:r>
              <a:rPr lang="en-US" sz="2100" smtClean="0"/>
              <a:t>raumatic</a:t>
            </a:r>
            <a:r>
              <a:rPr lang="en-US" smtClean="0"/>
              <a:t> </a:t>
            </a:r>
            <a:r>
              <a:rPr lang="en-US" b="1" u="sng" smtClean="0"/>
              <a:t>B</a:t>
            </a:r>
            <a:r>
              <a:rPr lang="en-US" sz="2100" smtClean="0"/>
              <a:t>rain</a:t>
            </a:r>
            <a:r>
              <a:rPr lang="en-US" smtClean="0"/>
              <a:t> </a:t>
            </a:r>
            <a:r>
              <a:rPr lang="en-US" b="1" u="sng" smtClean="0"/>
              <a:t>I</a:t>
            </a:r>
            <a:r>
              <a:rPr lang="en-US" sz="2100" smtClean="0"/>
              <a:t>njury  </a:t>
            </a:r>
          </a:p>
        </p:txBody>
      </p:sp>
      <p:pic>
        <p:nvPicPr>
          <p:cNvPr id="13316" name="Picture 4" descr="chapcrest2"/>
          <p:cNvPicPr>
            <a:picLocks noChangeAspect="1" noChangeArrowheads="1"/>
          </p:cNvPicPr>
          <p:nvPr/>
        </p:nvPicPr>
        <p:blipFill>
          <a:blip r:embed="rId2" cstate="email"/>
          <a:srcRect/>
          <a:stretch>
            <a:fillRect/>
          </a:stretch>
        </p:blipFill>
        <p:spPr bwMode="auto">
          <a:xfrm>
            <a:off x="7467600" y="152400"/>
            <a:ext cx="1447800" cy="143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Emotional Reactions to Trauma</a:t>
            </a:r>
          </a:p>
        </p:txBody>
      </p:sp>
      <p:sp>
        <p:nvSpPr>
          <p:cNvPr id="14339" name="Rectangle 3"/>
          <p:cNvSpPr>
            <a:spLocks noGrp="1" noChangeArrowheads="1"/>
          </p:cNvSpPr>
          <p:nvPr>
            <p:ph type="body" idx="1"/>
          </p:nvPr>
        </p:nvSpPr>
        <p:spPr/>
        <p:txBody>
          <a:bodyPr/>
          <a:lstStyle/>
          <a:p>
            <a:pPr marL="457200" indent="-457200" eaLnBrk="1" hangingPunct="1">
              <a:lnSpc>
                <a:spcPct val="90000"/>
              </a:lnSpc>
              <a:buFont typeface="Wingdings" pitchFamily="2" charset="2"/>
              <a:buAutoNum type="arabicPeriod"/>
            </a:pPr>
            <a:r>
              <a:rPr lang="en-US" sz="2100" smtClean="0"/>
              <a:t>Depression, spontaneous crying, despair and hopelessness </a:t>
            </a:r>
          </a:p>
          <a:p>
            <a:pPr marL="457200" indent="-457200" eaLnBrk="1" hangingPunct="1">
              <a:lnSpc>
                <a:spcPct val="90000"/>
              </a:lnSpc>
              <a:buFont typeface="Wingdings" pitchFamily="2" charset="2"/>
              <a:buAutoNum type="arabicPeriod"/>
            </a:pPr>
            <a:r>
              <a:rPr lang="en-US" sz="2100" smtClean="0"/>
              <a:t>Anxiety </a:t>
            </a:r>
          </a:p>
          <a:p>
            <a:pPr marL="457200" indent="-457200" eaLnBrk="1" hangingPunct="1">
              <a:lnSpc>
                <a:spcPct val="90000"/>
              </a:lnSpc>
              <a:buFont typeface="Wingdings" pitchFamily="2" charset="2"/>
              <a:buAutoNum type="arabicPeriod"/>
            </a:pPr>
            <a:r>
              <a:rPr lang="en-US" sz="2100" smtClean="0"/>
              <a:t>Panic attacks </a:t>
            </a:r>
          </a:p>
          <a:p>
            <a:pPr marL="457200" indent="-457200" eaLnBrk="1" hangingPunct="1">
              <a:lnSpc>
                <a:spcPct val="90000"/>
              </a:lnSpc>
              <a:buFont typeface="Wingdings" pitchFamily="2" charset="2"/>
              <a:buAutoNum type="arabicPeriod"/>
            </a:pPr>
            <a:r>
              <a:rPr lang="en-US" sz="2100" smtClean="0"/>
              <a:t>Fearfulness </a:t>
            </a:r>
          </a:p>
          <a:p>
            <a:pPr marL="457200" indent="-457200" eaLnBrk="1" hangingPunct="1">
              <a:lnSpc>
                <a:spcPct val="90000"/>
              </a:lnSpc>
              <a:buFont typeface="Wingdings" pitchFamily="2" charset="2"/>
              <a:buAutoNum type="arabicPeriod"/>
            </a:pPr>
            <a:r>
              <a:rPr lang="en-US" sz="2100" smtClean="0"/>
              <a:t>Compulsive and obsessive behaviors </a:t>
            </a:r>
          </a:p>
          <a:p>
            <a:pPr marL="457200" indent="-457200" eaLnBrk="1" hangingPunct="1">
              <a:lnSpc>
                <a:spcPct val="90000"/>
              </a:lnSpc>
              <a:buFont typeface="Wingdings" pitchFamily="2" charset="2"/>
              <a:buAutoNum type="arabicPeriod"/>
            </a:pPr>
            <a:r>
              <a:rPr lang="en-US" sz="2100" smtClean="0"/>
              <a:t>Feeling out of control </a:t>
            </a:r>
          </a:p>
          <a:p>
            <a:pPr marL="457200" indent="-457200" eaLnBrk="1" hangingPunct="1">
              <a:lnSpc>
                <a:spcPct val="90000"/>
              </a:lnSpc>
              <a:buFont typeface="Wingdings" pitchFamily="2" charset="2"/>
              <a:buAutoNum type="arabicPeriod"/>
            </a:pPr>
            <a:r>
              <a:rPr lang="en-US" sz="2100" smtClean="0"/>
              <a:t>Irritability, angry and resentment </a:t>
            </a:r>
          </a:p>
          <a:p>
            <a:pPr marL="457200" indent="-457200" eaLnBrk="1" hangingPunct="1">
              <a:lnSpc>
                <a:spcPct val="90000"/>
              </a:lnSpc>
              <a:buFont typeface="Wingdings" pitchFamily="2" charset="2"/>
              <a:buAutoNum type="arabicPeriod"/>
            </a:pPr>
            <a:r>
              <a:rPr lang="en-US" sz="2100" smtClean="0"/>
              <a:t>Emotional numbness </a:t>
            </a:r>
          </a:p>
          <a:p>
            <a:pPr marL="457200" indent="-457200" eaLnBrk="1" hangingPunct="1">
              <a:lnSpc>
                <a:spcPct val="90000"/>
              </a:lnSpc>
              <a:buFont typeface="Wingdings" pitchFamily="2" charset="2"/>
              <a:buAutoNum type="arabicPeriod"/>
            </a:pPr>
            <a:r>
              <a:rPr lang="en-US" sz="2100" smtClean="0"/>
              <a:t>Withdrawal from normal routine and relationships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Emotional Reactions (cont.)</a:t>
            </a:r>
          </a:p>
        </p:txBody>
      </p:sp>
      <p:sp>
        <p:nvSpPr>
          <p:cNvPr id="15363" name="Rectangle 3"/>
          <p:cNvSpPr>
            <a:spLocks noGrp="1" noChangeArrowheads="1"/>
          </p:cNvSpPr>
          <p:nvPr>
            <p:ph type="body" idx="1"/>
          </p:nvPr>
        </p:nvSpPr>
        <p:spPr/>
        <p:txBody>
          <a:bodyPr/>
          <a:lstStyle/>
          <a:p>
            <a:pPr marL="533400" indent="-533400" eaLnBrk="1" hangingPunct="1">
              <a:lnSpc>
                <a:spcPct val="90000"/>
              </a:lnSpc>
              <a:buFont typeface="Wingdings" pitchFamily="2" charset="2"/>
              <a:buAutoNum type="arabicPeriod" startAt="10"/>
            </a:pPr>
            <a:r>
              <a:rPr lang="en-US" sz="2100" smtClean="0"/>
              <a:t>Emotional numbing and avoidance</a:t>
            </a:r>
          </a:p>
          <a:p>
            <a:pPr marL="533400" indent="-533400" eaLnBrk="1" hangingPunct="1">
              <a:lnSpc>
                <a:spcPct val="90000"/>
              </a:lnSpc>
              <a:buFont typeface="Wingdings" pitchFamily="2" charset="2"/>
              <a:buAutoNum type="arabicPeriod" startAt="10"/>
            </a:pPr>
            <a:r>
              <a:rPr lang="en-US" sz="2100" smtClean="0"/>
              <a:t>Amnesia </a:t>
            </a:r>
          </a:p>
          <a:p>
            <a:pPr marL="533400" indent="-533400" eaLnBrk="1" hangingPunct="1">
              <a:lnSpc>
                <a:spcPct val="90000"/>
              </a:lnSpc>
              <a:buFont typeface="Wingdings" pitchFamily="2" charset="2"/>
              <a:buAutoNum type="arabicPeriod" startAt="10"/>
            </a:pPr>
            <a:r>
              <a:rPr lang="en-US" sz="2100" smtClean="0"/>
              <a:t>Avoidance of situations that resemble the initial event </a:t>
            </a:r>
          </a:p>
          <a:p>
            <a:pPr marL="533400" indent="-533400" eaLnBrk="1" hangingPunct="1">
              <a:lnSpc>
                <a:spcPct val="90000"/>
              </a:lnSpc>
              <a:buFont typeface="Wingdings" pitchFamily="2" charset="2"/>
              <a:buAutoNum type="arabicPeriod" startAt="10"/>
            </a:pPr>
            <a:r>
              <a:rPr lang="en-US" sz="2100" smtClean="0"/>
              <a:t>Detachment </a:t>
            </a:r>
          </a:p>
          <a:p>
            <a:pPr marL="533400" indent="-533400" eaLnBrk="1" hangingPunct="1">
              <a:lnSpc>
                <a:spcPct val="90000"/>
              </a:lnSpc>
              <a:buFont typeface="Wingdings" pitchFamily="2" charset="2"/>
              <a:buAutoNum type="arabicPeriod" startAt="10"/>
            </a:pPr>
            <a:r>
              <a:rPr lang="en-US" sz="2100" smtClean="0"/>
              <a:t>Depression </a:t>
            </a:r>
          </a:p>
          <a:p>
            <a:pPr marL="533400" indent="-533400" eaLnBrk="1" hangingPunct="1">
              <a:lnSpc>
                <a:spcPct val="90000"/>
              </a:lnSpc>
              <a:buFont typeface="Wingdings" pitchFamily="2" charset="2"/>
              <a:buAutoNum type="arabicPeriod" startAt="10"/>
            </a:pPr>
            <a:r>
              <a:rPr lang="en-US" sz="2100" smtClean="0"/>
              <a:t>Guilt feelings </a:t>
            </a:r>
          </a:p>
          <a:p>
            <a:pPr marL="533400" indent="-533400" eaLnBrk="1" hangingPunct="1">
              <a:lnSpc>
                <a:spcPct val="90000"/>
              </a:lnSpc>
              <a:buFont typeface="Wingdings" pitchFamily="2" charset="2"/>
              <a:buAutoNum type="arabicPeriod" startAt="10"/>
            </a:pPr>
            <a:r>
              <a:rPr lang="en-US" sz="2100" smtClean="0"/>
              <a:t>Grief reactions </a:t>
            </a:r>
          </a:p>
          <a:p>
            <a:pPr marL="533400" indent="-533400" eaLnBrk="1" hangingPunct="1">
              <a:lnSpc>
                <a:spcPct val="90000"/>
              </a:lnSpc>
              <a:buFont typeface="Wingdings" pitchFamily="2" charset="2"/>
              <a:buAutoNum type="arabicPeriod" startAt="10"/>
            </a:pPr>
            <a:r>
              <a:rPr lang="en-US" sz="2100" smtClean="0"/>
              <a:t>Altered sense of time </a:t>
            </a:r>
          </a:p>
          <a:p>
            <a:pPr marL="533400" indent="-533400" eaLnBrk="1" hangingPunct="1">
              <a:lnSpc>
                <a:spcPct val="90000"/>
              </a:lnSpc>
            </a:pPr>
            <a:endParaRPr lang="en-US" sz="2100" smtClean="0"/>
          </a:p>
        </p:txBody>
      </p:sp>
      <p:pic>
        <p:nvPicPr>
          <p:cNvPr id="15364" name="Picture 4" descr="chapcrest2"/>
          <p:cNvPicPr>
            <a:picLocks noChangeAspect="1" noChangeArrowheads="1"/>
          </p:cNvPicPr>
          <p:nvPr/>
        </p:nvPicPr>
        <p:blipFill>
          <a:blip r:embed="rId2" cstate="email"/>
          <a:srcRect/>
          <a:stretch>
            <a:fillRect/>
          </a:stretch>
        </p:blipFill>
        <p:spPr bwMode="auto">
          <a:xfrm>
            <a:off x="7467600" y="152400"/>
            <a:ext cx="1447800" cy="143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Behavioral Reactions to Trauma</a:t>
            </a:r>
          </a:p>
        </p:txBody>
      </p:sp>
      <p:sp>
        <p:nvSpPr>
          <p:cNvPr id="16387" name="Rectangle 3"/>
          <p:cNvSpPr>
            <a:spLocks noGrp="1" noChangeArrowheads="1"/>
          </p:cNvSpPr>
          <p:nvPr>
            <p:ph type="body" idx="1"/>
          </p:nvPr>
        </p:nvSpPr>
        <p:spPr/>
        <p:txBody>
          <a:bodyPr/>
          <a:lstStyle/>
          <a:p>
            <a:pPr marL="381000" indent="-381000" eaLnBrk="1" hangingPunct="1">
              <a:lnSpc>
                <a:spcPct val="80000"/>
              </a:lnSpc>
              <a:buFont typeface="Wingdings" pitchFamily="2" charset="2"/>
              <a:buNone/>
            </a:pPr>
            <a:r>
              <a:rPr lang="en-US" sz="1900" b="1" smtClean="0"/>
              <a:t>Common personal and behavioral effects of emotional trauma</a:t>
            </a:r>
            <a:r>
              <a:rPr lang="en-US" sz="1900" smtClean="0"/>
              <a:t>:</a:t>
            </a:r>
            <a:br>
              <a:rPr lang="en-US" sz="1900" smtClean="0"/>
            </a:br>
            <a:endParaRPr lang="en-US" sz="1900" smtClean="0"/>
          </a:p>
          <a:p>
            <a:pPr marL="381000" indent="-381000" eaLnBrk="1" hangingPunct="1">
              <a:lnSpc>
                <a:spcPct val="80000"/>
              </a:lnSpc>
              <a:buFont typeface="Wingdings" pitchFamily="2" charset="2"/>
              <a:buAutoNum type="arabicPeriod"/>
            </a:pPr>
            <a:r>
              <a:rPr lang="en-US" sz="1900" smtClean="0"/>
              <a:t>Substance abuse </a:t>
            </a:r>
          </a:p>
          <a:p>
            <a:pPr marL="381000" indent="-381000" eaLnBrk="1" hangingPunct="1">
              <a:lnSpc>
                <a:spcPct val="80000"/>
              </a:lnSpc>
              <a:buFont typeface="Wingdings" pitchFamily="2" charset="2"/>
              <a:buAutoNum type="arabicPeriod"/>
            </a:pPr>
            <a:r>
              <a:rPr lang="en-US" sz="1900" smtClean="0"/>
              <a:t>Compulsive behavior patterns </a:t>
            </a:r>
          </a:p>
          <a:p>
            <a:pPr marL="381000" indent="-381000" eaLnBrk="1" hangingPunct="1">
              <a:lnSpc>
                <a:spcPct val="80000"/>
              </a:lnSpc>
              <a:buFont typeface="Wingdings" pitchFamily="2" charset="2"/>
              <a:buAutoNum type="arabicPeriod"/>
            </a:pPr>
            <a:r>
              <a:rPr lang="en-US" sz="1900" smtClean="0"/>
              <a:t>Self-destructive and impulsive behavior </a:t>
            </a:r>
          </a:p>
          <a:p>
            <a:pPr marL="381000" indent="-381000" eaLnBrk="1" hangingPunct="1">
              <a:lnSpc>
                <a:spcPct val="80000"/>
              </a:lnSpc>
              <a:buFont typeface="Wingdings" pitchFamily="2" charset="2"/>
              <a:buAutoNum type="arabicPeriod"/>
            </a:pPr>
            <a:r>
              <a:rPr lang="en-US" sz="1900" smtClean="0"/>
              <a:t>Uncontrollable reactive thoughts </a:t>
            </a:r>
          </a:p>
          <a:p>
            <a:pPr marL="381000" indent="-381000" eaLnBrk="1" hangingPunct="1">
              <a:lnSpc>
                <a:spcPct val="80000"/>
              </a:lnSpc>
              <a:buFont typeface="Wingdings" pitchFamily="2" charset="2"/>
              <a:buAutoNum type="arabicPeriod"/>
            </a:pPr>
            <a:r>
              <a:rPr lang="en-US" sz="1900" smtClean="0"/>
              <a:t>Inability to make healthy professional or lifestyle choices </a:t>
            </a:r>
          </a:p>
          <a:p>
            <a:pPr marL="381000" indent="-381000" eaLnBrk="1" hangingPunct="1">
              <a:lnSpc>
                <a:spcPct val="80000"/>
              </a:lnSpc>
              <a:buFont typeface="Wingdings" pitchFamily="2" charset="2"/>
              <a:buAutoNum type="arabicPeriod"/>
            </a:pPr>
            <a:r>
              <a:rPr lang="en-US" sz="1900" smtClean="0"/>
              <a:t>Dissociative symptoms ("splitting off" parts of the self) </a:t>
            </a:r>
          </a:p>
          <a:p>
            <a:pPr marL="381000" indent="-381000" eaLnBrk="1" hangingPunct="1">
              <a:lnSpc>
                <a:spcPct val="80000"/>
              </a:lnSpc>
              <a:buFont typeface="Wingdings" pitchFamily="2" charset="2"/>
              <a:buAutoNum type="arabicPeriod"/>
            </a:pPr>
            <a:r>
              <a:rPr lang="en-US" sz="1900" smtClean="0"/>
              <a:t>Feelings of ineffectiveness, shame, despair, hopelessness </a:t>
            </a:r>
          </a:p>
          <a:p>
            <a:pPr marL="381000" indent="-381000" eaLnBrk="1" hangingPunct="1">
              <a:lnSpc>
                <a:spcPct val="80000"/>
              </a:lnSpc>
              <a:buFont typeface="Wingdings" pitchFamily="2" charset="2"/>
              <a:buAutoNum type="arabicPeriod"/>
            </a:pPr>
            <a:r>
              <a:rPr lang="en-US" sz="1900" smtClean="0"/>
              <a:t>Feeling permanently damaged </a:t>
            </a:r>
          </a:p>
          <a:p>
            <a:pPr marL="381000" indent="-381000" eaLnBrk="1" hangingPunct="1">
              <a:lnSpc>
                <a:spcPct val="80000"/>
              </a:lnSpc>
              <a:buFont typeface="Wingdings" pitchFamily="2" charset="2"/>
              <a:buAutoNum type="arabicPeriod"/>
            </a:pPr>
            <a:r>
              <a:rPr lang="en-US" sz="1900" smtClean="0"/>
              <a:t>Loss of previously sustained beliefs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5263" y="228600"/>
            <a:ext cx="8415337" cy="914400"/>
          </a:xfrm>
        </p:spPr>
        <p:txBody>
          <a:bodyPr/>
          <a:lstStyle/>
          <a:p>
            <a:pPr eaLnBrk="1" hangingPunct="1"/>
            <a:r>
              <a:rPr lang="en-US" sz="3200" smtClean="0"/>
              <a:t>Trauma’s Effect on </a:t>
            </a:r>
            <a:br>
              <a:rPr lang="en-US" sz="3200" smtClean="0"/>
            </a:br>
            <a:r>
              <a:rPr lang="en-US" sz="3200" smtClean="0"/>
              <a:t>Interpersonal </a:t>
            </a:r>
            <a:r>
              <a:rPr lang="en-US" sz="3100" smtClean="0"/>
              <a:t>Life</a:t>
            </a:r>
          </a:p>
        </p:txBody>
      </p:sp>
      <p:sp>
        <p:nvSpPr>
          <p:cNvPr id="17411" name="Rectangle 3"/>
          <p:cNvSpPr>
            <a:spLocks noGrp="1" noChangeArrowheads="1"/>
          </p:cNvSpPr>
          <p:nvPr>
            <p:ph type="body" idx="1"/>
          </p:nvPr>
        </p:nvSpPr>
        <p:spPr/>
        <p:txBody>
          <a:bodyPr/>
          <a:lstStyle/>
          <a:p>
            <a:pPr marL="533400" indent="-533400" eaLnBrk="1" hangingPunct="1">
              <a:lnSpc>
                <a:spcPct val="80000"/>
              </a:lnSpc>
              <a:buFont typeface="Wingdings" pitchFamily="2" charset="2"/>
              <a:buNone/>
            </a:pPr>
            <a:r>
              <a:rPr lang="en-US" sz="3300" b="1" smtClean="0"/>
              <a:t>Common effects on interpersonal relationships</a:t>
            </a:r>
            <a:r>
              <a:rPr lang="en-US" sz="3300" smtClean="0"/>
              <a:t>:</a:t>
            </a:r>
          </a:p>
          <a:p>
            <a:pPr marL="533400" indent="-533400" eaLnBrk="1" hangingPunct="1">
              <a:lnSpc>
                <a:spcPct val="80000"/>
              </a:lnSpc>
              <a:buFont typeface="Wingdings" pitchFamily="2" charset="2"/>
              <a:buNone/>
            </a:pPr>
            <a:endParaRPr lang="en-US" sz="1700" smtClean="0"/>
          </a:p>
          <a:p>
            <a:pPr marL="533400" indent="-533400" eaLnBrk="1" hangingPunct="1">
              <a:lnSpc>
                <a:spcPct val="80000"/>
              </a:lnSpc>
              <a:buFont typeface="Wingdings" pitchFamily="2" charset="2"/>
              <a:buAutoNum type="arabicPeriod"/>
            </a:pPr>
            <a:r>
              <a:rPr lang="en-US" sz="2300" smtClean="0"/>
              <a:t>Inability to maintain close relationships or choose appropriate friends and mates </a:t>
            </a:r>
          </a:p>
          <a:p>
            <a:pPr marL="533400" indent="-533400" eaLnBrk="1" hangingPunct="1">
              <a:lnSpc>
                <a:spcPct val="80000"/>
              </a:lnSpc>
              <a:buFont typeface="Wingdings" pitchFamily="2" charset="2"/>
              <a:buAutoNum type="arabicPeriod"/>
            </a:pPr>
            <a:r>
              <a:rPr lang="en-US" sz="2300" smtClean="0"/>
              <a:t>Sexual problems </a:t>
            </a:r>
          </a:p>
          <a:p>
            <a:pPr marL="533400" indent="-533400" eaLnBrk="1" hangingPunct="1">
              <a:lnSpc>
                <a:spcPct val="80000"/>
              </a:lnSpc>
              <a:buFont typeface="Wingdings" pitchFamily="2" charset="2"/>
              <a:buAutoNum type="arabicPeriod"/>
            </a:pPr>
            <a:r>
              <a:rPr lang="en-US" sz="2300" smtClean="0"/>
              <a:t>Hostility </a:t>
            </a:r>
          </a:p>
          <a:p>
            <a:pPr marL="533400" indent="-533400" eaLnBrk="1" hangingPunct="1">
              <a:lnSpc>
                <a:spcPct val="80000"/>
              </a:lnSpc>
              <a:buFont typeface="Wingdings" pitchFamily="2" charset="2"/>
              <a:buAutoNum type="arabicPeriod"/>
            </a:pPr>
            <a:r>
              <a:rPr lang="en-US" sz="2300" smtClean="0"/>
              <a:t>Arguments with family members, employers or co-workers </a:t>
            </a:r>
          </a:p>
          <a:p>
            <a:pPr marL="533400" indent="-533400" eaLnBrk="1" hangingPunct="1">
              <a:lnSpc>
                <a:spcPct val="80000"/>
              </a:lnSpc>
              <a:buFont typeface="Wingdings" pitchFamily="2" charset="2"/>
              <a:buAutoNum type="arabicPeriod"/>
            </a:pPr>
            <a:r>
              <a:rPr lang="en-US" sz="2300" smtClean="0"/>
              <a:t>Social withdrawal </a:t>
            </a:r>
          </a:p>
          <a:p>
            <a:pPr marL="533400" indent="-533400" eaLnBrk="1" hangingPunct="1">
              <a:lnSpc>
                <a:spcPct val="80000"/>
              </a:lnSpc>
              <a:buFont typeface="Wingdings" pitchFamily="2" charset="2"/>
              <a:buAutoNum type="arabicPeriod"/>
            </a:pPr>
            <a:r>
              <a:rPr lang="en-US" sz="2300" smtClean="0"/>
              <a:t>Feeling constantly threatened </a:t>
            </a:r>
          </a:p>
        </p:txBody>
      </p:sp>
      <p:pic>
        <p:nvPicPr>
          <p:cNvPr id="17412" name="Picture 4" descr="chapcrest2"/>
          <p:cNvPicPr>
            <a:picLocks noChangeAspect="1" noChangeArrowheads="1"/>
          </p:cNvPicPr>
          <p:nvPr/>
        </p:nvPicPr>
        <p:blipFill>
          <a:blip r:embed="rId2" cstate="email"/>
          <a:srcRect/>
          <a:stretch>
            <a:fillRect/>
          </a:stretch>
        </p:blipFill>
        <p:spPr bwMode="auto">
          <a:xfrm>
            <a:off x="7467600" y="152400"/>
            <a:ext cx="1447800" cy="143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Cognitive Reactions to Trauma</a:t>
            </a:r>
          </a:p>
        </p:txBody>
      </p:sp>
      <p:sp>
        <p:nvSpPr>
          <p:cNvPr id="18435" name="Rectangle 3"/>
          <p:cNvSpPr>
            <a:spLocks noGrp="1" noChangeArrowheads="1"/>
          </p:cNvSpPr>
          <p:nvPr>
            <p:ph type="body" idx="1"/>
          </p:nvPr>
        </p:nvSpPr>
        <p:spPr/>
        <p:txBody>
          <a:bodyPr/>
          <a:lstStyle/>
          <a:p>
            <a:pPr eaLnBrk="1" hangingPunct="1"/>
            <a:r>
              <a:rPr lang="en-US" sz="2500" smtClean="0"/>
              <a:t>Memory lapses, especially about the trauma </a:t>
            </a:r>
          </a:p>
          <a:p>
            <a:pPr eaLnBrk="1" hangingPunct="1"/>
            <a:r>
              <a:rPr lang="en-US" sz="2500" smtClean="0"/>
              <a:t>Difficulty making decisions </a:t>
            </a:r>
          </a:p>
          <a:p>
            <a:pPr eaLnBrk="1" hangingPunct="1"/>
            <a:r>
              <a:rPr lang="en-US" sz="2500" smtClean="0"/>
              <a:t>Decreased ability to concentrate </a:t>
            </a:r>
          </a:p>
          <a:p>
            <a:pPr eaLnBrk="1" hangingPunct="1"/>
            <a:r>
              <a:rPr lang="en-US" sz="2500" smtClean="0"/>
              <a:t>Feeling distracted</a:t>
            </a:r>
            <a:r>
              <a:rPr lang="en-US" sz="2100" smtClean="0"/>
              <a:t> </a:t>
            </a:r>
          </a:p>
          <a:p>
            <a:pPr eaLnBrk="1" hangingPunct="1"/>
            <a:endParaRPr lang="en-US" sz="21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5263" y="228600"/>
            <a:ext cx="8262937" cy="914400"/>
          </a:xfrm>
        </p:spPr>
        <p:txBody>
          <a:bodyPr/>
          <a:lstStyle/>
          <a:p>
            <a:pPr eaLnBrk="1" hangingPunct="1"/>
            <a:r>
              <a:rPr lang="en-US" sz="3200" smtClean="0"/>
              <a:t>Spiritual Reactions to Trauma</a:t>
            </a:r>
          </a:p>
        </p:txBody>
      </p:sp>
      <p:sp>
        <p:nvSpPr>
          <p:cNvPr id="19459" name="Rectangle 3"/>
          <p:cNvSpPr>
            <a:spLocks noGrp="1" noChangeArrowheads="1"/>
          </p:cNvSpPr>
          <p:nvPr>
            <p:ph type="body" idx="1"/>
          </p:nvPr>
        </p:nvSpPr>
        <p:spPr>
          <a:xfrm>
            <a:off x="762000" y="1905000"/>
            <a:ext cx="7388225" cy="4191000"/>
          </a:xfrm>
        </p:spPr>
        <p:txBody>
          <a:bodyPr/>
          <a:lstStyle/>
          <a:p>
            <a:pPr marL="609600" indent="-609600" eaLnBrk="1" hangingPunct="1">
              <a:lnSpc>
                <a:spcPct val="90000"/>
              </a:lnSpc>
              <a:buFont typeface="Wingdings" pitchFamily="2" charset="2"/>
              <a:buAutoNum type="arabicPeriod"/>
            </a:pPr>
            <a:r>
              <a:rPr lang="en-US" sz="2400" b="1" smtClean="0"/>
              <a:t>Confusion about God</a:t>
            </a:r>
          </a:p>
          <a:p>
            <a:pPr marL="609600" indent="-609600" eaLnBrk="1" hangingPunct="1">
              <a:lnSpc>
                <a:spcPct val="90000"/>
              </a:lnSpc>
              <a:buFont typeface="Wingdings" pitchFamily="2" charset="2"/>
              <a:buAutoNum type="arabicPeriod"/>
            </a:pPr>
            <a:r>
              <a:rPr lang="en-US" sz="2400" b="1" smtClean="0"/>
              <a:t>Altered sense of meaning in/of life</a:t>
            </a:r>
          </a:p>
          <a:p>
            <a:pPr marL="609600" indent="-609600" eaLnBrk="1" hangingPunct="1">
              <a:lnSpc>
                <a:spcPct val="90000"/>
              </a:lnSpc>
              <a:buFont typeface="Wingdings" pitchFamily="2" charset="2"/>
              <a:buAutoNum type="arabicPeriod"/>
            </a:pPr>
            <a:r>
              <a:rPr lang="en-US" sz="2400" b="1" smtClean="0">
                <a:solidFill>
                  <a:srgbClr val="FF0000"/>
                </a:solidFill>
              </a:rPr>
              <a:t>Grief </a:t>
            </a:r>
            <a:r>
              <a:rPr lang="en-US" sz="2400" b="1" smtClean="0"/>
              <a:t>and </a:t>
            </a:r>
            <a:r>
              <a:rPr lang="en-US" sz="2400" b="1" smtClean="0">
                <a:solidFill>
                  <a:srgbClr val="FF0000"/>
                </a:solidFill>
              </a:rPr>
              <a:t>loss issues</a:t>
            </a:r>
          </a:p>
          <a:p>
            <a:pPr marL="609600" indent="-609600" eaLnBrk="1" hangingPunct="1">
              <a:lnSpc>
                <a:spcPct val="90000"/>
              </a:lnSpc>
              <a:buFont typeface="Wingdings" pitchFamily="2" charset="2"/>
              <a:buAutoNum type="arabicPeriod"/>
            </a:pPr>
            <a:r>
              <a:rPr lang="en-US" sz="2400" b="1" smtClean="0"/>
              <a:t>Questions of Theodicy</a:t>
            </a:r>
          </a:p>
          <a:p>
            <a:pPr marL="609600" indent="-609600" eaLnBrk="1" hangingPunct="1">
              <a:lnSpc>
                <a:spcPct val="90000"/>
              </a:lnSpc>
              <a:buFont typeface="Wingdings" pitchFamily="2" charset="2"/>
              <a:buAutoNum type="arabicPeriod"/>
            </a:pPr>
            <a:r>
              <a:rPr lang="en-US" sz="2400" b="1" smtClean="0"/>
              <a:t>Feelings of ineffectiveness, </a:t>
            </a:r>
            <a:r>
              <a:rPr lang="en-US" sz="2400" b="1" smtClean="0">
                <a:solidFill>
                  <a:srgbClr val="FF0000"/>
                </a:solidFill>
              </a:rPr>
              <a:t>shame, despair,</a:t>
            </a:r>
            <a:r>
              <a:rPr lang="en-US" sz="2400" b="1" smtClean="0"/>
              <a:t> </a:t>
            </a:r>
            <a:r>
              <a:rPr lang="en-US" sz="2400" b="1" smtClean="0">
                <a:solidFill>
                  <a:srgbClr val="FF0000"/>
                </a:solidFill>
              </a:rPr>
              <a:t>hopelessness </a:t>
            </a:r>
          </a:p>
          <a:p>
            <a:pPr marL="609600" indent="-609600" eaLnBrk="1" hangingPunct="1">
              <a:lnSpc>
                <a:spcPct val="90000"/>
              </a:lnSpc>
              <a:buFont typeface="Wingdings" pitchFamily="2" charset="2"/>
              <a:buAutoNum type="arabicPeriod"/>
            </a:pPr>
            <a:r>
              <a:rPr lang="en-US" sz="2400" b="1" smtClean="0"/>
              <a:t>Feeling permanently damaged </a:t>
            </a:r>
          </a:p>
          <a:p>
            <a:pPr marL="609600" indent="-609600" eaLnBrk="1" hangingPunct="1">
              <a:lnSpc>
                <a:spcPct val="90000"/>
              </a:lnSpc>
              <a:buFont typeface="Wingdings" pitchFamily="2" charset="2"/>
              <a:buAutoNum type="arabicPeriod"/>
            </a:pPr>
            <a:r>
              <a:rPr lang="en-US" sz="2400" b="1" smtClean="0">
                <a:solidFill>
                  <a:srgbClr val="FF0000"/>
                </a:solidFill>
              </a:rPr>
              <a:t>Loss </a:t>
            </a:r>
            <a:r>
              <a:rPr lang="en-US" sz="2400" b="1" smtClean="0"/>
              <a:t>of previously sustained beliefs </a:t>
            </a:r>
          </a:p>
          <a:p>
            <a:pPr marL="609600" indent="-609600" eaLnBrk="1" hangingPunct="1">
              <a:lnSpc>
                <a:spcPct val="90000"/>
              </a:lnSpc>
              <a:buFont typeface="Wingdings" pitchFamily="2" charset="2"/>
              <a:buAutoNum type="arabicPeriod"/>
            </a:pPr>
            <a:r>
              <a:rPr lang="en-US" sz="2400" b="1" smtClean="0"/>
              <a:t>Feelings of </a:t>
            </a:r>
            <a:r>
              <a:rPr lang="en-US" sz="2400" b="1" smtClean="0">
                <a:solidFill>
                  <a:srgbClr val="FF0000"/>
                </a:solidFill>
              </a:rPr>
              <a:t>guilt</a:t>
            </a:r>
          </a:p>
          <a:p>
            <a:pPr marL="609600" indent="-609600" eaLnBrk="1" hangingPunct="1">
              <a:lnSpc>
                <a:spcPct val="90000"/>
              </a:lnSpc>
              <a:buFont typeface="Wingdings" pitchFamily="2" charset="2"/>
              <a:buAutoNum type="arabicPeriod"/>
            </a:pPr>
            <a:r>
              <a:rPr lang="en-US" sz="2400" b="1" smtClean="0"/>
              <a:t>Confusion about </a:t>
            </a:r>
            <a:r>
              <a:rPr lang="en-US" sz="2400" b="1" smtClean="0">
                <a:solidFill>
                  <a:srgbClr val="FF0000"/>
                </a:solidFill>
              </a:rPr>
              <a:t>core ethical beliefs</a:t>
            </a:r>
            <a:r>
              <a:rPr lang="en-US" sz="2400" b="1" smtClean="0"/>
              <a:t>.  </a:t>
            </a:r>
          </a:p>
          <a:p>
            <a:pPr marL="609600" indent="-609600" eaLnBrk="1" hangingPunct="1">
              <a:lnSpc>
                <a:spcPct val="90000"/>
              </a:lnSpc>
              <a:buFont typeface="Wingdings" pitchFamily="2" charset="2"/>
              <a:buAutoNum type="arabicPeriod"/>
            </a:pPr>
            <a:endParaRPr lang="en-US" sz="2400" b="1" smtClean="0"/>
          </a:p>
          <a:p>
            <a:pPr marL="609600" indent="-609600" eaLnBrk="1" hangingPunct="1">
              <a:lnSpc>
                <a:spcPct val="90000"/>
              </a:lnSpc>
              <a:buFont typeface="Wingdings" pitchFamily="2" charset="2"/>
              <a:buAutoNum type="arabicPeriod"/>
            </a:pPr>
            <a:endParaRPr lang="en-US" sz="2100" b="1" smtClean="0"/>
          </a:p>
        </p:txBody>
      </p:sp>
      <p:pic>
        <p:nvPicPr>
          <p:cNvPr id="19460" name="Picture 4" descr="chapcrest2"/>
          <p:cNvPicPr>
            <a:picLocks noChangeAspect="1" noChangeArrowheads="1"/>
          </p:cNvPicPr>
          <p:nvPr/>
        </p:nvPicPr>
        <p:blipFill>
          <a:blip r:embed="rId2" cstate="email"/>
          <a:srcRect/>
          <a:stretch>
            <a:fillRect/>
          </a:stretch>
        </p:blipFill>
        <p:spPr bwMode="auto">
          <a:xfrm>
            <a:off x="7467600" y="152400"/>
            <a:ext cx="1447800" cy="143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200" b="1" smtClean="0"/>
              <a:t>What is Spirituality?</a:t>
            </a:r>
          </a:p>
        </p:txBody>
      </p:sp>
      <p:pic>
        <p:nvPicPr>
          <p:cNvPr id="20483" name="Picture 4" descr="chapcrest2"/>
          <p:cNvPicPr>
            <a:picLocks noChangeAspect="1" noChangeArrowheads="1"/>
          </p:cNvPicPr>
          <p:nvPr/>
        </p:nvPicPr>
        <p:blipFill>
          <a:blip r:embed="rId2" cstate="email"/>
          <a:srcRect/>
          <a:stretch>
            <a:fillRect/>
          </a:stretch>
        </p:blipFill>
        <p:spPr bwMode="auto">
          <a:xfrm>
            <a:off x="7924800" y="228600"/>
            <a:ext cx="1219200" cy="1219200"/>
          </a:xfrm>
          <a:prstGeom prst="rect">
            <a:avLst/>
          </a:prstGeom>
          <a:noFill/>
          <a:ln w="9525">
            <a:noFill/>
            <a:miter lim="800000"/>
            <a:headEnd/>
            <a:tailEnd/>
          </a:ln>
        </p:spPr>
      </p:pic>
      <p:sp>
        <p:nvSpPr>
          <p:cNvPr id="20484" name="Content Placeholder 5"/>
          <p:cNvSpPr>
            <a:spLocks noGrp="1"/>
          </p:cNvSpPr>
          <p:nvPr>
            <p:ph idx="1"/>
          </p:nvPr>
        </p:nvSpPr>
        <p:spPr>
          <a:xfrm>
            <a:off x="1066800" y="1600200"/>
            <a:ext cx="7848600" cy="762000"/>
          </a:xfrm>
        </p:spPr>
        <p:txBody>
          <a:bodyPr/>
          <a:lstStyle/>
          <a:p>
            <a:pPr eaLnBrk="1" hangingPunct="1">
              <a:buFont typeface="Wingdings" pitchFamily="2" charset="2"/>
              <a:buNone/>
            </a:pPr>
            <a:r>
              <a:rPr lang="en-US" sz="1800" b="1" smtClean="0">
                <a:solidFill>
                  <a:schemeClr val="tx2"/>
                </a:solidFill>
              </a:rPr>
              <a:t>Spirituality can be defined as the essence of our humanity</a:t>
            </a:r>
            <a:r>
              <a:rPr lang="en-US" sz="2000" b="1" smtClean="0">
                <a:solidFill>
                  <a:schemeClr val="tx2"/>
                </a:solidFill>
              </a:rPr>
              <a:t>. </a:t>
            </a:r>
          </a:p>
          <a:p>
            <a:pPr eaLnBrk="1" hangingPunct="1">
              <a:buFont typeface="Wingdings" pitchFamily="2" charset="2"/>
              <a:buNone/>
            </a:pPr>
            <a:r>
              <a:rPr lang="en-US" sz="1800" b="1" smtClean="0">
                <a:solidFill>
                  <a:schemeClr val="tx2"/>
                </a:solidFill>
              </a:rPr>
              <a:t>                                                                                         </a:t>
            </a:r>
            <a:r>
              <a:rPr lang="en-US" sz="1400" b="1" smtClean="0">
                <a:solidFill>
                  <a:schemeClr val="tx2"/>
                </a:solidFill>
              </a:rPr>
              <a:t>Frankl</a:t>
            </a:r>
          </a:p>
          <a:p>
            <a:pPr eaLnBrk="1" hangingPunct="1">
              <a:buFont typeface="Wingdings" pitchFamily="2" charset="2"/>
              <a:buNone/>
            </a:pPr>
            <a:endParaRPr lang="en-US" sz="2000" smtClean="0"/>
          </a:p>
        </p:txBody>
      </p:sp>
      <p:pic>
        <p:nvPicPr>
          <p:cNvPr id="20485" name="Picture 4"/>
          <p:cNvPicPr>
            <a:picLocks noChangeAspect="1" noChangeArrowheads="1"/>
          </p:cNvPicPr>
          <p:nvPr/>
        </p:nvPicPr>
        <p:blipFill>
          <a:blip r:embed="rId3" cstate="email"/>
          <a:srcRect/>
          <a:stretch>
            <a:fillRect/>
          </a:stretch>
        </p:blipFill>
        <p:spPr bwMode="auto">
          <a:xfrm>
            <a:off x="1905000" y="2514600"/>
            <a:ext cx="5486400" cy="398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t>A Prayer for </a:t>
            </a:r>
            <a:br>
              <a:rPr lang="en-US" smtClean="0"/>
            </a:br>
            <a:r>
              <a:rPr lang="en-US" smtClean="0"/>
              <a:t>Veterans &amp; Families</a:t>
            </a:r>
          </a:p>
        </p:txBody>
      </p:sp>
      <p:pic>
        <p:nvPicPr>
          <p:cNvPr id="3075" name="Picture 4" descr="iraq8l[1]"/>
          <p:cNvPicPr>
            <a:picLocks noChangeAspect="1" noChangeArrowheads="1"/>
          </p:cNvPicPr>
          <p:nvPr>
            <p:ph type="body" idx="1"/>
          </p:nvPr>
        </p:nvPicPr>
        <p:blipFill>
          <a:blip r:embed="rId2" cstate="email"/>
          <a:srcRect/>
          <a:stretch>
            <a:fillRect/>
          </a:stretch>
        </p:blipFill>
        <p:spPr>
          <a:xfrm>
            <a:off x="762000" y="1676400"/>
            <a:ext cx="7848600" cy="4876800"/>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200" b="1" smtClean="0"/>
              <a:t>Spirituality</a:t>
            </a:r>
          </a:p>
        </p:txBody>
      </p:sp>
      <p:pic>
        <p:nvPicPr>
          <p:cNvPr id="21507" name="Picture 4" descr="chapcrest2"/>
          <p:cNvPicPr>
            <a:picLocks noChangeAspect="1" noChangeArrowheads="1"/>
          </p:cNvPicPr>
          <p:nvPr/>
        </p:nvPicPr>
        <p:blipFill>
          <a:blip r:embed="rId2" cstate="email"/>
          <a:srcRect/>
          <a:stretch>
            <a:fillRect/>
          </a:stretch>
        </p:blipFill>
        <p:spPr bwMode="auto">
          <a:xfrm>
            <a:off x="7696200" y="0"/>
            <a:ext cx="1447800" cy="1435100"/>
          </a:xfrm>
          <a:prstGeom prst="rect">
            <a:avLst/>
          </a:prstGeom>
          <a:noFill/>
          <a:ln w="9525">
            <a:noFill/>
            <a:miter lim="800000"/>
            <a:headEnd/>
            <a:tailEnd/>
          </a:ln>
        </p:spPr>
      </p:pic>
      <p:sp>
        <p:nvSpPr>
          <p:cNvPr id="21508" name="Content Placeholder 4"/>
          <p:cNvSpPr>
            <a:spLocks noGrp="1"/>
          </p:cNvSpPr>
          <p:nvPr>
            <p:ph idx="1"/>
          </p:nvPr>
        </p:nvSpPr>
        <p:spPr>
          <a:xfrm>
            <a:off x="1295400" y="1600200"/>
            <a:ext cx="7313613" cy="3886200"/>
          </a:xfrm>
        </p:spPr>
        <p:txBody>
          <a:bodyPr/>
          <a:lstStyle/>
          <a:p>
            <a:pPr eaLnBrk="1" hangingPunct="1">
              <a:spcBef>
                <a:spcPct val="0"/>
              </a:spcBef>
              <a:buFont typeface="Wingdings" pitchFamily="2" charset="2"/>
              <a:buNone/>
            </a:pPr>
            <a:r>
              <a:rPr lang="en-US" sz="1700" b="1" smtClean="0">
                <a:solidFill>
                  <a:schemeClr val="tx2"/>
                </a:solidFill>
              </a:rPr>
              <a:t>Spirituality is a capacity and tendency that is innate and unique to all persons. </a:t>
            </a:r>
          </a:p>
          <a:p>
            <a:pPr eaLnBrk="1" hangingPunct="1">
              <a:spcBef>
                <a:spcPct val="0"/>
              </a:spcBef>
              <a:buFont typeface="Wingdings" pitchFamily="2" charset="2"/>
              <a:buNone/>
            </a:pPr>
            <a:endParaRPr lang="en-US" sz="1700" b="1" smtClean="0">
              <a:solidFill>
                <a:schemeClr val="tx2"/>
              </a:solidFill>
            </a:endParaRPr>
          </a:p>
          <a:p>
            <a:pPr eaLnBrk="1" hangingPunct="1">
              <a:spcBef>
                <a:spcPct val="0"/>
              </a:spcBef>
              <a:buFont typeface="Wingdings" pitchFamily="2" charset="2"/>
              <a:buNone/>
            </a:pPr>
            <a:r>
              <a:rPr lang="en-US" sz="1700" b="1" smtClean="0">
                <a:solidFill>
                  <a:schemeClr val="tx2"/>
                </a:solidFill>
              </a:rPr>
              <a:t>Spiritual tends to move individuals toward knowledge, love, meaning, peace, hope, transcendence, connectedness, compassion, wellness,and wholeness. </a:t>
            </a:r>
          </a:p>
          <a:p>
            <a:pPr eaLnBrk="1" hangingPunct="1">
              <a:spcBef>
                <a:spcPct val="0"/>
              </a:spcBef>
              <a:buFont typeface="Wingdings" pitchFamily="2" charset="2"/>
              <a:buNone/>
            </a:pPr>
            <a:endParaRPr lang="en-US" sz="1700" b="1" smtClean="0">
              <a:solidFill>
                <a:schemeClr val="tx2"/>
              </a:solidFill>
            </a:endParaRPr>
          </a:p>
          <a:p>
            <a:pPr eaLnBrk="1" hangingPunct="1">
              <a:spcBef>
                <a:spcPct val="0"/>
              </a:spcBef>
              <a:buFont typeface="Wingdings" pitchFamily="2" charset="2"/>
              <a:buNone/>
            </a:pPr>
            <a:r>
              <a:rPr lang="en-US" sz="1700" b="1" smtClean="0">
                <a:solidFill>
                  <a:schemeClr val="tx2"/>
                </a:solidFill>
              </a:rPr>
              <a:t>Spirituality includes one ’ s capacity for creativity, growth, and the development of a value system. </a:t>
            </a:r>
          </a:p>
          <a:p>
            <a:pPr eaLnBrk="1" hangingPunct="1">
              <a:spcBef>
                <a:spcPct val="0"/>
              </a:spcBef>
              <a:buFont typeface="Wingdings" pitchFamily="2" charset="2"/>
              <a:buNone/>
            </a:pPr>
            <a:endParaRPr lang="en-US" sz="1700" b="1" smtClean="0">
              <a:solidFill>
                <a:schemeClr val="tx2"/>
              </a:solidFill>
            </a:endParaRPr>
          </a:p>
          <a:p>
            <a:pPr eaLnBrk="1" hangingPunct="1">
              <a:spcBef>
                <a:spcPct val="0"/>
              </a:spcBef>
              <a:buFont typeface="Wingdings" pitchFamily="2" charset="2"/>
              <a:buNone/>
            </a:pPr>
            <a:r>
              <a:rPr lang="en-US" sz="1700" b="1" smtClean="0">
                <a:solidFill>
                  <a:schemeClr val="tx2"/>
                </a:solidFill>
              </a:rPr>
              <a:t>Spirituality encompasses a variety of phenomena including experiences, beliefs, and practices. While spirituality is usually expressed through culture, it bothprecedes and transcends culture.</a:t>
            </a:r>
          </a:p>
        </p:txBody>
      </p:sp>
      <p:sp>
        <p:nvSpPr>
          <p:cNvPr id="21509" name="TextBox 5"/>
          <p:cNvSpPr txBox="1">
            <a:spLocks noChangeArrowheads="1"/>
          </p:cNvSpPr>
          <p:nvPr/>
        </p:nvSpPr>
        <p:spPr bwMode="auto">
          <a:xfrm>
            <a:off x="1295400" y="5715000"/>
            <a:ext cx="7467600" cy="307975"/>
          </a:xfrm>
          <a:prstGeom prst="rect">
            <a:avLst/>
          </a:prstGeom>
          <a:noFill/>
          <a:ln w="9525">
            <a:noFill/>
            <a:miter lim="800000"/>
            <a:headEnd/>
            <a:tailEnd/>
          </a:ln>
        </p:spPr>
        <p:txBody>
          <a:bodyPr>
            <a:spAutoFit/>
          </a:bodyPr>
          <a:lstStyle/>
          <a:p>
            <a:pPr algn="r"/>
            <a:r>
              <a:rPr lang="en-US" sz="1400" i="1">
                <a:solidFill>
                  <a:schemeClr val="tx2"/>
                </a:solidFill>
                <a:latin typeface="Calibri" pitchFamily="34" charset="0"/>
              </a:rPr>
              <a:t>Association for Spiritual, Ethical, and Religious Values in Counseling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295400" y="533400"/>
            <a:ext cx="1525588" cy="835025"/>
          </a:xfrm>
        </p:spPr>
        <p:txBody>
          <a:bodyPr/>
          <a:lstStyle/>
          <a:p>
            <a:pPr eaLnBrk="1" hangingPunct="1"/>
            <a:r>
              <a:rPr lang="en-US" b="1" smtClean="0"/>
              <a:t>Spirit</a:t>
            </a:r>
          </a:p>
        </p:txBody>
      </p:sp>
      <p:pic>
        <p:nvPicPr>
          <p:cNvPr id="22531" name="Picture 4" descr="chapcrest2"/>
          <p:cNvPicPr>
            <a:picLocks noChangeAspect="1" noChangeArrowheads="1"/>
          </p:cNvPicPr>
          <p:nvPr/>
        </p:nvPicPr>
        <p:blipFill>
          <a:blip r:embed="rId2" cstate="email"/>
          <a:srcRect/>
          <a:stretch>
            <a:fillRect/>
          </a:stretch>
        </p:blipFill>
        <p:spPr bwMode="auto">
          <a:xfrm>
            <a:off x="7848600" y="150813"/>
            <a:ext cx="1295400" cy="1284287"/>
          </a:xfrm>
          <a:prstGeom prst="rect">
            <a:avLst/>
          </a:prstGeom>
          <a:noFill/>
          <a:ln w="9525">
            <a:noFill/>
            <a:miter lim="800000"/>
            <a:headEnd/>
            <a:tailEnd/>
          </a:ln>
        </p:spPr>
      </p:pic>
      <p:sp>
        <p:nvSpPr>
          <p:cNvPr id="22532" name="TextBox 4"/>
          <p:cNvSpPr txBox="1">
            <a:spLocks noChangeArrowheads="1"/>
          </p:cNvSpPr>
          <p:nvPr/>
        </p:nvSpPr>
        <p:spPr bwMode="auto">
          <a:xfrm>
            <a:off x="2514600" y="533400"/>
            <a:ext cx="5486400" cy="884238"/>
          </a:xfrm>
          <a:prstGeom prst="rect">
            <a:avLst/>
          </a:prstGeom>
          <a:noFill/>
          <a:ln w="9525">
            <a:noFill/>
            <a:miter lim="800000"/>
            <a:headEnd/>
            <a:tailEnd/>
          </a:ln>
        </p:spPr>
        <p:txBody>
          <a:bodyPr>
            <a:spAutoFit/>
          </a:bodyPr>
          <a:lstStyle/>
          <a:p>
            <a:pPr>
              <a:lnSpc>
                <a:spcPct val="200000"/>
              </a:lnSpc>
            </a:pPr>
            <a:r>
              <a:rPr lang="en-US" sz="1400" b="1">
                <a:solidFill>
                  <a:schemeClr val="tx2"/>
                </a:solidFill>
                <a:latin typeface="Calibri" pitchFamily="34" charset="0"/>
              </a:rPr>
              <a:t>is the animating life force. Spirituality is the drawing out and infusion of that spirit in one ’ s life.</a:t>
            </a:r>
          </a:p>
        </p:txBody>
      </p:sp>
      <p:pic>
        <p:nvPicPr>
          <p:cNvPr id="22533" name="Picture 2"/>
          <p:cNvPicPr>
            <a:picLocks noGrp="1" noChangeAspect="1" noChangeArrowheads="1"/>
          </p:cNvPicPr>
          <p:nvPr>
            <p:ph idx="1"/>
          </p:nvPr>
        </p:nvPicPr>
        <p:blipFill>
          <a:blip r:embed="rId3" cstate="email"/>
          <a:srcRect/>
          <a:stretch>
            <a:fillRect/>
          </a:stretch>
        </p:blipFill>
        <p:spPr>
          <a:xfrm>
            <a:off x="1752600" y="1828800"/>
            <a:ext cx="6261100" cy="4573588"/>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b="1" smtClean="0"/>
              <a:t>Spirituality and Meaning</a:t>
            </a:r>
          </a:p>
        </p:txBody>
      </p:sp>
      <p:pic>
        <p:nvPicPr>
          <p:cNvPr id="23555" name="Picture 4" descr="chapcrest2"/>
          <p:cNvPicPr>
            <a:picLocks noChangeAspect="1" noChangeArrowheads="1"/>
          </p:cNvPicPr>
          <p:nvPr/>
        </p:nvPicPr>
        <p:blipFill>
          <a:blip r:embed="rId2" cstate="email"/>
          <a:srcRect/>
          <a:stretch>
            <a:fillRect/>
          </a:stretch>
        </p:blipFill>
        <p:spPr bwMode="auto">
          <a:xfrm>
            <a:off x="7848600" y="150813"/>
            <a:ext cx="1295400" cy="1284287"/>
          </a:xfrm>
          <a:prstGeom prst="rect">
            <a:avLst/>
          </a:prstGeom>
          <a:noFill/>
          <a:ln w="9525">
            <a:noFill/>
            <a:miter lim="800000"/>
            <a:headEnd/>
            <a:tailEnd/>
          </a:ln>
        </p:spPr>
      </p:pic>
      <p:sp>
        <p:nvSpPr>
          <p:cNvPr id="23556" name="TextBox 4"/>
          <p:cNvSpPr txBox="1">
            <a:spLocks noChangeArrowheads="1"/>
          </p:cNvSpPr>
          <p:nvPr/>
        </p:nvSpPr>
        <p:spPr bwMode="auto">
          <a:xfrm>
            <a:off x="1371600" y="1676400"/>
            <a:ext cx="3962400" cy="2032000"/>
          </a:xfrm>
          <a:prstGeom prst="rect">
            <a:avLst/>
          </a:prstGeom>
          <a:noFill/>
          <a:ln w="9525">
            <a:noFill/>
            <a:miter lim="800000"/>
            <a:headEnd/>
            <a:tailEnd/>
          </a:ln>
        </p:spPr>
        <p:txBody>
          <a:bodyPr>
            <a:spAutoFit/>
          </a:bodyPr>
          <a:lstStyle/>
          <a:p>
            <a:r>
              <a:rPr lang="en-US" b="1">
                <a:solidFill>
                  <a:schemeClr val="tx2"/>
                </a:solidFill>
                <a:latin typeface="Calibri" pitchFamily="34" charset="0"/>
              </a:rPr>
              <a:t>Spirituality leads one to search for and discover meaning in life, a meaning that goes beyond a merely material experience. </a:t>
            </a:r>
          </a:p>
          <a:p>
            <a:endParaRPr lang="en-US">
              <a:latin typeface="Calibri" pitchFamily="34" charset="0"/>
            </a:endParaRPr>
          </a:p>
          <a:p>
            <a:pPr algn="r"/>
            <a:r>
              <a:rPr lang="en-US" i="1">
                <a:solidFill>
                  <a:schemeClr val="tx2"/>
                </a:solidFill>
                <a:latin typeface="Calibri" pitchFamily="34" charset="0"/>
              </a:rPr>
              <a:t>May</a:t>
            </a:r>
          </a:p>
        </p:txBody>
      </p:sp>
      <p:pic>
        <p:nvPicPr>
          <p:cNvPr id="23557" name="Picture 2"/>
          <p:cNvPicPr>
            <a:picLocks noGrp="1" noChangeAspect="1" noChangeArrowheads="1"/>
          </p:cNvPicPr>
          <p:nvPr>
            <p:ph idx="1"/>
          </p:nvPr>
        </p:nvPicPr>
        <p:blipFill>
          <a:blip r:embed="rId3" cstate="email"/>
          <a:srcRect/>
          <a:stretch>
            <a:fillRect/>
          </a:stretch>
        </p:blipFill>
        <p:spPr>
          <a:xfrm>
            <a:off x="5575300" y="2708275"/>
            <a:ext cx="2943225" cy="2352675"/>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b="1" smtClean="0"/>
              <a:t>Spirituality and Meaning</a:t>
            </a:r>
          </a:p>
        </p:txBody>
      </p:sp>
      <p:pic>
        <p:nvPicPr>
          <p:cNvPr id="24579" name="Picture 4" descr="chapcrest2"/>
          <p:cNvPicPr>
            <a:picLocks noChangeAspect="1" noChangeArrowheads="1"/>
          </p:cNvPicPr>
          <p:nvPr/>
        </p:nvPicPr>
        <p:blipFill>
          <a:blip r:embed="rId2" cstate="email"/>
          <a:srcRect/>
          <a:stretch>
            <a:fillRect/>
          </a:stretch>
        </p:blipFill>
        <p:spPr bwMode="auto">
          <a:xfrm>
            <a:off x="7848600" y="150813"/>
            <a:ext cx="1295400" cy="1284287"/>
          </a:xfrm>
          <a:prstGeom prst="rect">
            <a:avLst/>
          </a:prstGeom>
          <a:noFill/>
          <a:ln w="9525">
            <a:noFill/>
            <a:miter lim="800000"/>
            <a:headEnd/>
            <a:tailEnd/>
          </a:ln>
        </p:spPr>
      </p:pic>
      <p:sp>
        <p:nvSpPr>
          <p:cNvPr id="24580" name="TextBox 6"/>
          <p:cNvSpPr txBox="1">
            <a:spLocks noChangeArrowheads="1"/>
          </p:cNvSpPr>
          <p:nvPr/>
        </p:nvSpPr>
        <p:spPr bwMode="auto">
          <a:xfrm>
            <a:off x="1066800" y="1676400"/>
            <a:ext cx="1981200" cy="2308225"/>
          </a:xfrm>
          <a:prstGeom prst="rect">
            <a:avLst/>
          </a:prstGeom>
          <a:noFill/>
          <a:ln w="9525">
            <a:noFill/>
            <a:miter lim="800000"/>
            <a:headEnd/>
            <a:tailEnd/>
          </a:ln>
        </p:spPr>
        <p:txBody>
          <a:bodyPr>
            <a:spAutoFit/>
          </a:bodyPr>
          <a:lstStyle/>
          <a:p>
            <a:r>
              <a:rPr lang="en-US" b="1">
                <a:solidFill>
                  <a:schemeClr val="tx2"/>
                </a:solidFill>
                <a:latin typeface="Calibri" pitchFamily="34" charset="0"/>
              </a:rPr>
              <a:t>He who has a </a:t>
            </a:r>
            <a:r>
              <a:rPr lang="en-US" b="1" u="sng">
                <a:solidFill>
                  <a:schemeClr val="tx2"/>
                </a:solidFill>
                <a:latin typeface="Calibri" pitchFamily="34" charset="0"/>
              </a:rPr>
              <a:t>why </a:t>
            </a:r>
            <a:r>
              <a:rPr lang="en-US" b="1">
                <a:solidFill>
                  <a:schemeClr val="tx2"/>
                </a:solidFill>
                <a:latin typeface="Calibri" pitchFamily="34" charset="0"/>
              </a:rPr>
              <a:t>to live for can </a:t>
            </a:r>
            <a:r>
              <a:rPr lang="en-US" b="1" u="sng">
                <a:solidFill>
                  <a:schemeClr val="tx2"/>
                </a:solidFill>
                <a:latin typeface="Calibri" pitchFamily="34" charset="0"/>
              </a:rPr>
              <a:t>bear </a:t>
            </a:r>
            <a:r>
              <a:rPr lang="en-US" b="1">
                <a:solidFill>
                  <a:schemeClr val="tx2"/>
                </a:solidFill>
                <a:latin typeface="Calibri" pitchFamily="34" charset="0"/>
              </a:rPr>
              <a:t>almost any how. </a:t>
            </a:r>
          </a:p>
          <a:p>
            <a:endParaRPr lang="en-US" b="1">
              <a:solidFill>
                <a:schemeClr val="tx2"/>
              </a:solidFill>
              <a:latin typeface="Calibri" pitchFamily="34" charset="0"/>
            </a:endParaRPr>
          </a:p>
          <a:p>
            <a:pPr algn="r"/>
            <a:endParaRPr lang="en-US">
              <a:solidFill>
                <a:schemeClr val="tx2"/>
              </a:solidFill>
              <a:latin typeface="Calibri" pitchFamily="34" charset="0"/>
            </a:endParaRPr>
          </a:p>
          <a:p>
            <a:pPr algn="r"/>
            <a:r>
              <a:rPr lang="en-US">
                <a:solidFill>
                  <a:schemeClr val="tx2"/>
                </a:solidFill>
                <a:latin typeface="Calibri" pitchFamily="34" charset="0"/>
              </a:rPr>
              <a:t>Nietzsche</a:t>
            </a:r>
          </a:p>
        </p:txBody>
      </p:sp>
      <p:pic>
        <p:nvPicPr>
          <p:cNvPr id="24581" name="Picture 2"/>
          <p:cNvPicPr>
            <a:picLocks noGrp="1" noChangeAspect="1" noChangeArrowheads="1"/>
          </p:cNvPicPr>
          <p:nvPr>
            <p:ph idx="1"/>
          </p:nvPr>
        </p:nvPicPr>
        <p:blipFill>
          <a:blip r:embed="rId3" cstate="email"/>
          <a:srcRect/>
          <a:stretch>
            <a:fillRect/>
          </a:stretch>
        </p:blipFill>
        <p:spPr>
          <a:xfrm>
            <a:off x="3124200" y="1676400"/>
            <a:ext cx="5559425" cy="4914900"/>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z="3200" b="1" smtClean="0"/>
              <a:t>Spirituality and Meaning</a:t>
            </a:r>
          </a:p>
        </p:txBody>
      </p:sp>
      <p:pic>
        <p:nvPicPr>
          <p:cNvPr id="25603" name="Picture 4" descr="chapcrest2"/>
          <p:cNvPicPr>
            <a:picLocks noChangeAspect="1" noChangeArrowheads="1"/>
          </p:cNvPicPr>
          <p:nvPr/>
        </p:nvPicPr>
        <p:blipFill>
          <a:blip r:embed="rId2" cstate="email"/>
          <a:srcRect/>
          <a:stretch>
            <a:fillRect/>
          </a:stretch>
        </p:blipFill>
        <p:spPr bwMode="auto">
          <a:xfrm>
            <a:off x="7848600" y="150813"/>
            <a:ext cx="1295400" cy="1284287"/>
          </a:xfrm>
          <a:prstGeom prst="rect">
            <a:avLst/>
          </a:prstGeom>
          <a:noFill/>
          <a:ln w="9525">
            <a:noFill/>
            <a:miter lim="800000"/>
            <a:headEnd/>
            <a:tailEnd/>
          </a:ln>
        </p:spPr>
      </p:pic>
      <p:sp>
        <p:nvSpPr>
          <p:cNvPr id="25604" name="TextBox 4"/>
          <p:cNvSpPr txBox="1">
            <a:spLocks noChangeArrowheads="1"/>
          </p:cNvSpPr>
          <p:nvPr/>
        </p:nvSpPr>
        <p:spPr bwMode="auto">
          <a:xfrm>
            <a:off x="1371600" y="1676400"/>
            <a:ext cx="7239000" cy="695325"/>
          </a:xfrm>
          <a:prstGeom prst="rect">
            <a:avLst/>
          </a:prstGeom>
          <a:noFill/>
          <a:ln w="9525">
            <a:noFill/>
            <a:miter lim="800000"/>
            <a:headEnd/>
            <a:tailEnd/>
          </a:ln>
        </p:spPr>
        <p:txBody>
          <a:bodyPr>
            <a:spAutoFit/>
          </a:bodyPr>
          <a:lstStyle/>
          <a:p>
            <a:pPr algn="ctr">
              <a:lnSpc>
                <a:spcPct val="150000"/>
              </a:lnSpc>
            </a:pPr>
            <a:r>
              <a:rPr lang="en-US" sz="1400" b="1">
                <a:latin typeface="Calibri" pitchFamily="34" charset="0"/>
              </a:rPr>
              <a:t>The deeply personal search for meaning can bring a person to inner peace even in the presence of adverse circumstances.</a:t>
            </a:r>
          </a:p>
        </p:txBody>
      </p:sp>
      <p:pic>
        <p:nvPicPr>
          <p:cNvPr id="25605" name="Picture 2"/>
          <p:cNvPicPr>
            <a:picLocks noGrp="1" noChangeAspect="1" noChangeArrowheads="1"/>
          </p:cNvPicPr>
          <p:nvPr>
            <p:ph idx="1"/>
          </p:nvPr>
        </p:nvPicPr>
        <p:blipFill>
          <a:blip r:embed="rId3" cstate="email"/>
          <a:srcRect/>
          <a:stretch>
            <a:fillRect/>
          </a:stretch>
        </p:blipFill>
        <p:spPr>
          <a:xfrm>
            <a:off x="2438400" y="2438400"/>
            <a:ext cx="4800600" cy="4157663"/>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z="3200" b="1" smtClean="0"/>
              <a:t>Spirituality and Religion</a:t>
            </a:r>
          </a:p>
        </p:txBody>
      </p:sp>
      <p:sp>
        <p:nvSpPr>
          <p:cNvPr id="26627" name="Content Placeholder 2"/>
          <p:cNvSpPr>
            <a:spLocks noGrp="1"/>
          </p:cNvSpPr>
          <p:nvPr>
            <p:ph idx="1"/>
          </p:nvPr>
        </p:nvSpPr>
        <p:spPr>
          <a:xfrm>
            <a:off x="1295400" y="1676400"/>
            <a:ext cx="3354388" cy="4802188"/>
          </a:xfrm>
        </p:spPr>
        <p:txBody>
          <a:bodyPr/>
          <a:lstStyle/>
          <a:p>
            <a:pPr eaLnBrk="1" hangingPunct="1">
              <a:buFont typeface="Wingdings" pitchFamily="2" charset="2"/>
              <a:buNone/>
            </a:pPr>
            <a:r>
              <a:rPr lang="en-US" sz="1500" b="1" smtClean="0"/>
              <a:t>Spirituality is not the same thing as religion. While religion may be one way in which persons express or experience their spirituality, it is not the same as spirituality itself. </a:t>
            </a:r>
          </a:p>
          <a:p>
            <a:pPr eaLnBrk="1" hangingPunct="1">
              <a:buFont typeface="Wingdings" pitchFamily="2" charset="2"/>
              <a:buNone/>
            </a:pPr>
            <a:endParaRPr lang="en-US" sz="1500" b="1" smtClean="0"/>
          </a:p>
          <a:p>
            <a:pPr eaLnBrk="1" hangingPunct="1">
              <a:buFont typeface="Wingdings" pitchFamily="2" charset="2"/>
              <a:buNone/>
            </a:pPr>
            <a:r>
              <a:rPr lang="en-US" sz="1500" b="1" smtClean="0"/>
              <a:t>Religion can be thought of as the organization of belief which is common to a culture or subculture, “ the codified, institutionalized, and ritualized expressions of peoples ’ communal connections to the Ultimate  </a:t>
            </a:r>
          </a:p>
          <a:p>
            <a:pPr algn="r" eaLnBrk="1" hangingPunct="1">
              <a:buFont typeface="Wingdings" pitchFamily="2" charset="2"/>
              <a:buNone/>
            </a:pPr>
            <a:r>
              <a:rPr lang="en-US" sz="1500" i="1" smtClean="0"/>
              <a:t>Kelly</a:t>
            </a:r>
          </a:p>
        </p:txBody>
      </p:sp>
      <p:pic>
        <p:nvPicPr>
          <p:cNvPr id="26628" name="Picture 4" descr="chapcrest2"/>
          <p:cNvPicPr>
            <a:picLocks noChangeAspect="1" noChangeArrowheads="1"/>
          </p:cNvPicPr>
          <p:nvPr/>
        </p:nvPicPr>
        <p:blipFill>
          <a:blip r:embed="rId2" cstate="email"/>
          <a:srcRect/>
          <a:stretch>
            <a:fillRect/>
          </a:stretch>
        </p:blipFill>
        <p:spPr bwMode="auto">
          <a:xfrm>
            <a:off x="7848600" y="150813"/>
            <a:ext cx="1295400" cy="1284287"/>
          </a:xfrm>
          <a:prstGeom prst="rect">
            <a:avLst/>
          </a:prstGeom>
          <a:noFill/>
          <a:ln w="9525">
            <a:noFill/>
            <a:miter lim="800000"/>
            <a:headEnd/>
            <a:tailEnd/>
          </a:ln>
        </p:spPr>
      </p:pic>
      <p:pic>
        <p:nvPicPr>
          <p:cNvPr id="26629" name="Picture 2"/>
          <p:cNvPicPr>
            <a:picLocks noChangeAspect="1" noChangeArrowheads="1"/>
          </p:cNvPicPr>
          <p:nvPr/>
        </p:nvPicPr>
        <p:blipFill>
          <a:blip r:embed="rId3" cstate="email"/>
          <a:srcRect/>
          <a:stretch>
            <a:fillRect/>
          </a:stretch>
        </p:blipFill>
        <p:spPr bwMode="auto">
          <a:xfrm>
            <a:off x="4648200" y="1981200"/>
            <a:ext cx="4127500" cy="3617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z="3200" b="1" smtClean="0"/>
              <a:t>Spirituality and Religion</a:t>
            </a:r>
          </a:p>
        </p:txBody>
      </p:sp>
      <p:pic>
        <p:nvPicPr>
          <p:cNvPr id="27651" name="Picture 4" descr="chapcrest2"/>
          <p:cNvPicPr>
            <a:picLocks noChangeAspect="1" noChangeArrowheads="1"/>
          </p:cNvPicPr>
          <p:nvPr/>
        </p:nvPicPr>
        <p:blipFill>
          <a:blip r:embed="rId2" cstate="email"/>
          <a:srcRect/>
          <a:stretch>
            <a:fillRect/>
          </a:stretch>
        </p:blipFill>
        <p:spPr bwMode="auto">
          <a:xfrm>
            <a:off x="7848600" y="150813"/>
            <a:ext cx="1295400" cy="1284287"/>
          </a:xfrm>
          <a:prstGeom prst="rect">
            <a:avLst/>
          </a:prstGeom>
          <a:noFill/>
          <a:ln w="9525">
            <a:noFill/>
            <a:miter lim="800000"/>
            <a:headEnd/>
            <a:tailEnd/>
          </a:ln>
        </p:spPr>
      </p:pic>
      <p:pic>
        <p:nvPicPr>
          <p:cNvPr id="27652" name="Picture 2"/>
          <p:cNvPicPr>
            <a:picLocks noGrp="1" noChangeAspect="1" noChangeArrowheads="1"/>
          </p:cNvPicPr>
          <p:nvPr>
            <p:ph idx="1"/>
          </p:nvPr>
        </p:nvPicPr>
        <p:blipFill>
          <a:blip r:embed="rId3" cstate="email"/>
          <a:srcRect/>
          <a:stretch>
            <a:fillRect/>
          </a:stretch>
        </p:blipFill>
        <p:spPr>
          <a:xfrm>
            <a:off x="3886200" y="1981200"/>
            <a:ext cx="4806950" cy="3703638"/>
          </a:xfrm>
          <a:noFill/>
        </p:spPr>
      </p:pic>
      <p:sp>
        <p:nvSpPr>
          <p:cNvPr id="27653" name="TextBox 5"/>
          <p:cNvSpPr txBox="1">
            <a:spLocks noChangeArrowheads="1"/>
          </p:cNvSpPr>
          <p:nvPr/>
        </p:nvSpPr>
        <p:spPr bwMode="auto">
          <a:xfrm>
            <a:off x="1066800" y="1752600"/>
            <a:ext cx="2590800" cy="2032000"/>
          </a:xfrm>
          <a:prstGeom prst="rect">
            <a:avLst/>
          </a:prstGeom>
          <a:noFill/>
          <a:ln w="9525">
            <a:noFill/>
            <a:miter lim="800000"/>
            <a:headEnd/>
            <a:tailEnd/>
          </a:ln>
        </p:spPr>
        <p:txBody>
          <a:bodyPr>
            <a:spAutoFit/>
          </a:bodyPr>
          <a:lstStyle/>
          <a:p>
            <a:r>
              <a:rPr lang="en-US" b="1">
                <a:latin typeface="Calibri" pitchFamily="34" charset="0"/>
              </a:rPr>
              <a:t>Spirituality lights </a:t>
            </a:r>
          </a:p>
          <a:p>
            <a:r>
              <a:rPr lang="en-US" b="1">
                <a:latin typeface="Calibri" pitchFamily="34" charset="0"/>
              </a:rPr>
              <a:t>    the way </a:t>
            </a:r>
          </a:p>
          <a:p>
            <a:endParaRPr lang="en-US" b="1">
              <a:latin typeface="Calibri" pitchFamily="34" charset="0"/>
            </a:endParaRPr>
          </a:p>
          <a:p>
            <a:endParaRPr lang="en-US" b="1">
              <a:latin typeface="Calibri" pitchFamily="34" charset="0"/>
            </a:endParaRPr>
          </a:p>
          <a:p>
            <a:endParaRPr lang="en-US" b="1">
              <a:latin typeface="Calibri" pitchFamily="34" charset="0"/>
            </a:endParaRPr>
          </a:p>
          <a:p>
            <a:r>
              <a:rPr lang="en-US" b="1">
                <a:latin typeface="Calibri" pitchFamily="34" charset="0"/>
              </a:rPr>
              <a:t>Religion interprets   </a:t>
            </a:r>
          </a:p>
          <a:p>
            <a:r>
              <a:rPr lang="en-US" b="1">
                <a:latin typeface="Calibri" pitchFamily="34" charset="0"/>
              </a:rPr>
              <a:t>    the steps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z="3200" b="1" smtClean="0"/>
              <a:t>Spirituality and Religion</a:t>
            </a:r>
          </a:p>
        </p:txBody>
      </p:sp>
      <p:pic>
        <p:nvPicPr>
          <p:cNvPr id="28675" name="Picture 4" descr="chapcrest2"/>
          <p:cNvPicPr>
            <a:picLocks noChangeAspect="1" noChangeArrowheads="1"/>
          </p:cNvPicPr>
          <p:nvPr/>
        </p:nvPicPr>
        <p:blipFill>
          <a:blip r:embed="rId2" cstate="email"/>
          <a:srcRect/>
          <a:stretch>
            <a:fillRect/>
          </a:stretch>
        </p:blipFill>
        <p:spPr bwMode="auto">
          <a:xfrm>
            <a:off x="7848600" y="150813"/>
            <a:ext cx="1295400" cy="1284287"/>
          </a:xfrm>
          <a:prstGeom prst="rect">
            <a:avLst/>
          </a:prstGeom>
          <a:noFill/>
          <a:ln w="9525">
            <a:noFill/>
            <a:miter lim="800000"/>
            <a:headEnd/>
            <a:tailEnd/>
          </a:ln>
        </p:spPr>
      </p:pic>
      <p:pic>
        <p:nvPicPr>
          <p:cNvPr id="28676" name="Picture 2"/>
          <p:cNvPicPr>
            <a:picLocks noGrp="1" noChangeAspect="1" noChangeArrowheads="1"/>
          </p:cNvPicPr>
          <p:nvPr>
            <p:ph idx="1"/>
          </p:nvPr>
        </p:nvPicPr>
        <p:blipFill>
          <a:blip r:embed="rId3" cstate="email"/>
          <a:srcRect/>
          <a:stretch>
            <a:fillRect/>
          </a:stretch>
        </p:blipFill>
        <p:spPr>
          <a:xfrm>
            <a:off x="4038600" y="1828800"/>
            <a:ext cx="2757488" cy="4114800"/>
          </a:xfrm>
          <a:noFill/>
        </p:spPr>
      </p:pic>
      <p:sp>
        <p:nvSpPr>
          <p:cNvPr id="28677" name="TextBox 5"/>
          <p:cNvSpPr txBox="1">
            <a:spLocks noChangeArrowheads="1"/>
          </p:cNvSpPr>
          <p:nvPr/>
        </p:nvSpPr>
        <p:spPr bwMode="auto">
          <a:xfrm>
            <a:off x="1371600" y="1676400"/>
            <a:ext cx="1981200" cy="2308225"/>
          </a:xfrm>
          <a:prstGeom prst="rect">
            <a:avLst/>
          </a:prstGeom>
          <a:noFill/>
          <a:ln w="9525">
            <a:noFill/>
            <a:miter lim="800000"/>
            <a:headEnd/>
            <a:tailEnd/>
          </a:ln>
        </p:spPr>
        <p:txBody>
          <a:bodyPr>
            <a:spAutoFit/>
          </a:bodyPr>
          <a:lstStyle/>
          <a:p>
            <a:r>
              <a:rPr lang="en-US" b="1">
                <a:solidFill>
                  <a:schemeClr val="tx2"/>
                </a:solidFill>
                <a:latin typeface="Calibri" pitchFamily="34" charset="0"/>
              </a:rPr>
              <a:t>Religion illumines</a:t>
            </a:r>
          </a:p>
          <a:p>
            <a:endParaRPr lang="en-US" b="1">
              <a:solidFill>
                <a:schemeClr val="tx2"/>
              </a:solidFill>
              <a:latin typeface="Calibri" pitchFamily="34" charset="0"/>
            </a:endParaRPr>
          </a:p>
          <a:p>
            <a:endParaRPr lang="en-US" b="1">
              <a:solidFill>
                <a:schemeClr val="tx2"/>
              </a:solidFill>
              <a:latin typeface="Calibri" pitchFamily="34" charset="0"/>
            </a:endParaRPr>
          </a:p>
          <a:p>
            <a:endParaRPr lang="en-US" b="1">
              <a:solidFill>
                <a:schemeClr val="tx2"/>
              </a:solidFill>
              <a:latin typeface="Calibri" pitchFamily="34" charset="0"/>
            </a:endParaRPr>
          </a:p>
          <a:p>
            <a:endParaRPr lang="en-US" b="1">
              <a:solidFill>
                <a:schemeClr val="tx2"/>
              </a:solidFill>
              <a:latin typeface="Calibri" pitchFamily="34" charset="0"/>
            </a:endParaRPr>
          </a:p>
          <a:p>
            <a:r>
              <a:rPr lang="en-US" b="1">
                <a:solidFill>
                  <a:schemeClr val="tx2"/>
                </a:solidFill>
                <a:latin typeface="Calibri" pitchFamily="34" charset="0"/>
              </a:rPr>
              <a:t> Spirituality warms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z="3200" b="1" smtClean="0"/>
              <a:t>Spirituality and Religion</a:t>
            </a:r>
          </a:p>
        </p:txBody>
      </p:sp>
      <p:pic>
        <p:nvPicPr>
          <p:cNvPr id="29699" name="Picture 4" descr="chapcrest2"/>
          <p:cNvPicPr>
            <a:picLocks noChangeAspect="1" noChangeArrowheads="1"/>
          </p:cNvPicPr>
          <p:nvPr/>
        </p:nvPicPr>
        <p:blipFill>
          <a:blip r:embed="rId2" cstate="email"/>
          <a:srcRect/>
          <a:stretch>
            <a:fillRect/>
          </a:stretch>
        </p:blipFill>
        <p:spPr bwMode="auto">
          <a:xfrm>
            <a:off x="7848600" y="150813"/>
            <a:ext cx="1295400" cy="1284287"/>
          </a:xfrm>
          <a:prstGeom prst="rect">
            <a:avLst/>
          </a:prstGeom>
          <a:noFill/>
          <a:ln w="9525">
            <a:noFill/>
            <a:miter lim="800000"/>
            <a:headEnd/>
            <a:tailEnd/>
          </a:ln>
        </p:spPr>
      </p:pic>
      <p:pic>
        <p:nvPicPr>
          <p:cNvPr id="29700" name="Picture 2"/>
          <p:cNvPicPr>
            <a:picLocks noGrp="1" noChangeAspect="1" noChangeArrowheads="1"/>
          </p:cNvPicPr>
          <p:nvPr>
            <p:ph idx="1"/>
          </p:nvPr>
        </p:nvPicPr>
        <p:blipFill>
          <a:blip r:embed="rId3" cstate="email"/>
          <a:srcRect/>
          <a:stretch>
            <a:fillRect/>
          </a:stretch>
        </p:blipFill>
        <p:spPr>
          <a:xfrm>
            <a:off x="3429000" y="1752600"/>
            <a:ext cx="5334000" cy="4114800"/>
          </a:xfrm>
          <a:noFill/>
        </p:spPr>
      </p:pic>
      <p:sp>
        <p:nvSpPr>
          <p:cNvPr id="29701" name="TextBox 5"/>
          <p:cNvSpPr txBox="1">
            <a:spLocks noChangeArrowheads="1"/>
          </p:cNvSpPr>
          <p:nvPr/>
        </p:nvSpPr>
        <p:spPr bwMode="auto">
          <a:xfrm>
            <a:off x="1295400" y="1676400"/>
            <a:ext cx="1752600" cy="2308225"/>
          </a:xfrm>
          <a:prstGeom prst="rect">
            <a:avLst/>
          </a:prstGeom>
          <a:noFill/>
          <a:ln w="9525">
            <a:noFill/>
            <a:miter lim="800000"/>
            <a:headEnd/>
            <a:tailEnd/>
          </a:ln>
        </p:spPr>
        <p:txBody>
          <a:bodyPr>
            <a:spAutoFit/>
          </a:bodyPr>
          <a:lstStyle/>
          <a:p>
            <a:r>
              <a:rPr lang="en-US" b="1">
                <a:solidFill>
                  <a:schemeClr val="tx2"/>
                </a:solidFill>
                <a:latin typeface="Calibri" pitchFamily="34" charset="0"/>
              </a:rPr>
              <a:t>Spirituality is the dance </a:t>
            </a:r>
          </a:p>
          <a:p>
            <a:endParaRPr lang="en-US" b="1">
              <a:solidFill>
                <a:schemeClr val="tx2"/>
              </a:solidFill>
              <a:latin typeface="Calibri" pitchFamily="34" charset="0"/>
            </a:endParaRPr>
          </a:p>
          <a:p>
            <a:endParaRPr lang="en-US" b="1">
              <a:solidFill>
                <a:schemeClr val="tx2"/>
              </a:solidFill>
              <a:latin typeface="Calibri" pitchFamily="34" charset="0"/>
            </a:endParaRPr>
          </a:p>
          <a:p>
            <a:endParaRPr lang="en-US" b="1">
              <a:solidFill>
                <a:schemeClr val="tx2"/>
              </a:solidFill>
              <a:latin typeface="Calibri" pitchFamily="34" charset="0"/>
            </a:endParaRPr>
          </a:p>
          <a:p>
            <a:endParaRPr lang="en-US" b="1">
              <a:solidFill>
                <a:schemeClr val="tx2"/>
              </a:solidFill>
              <a:latin typeface="Calibri" pitchFamily="34" charset="0"/>
            </a:endParaRPr>
          </a:p>
          <a:p>
            <a:r>
              <a:rPr lang="en-US" b="1">
                <a:solidFill>
                  <a:schemeClr val="tx2"/>
                </a:solidFill>
                <a:latin typeface="Calibri" pitchFamily="34" charset="0"/>
              </a:rPr>
              <a:t>Religion is the steps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z="3200" b="1" smtClean="0"/>
              <a:t>Spirituality and Religion</a:t>
            </a:r>
          </a:p>
        </p:txBody>
      </p:sp>
      <p:pic>
        <p:nvPicPr>
          <p:cNvPr id="30723" name="Picture 4" descr="chapcrest2"/>
          <p:cNvPicPr>
            <a:picLocks noChangeAspect="1" noChangeArrowheads="1"/>
          </p:cNvPicPr>
          <p:nvPr/>
        </p:nvPicPr>
        <p:blipFill>
          <a:blip r:embed="rId2" cstate="email"/>
          <a:srcRect/>
          <a:stretch>
            <a:fillRect/>
          </a:stretch>
        </p:blipFill>
        <p:spPr bwMode="auto">
          <a:xfrm>
            <a:off x="7848600" y="150813"/>
            <a:ext cx="1295400" cy="1284287"/>
          </a:xfrm>
          <a:prstGeom prst="rect">
            <a:avLst/>
          </a:prstGeom>
          <a:noFill/>
          <a:ln w="9525">
            <a:noFill/>
            <a:miter lim="800000"/>
            <a:headEnd/>
            <a:tailEnd/>
          </a:ln>
        </p:spPr>
      </p:pic>
      <p:pic>
        <p:nvPicPr>
          <p:cNvPr id="30724" name="Picture 2"/>
          <p:cNvPicPr>
            <a:picLocks noGrp="1" noChangeAspect="1" noChangeArrowheads="1"/>
          </p:cNvPicPr>
          <p:nvPr>
            <p:ph idx="1"/>
          </p:nvPr>
        </p:nvPicPr>
        <p:blipFill>
          <a:blip r:embed="rId3" cstate="email"/>
          <a:srcRect/>
          <a:stretch>
            <a:fillRect/>
          </a:stretch>
        </p:blipFill>
        <p:spPr>
          <a:xfrm>
            <a:off x="3048000" y="1828800"/>
            <a:ext cx="5748338" cy="4114800"/>
          </a:xfrm>
          <a:noFill/>
        </p:spPr>
      </p:pic>
      <p:sp>
        <p:nvSpPr>
          <p:cNvPr id="30725" name="TextBox 5"/>
          <p:cNvSpPr txBox="1">
            <a:spLocks noChangeArrowheads="1"/>
          </p:cNvSpPr>
          <p:nvPr/>
        </p:nvSpPr>
        <p:spPr bwMode="auto">
          <a:xfrm>
            <a:off x="1066800" y="1676400"/>
            <a:ext cx="1752600" cy="3140075"/>
          </a:xfrm>
          <a:prstGeom prst="rect">
            <a:avLst/>
          </a:prstGeom>
          <a:noFill/>
          <a:ln w="9525">
            <a:noFill/>
            <a:miter lim="800000"/>
            <a:headEnd/>
            <a:tailEnd/>
          </a:ln>
        </p:spPr>
        <p:txBody>
          <a:bodyPr>
            <a:spAutoFit/>
          </a:bodyPr>
          <a:lstStyle/>
          <a:p>
            <a:r>
              <a:rPr lang="en-US" b="1">
                <a:solidFill>
                  <a:schemeClr val="tx2"/>
                </a:solidFill>
                <a:latin typeface="Calibri" pitchFamily="34" charset="0"/>
              </a:rPr>
              <a:t>Religion sets the table </a:t>
            </a:r>
          </a:p>
          <a:p>
            <a:endParaRPr lang="en-US" b="1">
              <a:solidFill>
                <a:schemeClr val="tx2"/>
              </a:solidFill>
              <a:latin typeface="Calibri" pitchFamily="34" charset="0"/>
            </a:endParaRPr>
          </a:p>
          <a:p>
            <a:endParaRPr lang="en-US" b="1">
              <a:solidFill>
                <a:schemeClr val="tx2"/>
              </a:solidFill>
              <a:latin typeface="Calibri" pitchFamily="34" charset="0"/>
            </a:endParaRPr>
          </a:p>
          <a:p>
            <a:endParaRPr lang="en-US" b="1">
              <a:solidFill>
                <a:schemeClr val="tx2"/>
              </a:solidFill>
              <a:latin typeface="Calibri" pitchFamily="34" charset="0"/>
            </a:endParaRPr>
          </a:p>
          <a:p>
            <a:endParaRPr lang="en-US" b="1">
              <a:solidFill>
                <a:schemeClr val="tx2"/>
              </a:solidFill>
              <a:latin typeface="Calibri" pitchFamily="34" charset="0"/>
            </a:endParaRPr>
          </a:p>
          <a:p>
            <a:endParaRPr lang="en-US" b="1">
              <a:solidFill>
                <a:schemeClr val="tx2"/>
              </a:solidFill>
              <a:latin typeface="Calibri" pitchFamily="34" charset="0"/>
            </a:endParaRPr>
          </a:p>
          <a:p>
            <a:r>
              <a:rPr lang="en-US" b="1">
                <a:solidFill>
                  <a:schemeClr val="tx2"/>
                </a:solidFill>
                <a:latin typeface="Calibri" pitchFamily="34" charset="0"/>
              </a:rPr>
              <a:t>Spirituality enjoys the feast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2800" b="1" smtClean="0"/>
              <a:t/>
            </a:r>
            <a:br>
              <a:rPr lang="en-US" sz="2800" b="1" smtClean="0"/>
            </a:br>
            <a:r>
              <a:rPr lang="en-US" sz="2800" b="1" smtClean="0"/>
              <a:t>OBJECTIVES</a:t>
            </a:r>
            <a:r>
              <a:rPr lang="en-US" sz="2000" b="1" smtClean="0"/>
              <a:t/>
            </a:r>
            <a:br>
              <a:rPr lang="en-US" sz="2000" b="1" smtClean="0"/>
            </a:br>
            <a:endParaRPr lang="en-US" sz="2000" b="1" smtClean="0"/>
          </a:p>
        </p:txBody>
      </p:sp>
      <p:sp>
        <p:nvSpPr>
          <p:cNvPr id="4099" name="Rectangle 3"/>
          <p:cNvSpPr>
            <a:spLocks noGrp="1" noChangeArrowheads="1"/>
          </p:cNvSpPr>
          <p:nvPr>
            <p:ph type="body" idx="1"/>
          </p:nvPr>
        </p:nvSpPr>
        <p:spPr>
          <a:xfrm>
            <a:off x="1295400" y="1524000"/>
            <a:ext cx="7543800" cy="5030788"/>
          </a:xfrm>
        </p:spPr>
        <p:txBody>
          <a:bodyPr/>
          <a:lstStyle/>
          <a:p>
            <a:pPr lvl="1" eaLnBrk="1" hangingPunct="1">
              <a:lnSpc>
                <a:spcPct val="90000"/>
              </a:lnSpc>
            </a:pPr>
            <a:r>
              <a:rPr lang="en-US" sz="2000" b="1" smtClean="0"/>
              <a:t>To consider how spiritual care and meaning-making is central to the care of Veterans/combat warriors.</a:t>
            </a:r>
          </a:p>
          <a:p>
            <a:pPr lvl="1" eaLnBrk="1" hangingPunct="1">
              <a:lnSpc>
                <a:spcPct val="90000"/>
              </a:lnSpc>
            </a:pPr>
            <a:endParaRPr lang="en-US" sz="2000" b="1" smtClean="0"/>
          </a:p>
          <a:p>
            <a:pPr lvl="1" eaLnBrk="1" hangingPunct="1">
              <a:lnSpc>
                <a:spcPct val="90000"/>
              </a:lnSpc>
            </a:pPr>
            <a:r>
              <a:rPr lang="en-US" sz="2000" b="1" smtClean="0"/>
              <a:t>Examine the spiritual reactions to trauma, and pastoral care approaches.</a:t>
            </a:r>
          </a:p>
          <a:p>
            <a:pPr lvl="1" eaLnBrk="1" hangingPunct="1">
              <a:lnSpc>
                <a:spcPct val="90000"/>
              </a:lnSpc>
            </a:pPr>
            <a:endParaRPr lang="en-US" sz="2000" b="1" smtClean="0"/>
          </a:p>
          <a:p>
            <a:pPr lvl="1" eaLnBrk="1" hangingPunct="1">
              <a:lnSpc>
                <a:spcPct val="90000"/>
              </a:lnSpc>
            </a:pPr>
            <a:r>
              <a:rPr lang="en-US" sz="2000" b="1" smtClean="0"/>
              <a:t>Gain an understanding of the returning</a:t>
            </a:r>
          </a:p>
          <a:p>
            <a:pPr lvl="1" eaLnBrk="1" hangingPunct="1">
              <a:lnSpc>
                <a:spcPct val="90000"/>
              </a:lnSpc>
              <a:buFont typeface="Wingdings" pitchFamily="2" charset="2"/>
              <a:buNone/>
            </a:pPr>
            <a:r>
              <a:rPr lang="en-US" sz="2000" b="1" smtClean="0"/>
              <a:t>   warrior/Veteran use of chaplains and community clergy.  Understand the important role of the clergy and the faith community.</a:t>
            </a:r>
          </a:p>
          <a:p>
            <a:pPr lvl="1" eaLnBrk="1" hangingPunct="1">
              <a:lnSpc>
                <a:spcPct val="90000"/>
              </a:lnSpc>
            </a:pPr>
            <a:endParaRPr lang="en-US" sz="2000" b="1" smtClean="0"/>
          </a:p>
          <a:p>
            <a:pPr lvl="1" eaLnBrk="1" hangingPunct="1">
              <a:lnSpc>
                <a:spcPct val="90000"/>
              </a:lnSpc>
            </a:pPr>
            <a:r>
              <a:rPr lang="en-US" sz="2000" b="1" smtClean="0"/>
              <a:t>Provide education and resource literature for community clergy regarding the physical, psycho/social, and spiritual issues experienced by returning warriors</a:t>
            </a:r>
            <a:r>
              <a:rPr lang="en-US" sz="2000" smtClean="0"/>
              <a:t>.</a:t>
            </a:r>
          </a:p>
        </p:txBody>
      </p:sp>
      <p:pic>
        <p:nvPicPr>
          <p:cNvPr id="4100" name="Picture 4" descr="chapcrest2"/>
          <p:cNvPicPr>
            <a:picLocks noChangeAspect="1" noChangeArrowheads="1"/>
          </p:cNvPicPr>
          <p:nvPr/>
        </p:nvPicPr>
        <p:blipFill>
          <a:blip r:embed="rId2" cstate="email"/>
          <a:srcRect/>
          <a:stretch>
            <a:fillRect/>
          </a:stretch>
        </p:blipFill>
        <p:spPr bwMode="auto">
          <a:xfrm>
            <a:off x="7696200" y="0"/>
            <a:ext cx="1447800" cy="143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z="3200" b="1" smtClean="0"/>
              <a:t>Spirituality and Suffering</a:t>
            </a:r>
          </a:p>
        </p:txBody>
      </p:sp>
      <p:sp>
        <p:nvSpPr>
          <p:cNvPr id="31747" name="Content Placeholder 2"/>
          <p:cNvSpPr>
            <a:spLocks noGrp="1"/>
          </p:cNvSpPr>
          <p:nvPr>
            <p:ph idx="1"/>
          </p:nvPr>
        </p:nvSpPr>
        <p:spPr>
          <a:xfrm>
            <a:off x="990600" y="1600200"/>
            <a:ext cx="7772400" cy="5029200"/>
          </a:xfrm>
        </p:spPr>
        <p:txBody>
          <a:bodyPr/>
          <a:lstStyle/>
          <a:p>
            <a:pPr eaLnBrk="1" hangingPunct="1"/>
            <a:r>
              <a:rPr lang="en-US" sz="1800" b="1" smtClean="0">
                <a:solidFill>
                  <a:schemeClr val="tx2"/>
                </a:solidFill>
              </a:rPr>
              <a:t>It is our responsibility to listen to people as they struggle with their life experiences. </a:t>
            </a:r>
          </a:p>
          <a:p>
            <a:pPr eaLnBrk="1" hangingPunct="1"/>
            <a:r>
              <a:rPr lang="en-US" sz="1800" b="1" smtClean="0">
                <a:solidFill>
                  <a:schemeClr val="tx2"/>
                </a:solidFill>
              </a:rPr>
              <a:t>We need to be willing to listen to their anxieties, their fears,their unresolved conflicts, their hopes and their despair. </a:t>
            </a:r>
          </a:p>
          <a:p>
            <a:pPr eaLnBrk="1" hangingPunct="1"/>
            <a:r>
              <a:rPr lang="en-US" sz="1800" b="1" smtClean="0">
                <a:solidFill>
                  <a:schemeClr val="tx2"/>
                </a:solidFill>
              </a:rPr>
              <a:t>If people are stuck in despair, they will suffer deeply. </a:t>
            </a:r>
          </a:p>
          <a:p>
            <a:pPr eaLnBrk="1" hangingPunct="1"/>
            <a:r>
              <a:rPr lang="en-US" sz="1800" b="1" smtClean="0">
                <a:solidFill>
                  <a:schemeClr val="tx2"/>
                </a:solidFill>
              </a:rPr>
              <a:t>It is through spirituality that people become unstuck from despair. </a:t>
            </a:r>
          </a:p>
          <a:p>
            <a:pPr eaLnBrk="1" hangingPunct="1"/>
            <a:r>
              <a:rPr lang="en-US" sz="1800" b="1" smtClean="0">
                <a:solidFill>
                  <a:schemeClr val="tx2"/>
                </a:solidFill>
              </a:rPr>
              <a:t>Viktor Frankl wrote that man is not destroyed by suffering; he is destroyed by suffering without meaning. </a:t>
            </a:r>
          </a:p>
          <a:p>
            <a:pPr eaLnBrk="1" hangingPunct="1"/>
            <a:r>
              <a:rPr lang="en-US" sz="1800" b="1" smtClean="0">
                <a:solidFill>
                  <a:schemeClr val="tx2"/>
                </a:solidFill>
              </a:rPr>
              <a:t>Spirituality helps give meaning to people ’ s suffering. It helps people find hope in the midst of despair. </a:t>
            </a:r>
          </a:p>
          <a:p>
            <a:pPr eaLnBrk="1" hangingPunct="1"/>
            <a:r>
              <a:rPr lang="en-US" sz="1800" b="1" smtClean="0">
                <a:solidFill>
                  <a:schemeClr val="tx2"/>
                </a:solidFill>
              </a:rPr>
              <a:t>We as caregivers need to engage with our patients on the spiritual level. </a:t>
            </a:r>
          </a:p>
          <a:p>
            <a:pPr algn="r" eaLnBrk="1" hangingPunct="1">
              <a:buFont typeface="Wingdings" pitchFamily="2" charset="2"/>
              <a:buNone/>
            </a:pPr>
            <a:r>
              <a:rPr lang="en-US" sz="1800" i="1" smtClean="0">
                <a:solidFill>
                  <a:schemeClr val="tx2"/>
                </a:solidFill>
              </a:rPr>
              <a:t>Christina M. Puchalski</a:t>
            </a:r>
          </a:p>
        </p:txBody>
      </p:sp>
      <p:pic>
        <p:nvPicPr>
          <p:cNvPr id="31748" name="Picture 4" descr="chapcrest2"/>
          <p:cNvPicPr>
            <a:picLocks noChangeAspect="1" noChangeArrowheads="1"/>
          </p:cNvPicPr>
          <p:nvPr/>
        </p:nvPicPr>
        <p:blipFill>
          <a:blip r:embed="rId2" cstate="email"/>
          <a:srcRect/>
          <a:stretch>
            <a:fillRect/>
          </a:stretch>
        </p:blipFill>
        <p:spPr bwMode="auto">
          <a:xfrm>
            <a:off x="7848600" y="150813"/>
            <a:ext cx="1295400" cy="1284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z="3200" b="1" smtClean="0"/>
              <a:t>Spirituality and Suffering</a:t>
            </a:r>
          </a:p>
        </p:txBody>
      </p:sp>
      <p:pic>
        <p:nvPicPr>
          <p:cNvPr id="32771" name="Picture 4" descr="chapcrest2"/>
          <p:cNvPicPr>
            <a:picLocks noChangeAspect="1" noChangeArrowheads="1"/>
          </p:cNvPicPr>
          <p:nvPr/>
        </p:nvPicPr>
        <p:blipFill>
          <a:blip r:embed="rId2" cstate="email"/>
          <a:srcRect/>
          <a:stretch>
            <a:fillRect/>
          </a:stretch>
        </p:blipFill>
        <p:spPr bwMode="auto">
          <a:xfrm>
            <a:off x="7848600" y="150813"/>
            <a:ext cx="1295400" cy="1284287"/>
          </a:xfrm>
          <a:prstGeom prst="rect">
            <a:avLst/>
          </a:prstGeom>
          <a:noFill/>
          <a:ln w="9525">
            <a:noFill/>
            <a:miter lim="800000"/>
            <a:headEnd/>
            <a:tailEnd/>
          </a:ln>
        </p:spPr>
      </p:pic>
      <p:pic>
        <p:nvPicPr>
          <p:cNvPr id="32772" name="Picture 2"/>
          <p:cNvPicPr>
            <a:picLocks noGrp="1" noChangeAspect="1" noChangeArrowheads="1"/>
          </p:cNvPicPr>
          <p:nvPr>
            <p:ph idx="1"/>
          </p:nvPr>
        </p:nvPicPr>
        <p:blipFill>
          <a:blip r:embed="rId3" cstate="email"/>
          <a:srcRect/>
          <a:stretch>
            <a:fillRect/>
          </a:stretch>
        </p:blipFill>
        <p:spPr>
          <a:xfrm>
            <a:off x="3275013" y="1676400"/>
            <a:ext cx="5405437" cy="4495800"/>
          </a:xfrm>
          <a:noFill/>
        </p:spPr>
      </p:pic>
      <p:sp>
        <p:nvSpPr>
          <p:cNvPr id="32773" name="TextBox 6"/>
          <p:cNvSpPr txBox="1">
            <a:spLocks noChangeArrowheads="1"/>
          </p:cNvSpPr>
          <p:nvPr/>
        </p:nvSpPr>
        <p:spPr bwMode="auto">
          <a:xfrm>
            <a:off x="914400" y="1676400"/>
            <a:ext cx="2362200" cy="3540125"/>
          </a:xfrm>
          <a:prstGeom prst="rect">
            <a:avLst/>
          </a:prstGeom>
          <a:noFill/>
          <a:ln w="9525">
            <a:noFill/>
            <a:miter lim="800000"/>
            <a:headEnd/>
            <a:tailEnd/>
          </a:ln>
        </p:spPr>
        <p:txBody>
          <a:bodyPr>
            <a:spAutoFit/>
          </a:bodyPr>
          <a:lstStyle/>
          <a:p>
            <a:r>
              <a:rPr lang="en-US" sz="1600" b="1">
                <a:solidFill>
                  <a:schemeClr val="tx2"/>
                </a:solidFill>
                <a:latin typeface="Calibri" pitchFamily="34" charset="0"/>
              </a:rPr>
              <a:t>Suffering and trouble belong to life as much as fate and death. </a:t>
            </a:r>
          </a:p>
          <a:p>
            <a:endParaRPr lang="en-US" sz="1600" b="1">
              <a:solidFill>
                <a:schemeClr val="tx2"/>
              </a:solidFill>
              <a:latin typeface="Calibri" pitchFamily="34" charset="0"/>
            </a:endParaRPr>
          </a:p>
          <a:p>
            <a:endParaRPr lang="en-US" sz="1600" b="1">
              <a:solidFill>
                <a:schemeClr val="tx2"/>
              </a:solidFill>
              <a:latin typeface="Calibri" pitchFamily="34" charset="0"/>
            </a:endParaRPr>
          </a:p>
          <a:p>
            <a:endParaRPr lang="en-US" sz="1600" b="1">
              <a:solidFill>
                <a:schemeClr val="tx2"/>
              </a:solidFill>
              <a:latin typeface="Calibri" pitchFamily="34" charset="0"/>
            </a:endParaRPr>
          </a:p>
          <a:p>
            <a:endParaRPr lang="en-US" sz="1600" b="1">
              <a:solidFill>
                <a:schemeClr val="tx2"/>
              </a:solidFill>
              <a:latin typeface="Calibri" pitchFamily="34" charset="0"/>
            </a:endParaRPr>
          </a:p>
          <a:p>
            <a:endParaRPr lang="en-US" sz="1600" b="1">
              <a:solidFill>
                <a:schemeClr val="tx2"/>
              </a:solidFill>
              <a:latin typeface="Calibri" pitchFamily="34" charset="0"/>
            </a:endParaRPr>
          </a:p>
          <a:p>
            <a:r>
              <a:rPr lang="en-US" sz="1600" b="1">
                <a:solidFill>
                  <a:schemeClr val="tx2"/>
                </a:solidFill>
                <a:latin typeface="Calibri" pitchFamily="34" charset="0"/>
              </a:rPr>
              <a:t>None of these can be subtracted from life without destroying its meaning. . . .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z="3200" b="1" smtClean="0"/>
              <a:t>Spirituality and Suffering</a:t>
            </a:r>
          </a:p>
        </p:txBody>
      </p:sp>
      <p:pic>
        <p:nvPicPr>
          <p:cNvPr id="33795" name="Picture 4" descr="chapcrest2"/>
          <p:cNvPicPr>
            <a:picLocks noChangeAspect="1" noChangeArrowheads="1"/>
          </p:cNvPicPr>
          <p:nvPr/>
        </p:nvPicPr>
        <p:blipFill>
          <a:blip r:embed="rId2" cstate="email"/>
          <a:srcRect/>
          <a:stretch>
            <a:fillRect/>
          </a:stretch>
        </p:blipFill>
        <p:spPr bwMode="auto">
          <a:xfrm>
            <a:off x="7848600" y="150813"/>
            <a:ext cx="1295400" cy="1284287"/>
          </a:xfrm>
          <a:prstGeom prst="rect">
            <a:avLst/>
          </a:prstGeom>
          <a:noFill/>
          <a:ln w="9525">
            <a:noFill/>
            <a:miter lim="800000"/>
            <a:headEnd/>
            <a:tailEnd/>
          </a:ln>
        </p:spPr>
      </p:pic>
      <p:pic>
        <p:nvPicPr>
          <p:cNvPr id="33796" name="Picture 2"/>
          <p:cNvPicPr>
            <a:picLocks noGrp="1" noChangeAspect="1" noChangeArrowheads="1"/>
          </p:cNvPicPr>
          <p:nvPr>
            <p:ph idx="1"/>
          </p:nvPr>
        </p:nvPicPr>
        <p:blipFill>
          <a:blip r:embed="rId3" cstate="email"/>
          <a:srcRect/>
          <a:stretch>
            <a:fillRect/>
          </a:stretch>
        </p:blipFill>
        <p:spPr>
          <a:xfrm>
            <a:off x="2362200" y="1600200"/>
            <a:ext cx="6605588" cy="4114800"/>
          </a:xfrm>
          <a:noFill/>
        </p:spPr>
      </p:pic>
      <p:sp>
        <p:nvSpPr>
          <p:cNvPr id="33797" name="TextBox 5"/>
          <p:cNvSpPr txBox="1">
            <a:spLocks noChangeArrowheads="1"/>
          </p:cNvSpPr>
          <p:nvPr/>
        </p:nvSpPr>
        <p:spPr bwMode="auto">
          <a:xfrm>
            <a:off x="838200" y="1752600"/>
            <a:ext cx="1524000" cy="3694113"/>
          </a:xfrm>
          <a:prstGeom prst="rect">
            <a:avLst/>
          </a:prstGeom>
          <a:noFill/>
          <a:ln w="9525">
            <a:noFill/>
            <a:miter lim="800000"/>
            <a:headEnd/>
            <a:tailEnd/>
          </a:ln>
        </p:spPr>
        <p:txBody>
          <a:bodyPr>
            <a:spAutoFit/>
          </a:bodyPr>
          <a:lstStyle/>
          <a:p>
            <a:r>
              <a:rPr lang="en-US" b="1">
                <a:solidFill>
                  <a:schemeClr val="tx2"/>
                </a:solidFill>
                <a:latin typeface="Calibri" pitchFamily="34" charset="0"/>
              </a:rPr>
              <a:t>To subtract trouble, death, fate, and suffering from life would mean stripping life of its form and shape. . .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z="3200" b="1" smtClean="0"/>
              <a:t>Spirituality and Suffering</a:t>
            </a:r>
          </a:p>
        </p:txBody>
      </p:sp>
      <p:pic>
        <p:nvPicPr>
          <p:cNvPr id="34819" name="Picture 4" descr="chapcrest2"/>
          <p:cNvPicPr>
            <a:picLocks noChangeAspect="1" noChangeArrowheads="1"/>
          </p:cNvPicPr>
          <p:nvPr/>
        </p:nvPicPr>
        <p:blipFill>
          <a:blip r:embed="rId2" cstate="email"/>
          <a:srcRect/>
          <a:stretch>
            <a:fillRect/>
          </a:stretch>
        </p:blipFill>
        <p:spPr bwMode="auto">
          <a:xfrm>
            <a:off x="7848600" y="150813"/>
            <a:ext cx="1295400" cy="1284287"/>
          </a:xfrm>
          <a:prstGeom prst="rect">
            <a:avLst/>
          </a:prstGeom>
          <a:noFill/>
          <a:ln w="9525">
            <a:noFill/>
            <a:miter lim="800000"/>
            <a:headEnd/>
            <a:tailEnd/>
          </a:ln>
        </p:spPr>
      </p:pic>
      <p:pic>
        <p:nvPicPr>
          <p:cNvPr id="34820" name="Picture 2"/>
          <p:cNvPicPr>
            <a:picLocks noGrp="1" noChangeAspect="1" noChangeArrowheads="1"/>
          </p:cNvPicPr>
          <p:nvPr>
            <p:ph idx="1"/>
          </p:nvPr>
        </p:nvPicPr>
        <p:blipFill>
          <a:blip r:embed="rId3" cstate="email"/>
          <a:srcRect/>
          <a:stretch>
            <a:fillRect/>
          </a:stretch>
        </p:blipFill>
        <p:spPr>
          <a:xfrm>
            <a:off x="2971800" y="1752600"/>
            <a:ext cx="5956300" cy="4852988"/>
          </a:xfrm>
          <a:noFill/>
        </p:spPr>
      </p:pic>
      <p:sp>
        <p:nvSpPr>
          <p:cNvPr id="34821" name="TextBox 5"/>
          <p:cNvSpPr txBox="1">
            <a:spLocks noChangeArrowheads="1"/>
          </p:cNvSpPr>
          <p:nvPr/>
        </p:nvSpPr>
        <p:spPr bwMode="auto">
          <a:xfrm>
            <a:off x="1066800" y="1676400"/>
            <a:ext cx="1828800" cy="3140075"/>
          </a:xfrm>
          <a:prstGeom prst="rect">
            <a:avLst/>
          </a:prstGeom>
          <a:noFill/>
          <a:ln w="9525">
            <a:noFill/>
            <a:miter lim="800000"/>
            <a:headEnd/>
            <a:tailEnd/>
          </a:ln>
        </p:spPr>
        <p:txBody>
          <a:bodyPr>
            <a:spAutoFit/>
          </a:bodyPr>
          <a:lstStyle/>
          <a:p>
            <a:r>
              <a:rPr lang="en-US" b="1">
                <a:solidFill>
                  <a:schemeClr val="tx2"/>
                </a:solidFill>
                <a:latin typeface="Calibri" pitchFamily="34" charset="0"/>
              </a:rPr>
              <a:t>Only under the hammer blows of fate, in the white heat of suffering, does life gain shape and form. </a:t>
            </a:r>
          </a:p>
          <a:p>
            <a:endParaRPr lang="en-US">
              <a:latin typeface="Calibri" pitchFamily="34" charset="0"/>
            </a:endParaRPr>
          </a:p>
          <a:p>
            <a:pPr algn="r"/>
            <a:r>
              <a:rPr lang="en-US" sz="1600" i="1">
                <a:solidFill>
                  <a:schemeClr val="tx2"/>
                </a:solidFill>
                <a:latin typeface="Calibri" pitchFamily="34" charset="0"/>
              </a:rPr>
              <a:t> Frankl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z="3200" b="1" smtClean="0"/>
              <a:t>Spiritual Resources</a:t>
            </a:r>
          </a:p>
        </p:txBody>
      </p:sp>
      <p:pic>
        <p:nvPicPr>
          <p:cNvPr id="35843" name="Picture 4" descr="chapcrest2"/>
          <p:cNvPicPr>
            <a:picLocks noChangeAspect="1" noChangeArrowheads="1"/>
          </p:cNvPicPr>
          <p:nvPr/>
        </p:nvPicPr>
        <p:blipFill>
          <a:blip r:embed="rId2" cstate="email"/>
          <a:srcRect/>
          <a:stretch>
            <a:fillRect/>
          </a:stretch>
        </p:blipFill>
        <p:spPr bwMode="auto">
          <a:xfrm>
            <a:off x="7848600" y="150813"/>
            <a:ext cx="1295400" cy="1284287"/>
          </a:xfrm>
          <a:prstGeom prst="rect">
            <a:avLst/>
          </a:prstGeom>
          <a:noFill/>
          <a:ln w="9525">
            <a:noFill/>
            <a:miter lim="800000"/>
            <a:headEnd/>
            <a:tailEnd/>
          </a:ln>
        </p:spPr>
      </p:pic>
      <p:sp>
        <p:nvSpPr>
          <p:cNvPr id="35844" name="Content Placeholder 4"/>
          <p:cNvSpPr>
            <a:spLocks noGrp="1"/>
          </p:cNvSpPr>
          <p:nvPr>
            <p:ph idx="1"/>
          </p:nvPr>
        </p:nvSpPr>
        <p:spPr/>
        <p:txBody>
          <a:bodyPr/>
          <a:lstStyle/>
          <a:p>
            <a:pPr eaLnBrk="1" hangingPunct="1"/>
            <a:r>
              <a:rPr lang="en-US" sz="2400" b="1" smtClean="0">
                <a:solidFill>
                  <a:schemeClr val="tx2"/>
                </a:solidFill>
              </a:rPr>
              <a:t>Types of Spiritual Resources </a:t>
            </a:r>
          </a:p>
          <a:p>
            <a:pPr lvl="1" eaLnBrk="1" hangingPunct="1"/>
            <a:r>
              <a:rPr lang="en-US" sz="2400" b="1" smtClean="0">
                <a:solidFill>
                  <a:schemeClr val="tx2"/>
                </a:solidFill>
              </a:rPr>
              <a:t>Religious Spiritual Resources </a:t>
            </a:r>
          </a:p>
          <a:p>
            <a:pPr lvl="1" eaLnBrk="1" hangingPunct="1"/>
            <a:r>
              <a:rPr lang="en-US" sz="2400" b="1" smtClean="0">
                <a:solidFill>
                  <a:schemeClr val="tx2"/>
                </a:solidFill>
              </a:rPr>
              <a:t>Non-Religious Spiritual Resources </a:t>
            </a:r>
          </a:p>
          <a:p>
            <a:pPr eaLnBrk="1" hangingPunct="1"/>
            <a:endParaRPr lang="en-US" sz="2400" b="1" smtClean="0">
              <a:solidFill>
                <a:schemeClr val="tx2"/>
              </a:solidFill>
            </a:endParaRPr>
          </a:p>
          <a:p>
            <a:pPr eaLnBrk="1" hangingPunct="1"/>
            <a:r>
              <a:rPr lang="en-US" sz="2400" b="1" smtClean="0">
                <a:solidFill>
                  <a:schemeClr val="tx2"/>
                </a:solidFill>
              </a:rPr>
              <a:t>Ways Spiritual Resources are lived out.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z="3200" b="1" smtClean="0"/>
              <a:t>Religious Spiritual Resources</a:t>
            </a:r>
          </a:p>
        </p:txBody>
      </p:sp>
      <p:pic>
        <p:nvPicPr>
          <p:cNvPr id="36867" name="Picture 4" descr="chapcrest2"/>
          <p:cNvPicPr>
            <a:picLocks noChangeAspect="1" noChangeArrowheads="1"/>
          </p:cNvPicPr>
          <p:nvPr/>
        </p:nvPicPr>
        <p:blipFill>
          <a:blip r:embed="rId2" cstate="email"/>
          <a:srcRect/>
          <a:stretch>
            <a:fillRect/>
          </a:stretch>
        </p:blipFill>
        <p:spPr bwMode="auto">
          <a:xfrm>
            <a:off x="7848600" y="150813"/>
            <a:ext cx="1295400" cy="1284287"/>
          </a:xfrm>
          <a:prstGeom prst="rect">
            <a:avLst/>
          </a:prstGeom>
          <a:noFill/>
          <a:ln w="9525">
            <a:noFill/>
            <a:miter lim="800000"/>
            <a:headEnd/>
            <a:tailEnd/>
          </a:ln>
        </p:spPr>
      </p:pic>
      <p:sp>
        <p:nvSpPr>
          <p:cNvPr id="36868" name="Content Placeholder 4"/>
          <p:cNvSpPr>
            <a:spLocks noGrp="1"/>
          </p:cNvSpPr>
          <p:nvPr>
            <p:ph idx="1"/>
          </p:nvPr>
        </p:nvSpPr>
        <p:spPr>
          <a:xfrm>
            <a:off x="1066800" y="1827213"/>
            <a:ext cx="7848600" cy="4114800"/>
          </a:xfrm>
        </p:spPr>
        <p:txBody>
          <a:bodyPr/>
          <a:lstStyle/>
          <a:p>
            <a:pPr eaLnBrk="1" hangingPunct="1"/>
            <a:r>
              <a:rPr lang="en-US" sz="2400" smtClean="0">
                <a:solidFill>
                  <a:schemeClr val="tx2"/>
                </a:solidFill>
              </a:rPr>
              <a:t>Sacraments </a:t>
            </a:r>
            <a:r>
              <a:rPr lang="en-US" sz="1600" smtClean="0">
                <a:solidFill>
                  <a:schemeClr val="tx2"/>
                </a:solidFill>
              </a:rPr>
              <a:t>(Rites that mediate divine grace—a holy mystery.) </a:t>
            </a:r>
            <a:r>
              <a:rPr lang="en-US" sz="2400" smtClean="0">
                <a:solidFill>
                  <a:schemeClr val="tx2"/>
                </a:solidFill>
              </a:rPr>
              <a:t>Rituals</a:t>
            </a:r>
            <a:r>
              <a:rPr lang="en-US" sz="2000" smtClean="0">
                <a:solidFill>
                  <a:schemeClr val="tx2"/>
                </a:solidFill>
              </a:rPr>
              <a:t> </a:t>
            </a:r>
            <a:r>
              <a:rPr lang="en-US" sz="1600" smtClean="0">
                <a:solidFill>
                  <a:schemeClr val="tx2"/>
                </a:solidFill>
              </a:rPr>
              <a:t>(Actions performed mainly for their symbolic value, the value is prescribed by a religion or by the traditions of a community.) </a:t>
            </a:r>
            <a:r>
              <a:rPr lang="en-US" sz="2400" smtClean="0">
                <a:solidFill>
                  <a:schemeClr val="tx2"/>
                </a:solidFill>
              </a:rPr>
              <a:t>Prayer / Meditation </a:t>
            </a:r>
          </a:p>
          <a:p>
            <a:pPr eaLnBrk="1" hangingPunct="1"/>
            <a:r>
              <a:rPr lang="en-US" sz="2400" smtClean="0">
                <a:solidFill>
                  <a:schemeClr val="tx2"/>
                </a:solidFill>
              </a:rPr>
              <a:t>Sacred Texts / Hymns of Faith / Sacred objects</a:t>
            </a:r>
          </a:p>
          <a:p>
            <a:pPr eaLnBrk="1" hangingPunct="1"/>
            <a:r>
              <a:rPr lang="en-US" sz="2400" smtClean="0">
                <a:solidFill>
                  <a:schemeClr val="tx2"/>
                </a:solidFill>
              </a:rPr>
              <a:t>Aesthetics: Music / Art / Architecture /    Literature / Icons / Scents </a:t>
            </a:r>
          </a:p>
          <a:p>
            <a:pPr eaLnBrk="1" hangingPunct="1"/>
            <a:r>
              <a:rPr lang="en-US" sz="2400" smtClean="0">
                <a:solidFill>
                  <a:schemeClr val="tx2"/>
                </a:solidFill>
              </a:rPr>
              <a:t>Established Core Community </a:t>
            </a:r>
          </a:p>
          <a:p>
            <a:pPr eaLnBrk="1" hangingPunct="1"/>
            <a:r>
              <a:rPr lang="en-US" sz="2400" smtClean="0">
                <a:solidFill>
                  <a:schemeClr val="tx2"/>
                </a:solidFill>
              </a:rPr>
              <a:t>Vocation / Outreach to community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3200" smtClean="0"/>
              <a:t>Non-Religious Spiritual Resources</a:t>
            </a:r>
            <a:endParaRPr lang="en-US" sz="3200" b="1" smtClean="0"/>
          </a:p>
        </p:txBody>
      </p:sp>
      <p:pic>
        <p:nvPicPr>
          <p:cNvPr id="37891" name="Picture 4" descr="chapcrest2"/>
          <p:cNvPicPr>
            <a:picLocks noChangeAspect="1" noChangeArrowheads="1"/>
          </p:cNvPicPr>
          <p:nvPr/>
        </p:nvPicPr>
        <p:blipFill>
          <a:blip r:embed="rId2" cstate="email"/>
          <a:srcRect/>
          <a:stretch>
            <a:fillRect/>
          </a:stretch>
        </p:blipFill>
        <p:spPr bwMode="auto">
          <a:xfrm>
            <a:off x="7696200" y="0"/>
            <a:ext cx="1447800" cy="1435100"/>
          </a:xfrm>
          <a:prstGeom prst="rect">
            <a:avLst/>
          </a:prstGeom>
          <a:noFill/>
          <a:ln w="9525">
            <a:noFill/>
            <a:miter lim="800000"/>
            <a:headEnd/>
            <a:tailEnd/>
          </a:ln>
        </p:spPr>
      </p:pic>
      <p:sp>
        <p:nvSpPr>
          <p:cNvPr id="37892" name="TextBox 7"/>
          <p:cNvSpPr txBox="1">
            <a:spLocks noChangeArrowheads="1"/>
          </p:cNvSpPr>
          <p:nvPr/>
        </p:nvSpPr>
        <p:spPr bwMode="auto">
          <a:xfrm>
            <a:off x="533400" y="1676400"/>
            <a:ext cx="4038600" cy="3724275"/>
          </a:xfrm>
          <a:prstGeom prst="rect">
            <a:avLst/>
          </a:prstGeom>
          <a:noFill/>
          <a:ln w="9525">
            <a:noFill/>
            <a:miter lim="800000"/>
            <a:headEnd/>
            <a:tailEnd/>
          </a:ln>
        </p:spPr>
        <p:txBody>
          <a:bodyPr>
            <a:spAutoFit/>
          </a:bodyPr>
          <a:lstStyle/>
          <a:p>
            <a:pPr marL="457200" indent="-457200">
              <a:buFont typeface="Courier New" pitchFamily="49" charset="0"/>
              <a:buChar char="o"/>
            </a:pPr>
            <a:r>
              <a:rPr lang="en-US" sz="2000" b="1">
                <a:solidFill>
                  <a:schemeClr val="tx2"/>
                </a:solidFill>
                <a:latin typeface="Calibri" pitchFamily="34" charset="0"/>
              </a:rPr>
              <a:t>Aesthetic Resources </a:t>
            </a:r>
          </a:p>
          <a:p>
            <a:pPr marL="914400" lvl="1" indent="-457200">
              <a:buFont typeface="Courier New" pitchFamily="49" charset="0"/>
              <a:buChar char="o"/>
            </a:pPr>
            <a:r>
              <a:rPr lang="en-US" sz="1600" b="1">
                <a:solidFill>
                  <a:schemeClr val="tx2"/>
                </a:solidFill>
                <a:latin typeface="Calibri" pitchFamily="34" charset="0"/>
              </a:rPr>
              <a:t>Music </a:t>
            </a:r>
          </a:p>
          <a:p>
            <a:pPr marL="914400" lvl="1" indent="-457200">
              <a:buFont typeface="Courier New" pitchFamily="49" charset="0"/>
              <a:buChar char="o"/>
            </a:pPr>
            <a:r>
              <a:rPr lang="en-US" sz="1600" b="1">
                <a:solidFill>
                  <a:schemeClr val="tx2"/>
                </a:solidFill>
                <a:latin typeface="Calibri" pitchFamily="34" charset="0"/>
              </a:rPr>
              <a:t>Art </a:t>
            </a:r>
          </a:p>
          <a:p>
            <a:pPr marL="914400" lvl="1" indent="-457200">
              <a:buFont typeface="Courier New" pitchFamily="49" charset="0"/>
              <a:buChar char="o"/>
            </a:pPr>
            <a:r>
              <a:rPr lang="en-US" sz="1600" b="1">
                <a:solidFill>
                  <a:schemeClr val="tx2"/>
                </a:solidFill>
                <a:latin typeface="Calibri" pitchFamily="34" charset="0"/>
              </a:rPr>
              <a:t>Nature </a:t>
            </a:r>
          </a:p>
          <a:p>
            <a:pPr marL="457200" indent="-457200">
              <a:buFont typeface="Courier New" pitchFamily="49" charset="0"/>
              <a:buChar char="o"/>
            </a:pPr>
            <a:endParaRPr lang="en-US" sz="2000" b="1">
              <a:solidFill>
                <a:schemeClr val="tx2"/>
              </a:solidFill>
              <a:latin typeface="Calibri" pitchFamily="34" charset="0"/>
            </a:endParaRPr>
          </a:p>
          <a:p>
            <a:pPr marL="457200" indent="-457200">
              <a:buFont typeface="Courier New" pitchFamily="49" charset="0"/>
              <a:buChar char="o"/>
            </a:pPr>
            <a:r>
              <a:rPr lang="en-US" sz="2000" b="1">
                <a:solidFill>
                  <a:schemeClr val="tx2"/>
                </a:solidFill>
                <a:latin typeface="Calibri" pitchFamily="34" charset="0"/>
              </a:rPr>
              <a:t>Physical Resources</a:t>
            </a:r>
          </a:p>
          <a:p>
            <a:pPr marL="914400" lvl="1" indent="-457200">
              <a:buFont typeface="Courier New" pitchFamily="49" charset="0"/>
              <a:buChar char="o"/>
            </a:pPr>
            <a:r>
              <a:rPr lang="en-US" sz="1600" b="1">
                <a:solidFill>
                  <a:schemeClr val="tx2"/>
                </a:solidFill>
                <a:latin typeface="Calibri" pitchFamily="34" charset="0"/>
              </a:rPr>
              <a:t>Human touch </a:t>
            </a:r>
          </a:p>
          <a:p>
            <a:pPr marL="914400" lvl="1" indent="-457200">
              <a:buFont typeface="Courier New" pitchFamily="49" charset="0"/>
              <a:buChar char="o"/>
            </a:pPr>
            <a:r>
              <a:rPr lang="en-US" sz="1600" b="1">
                <a:solidFill>
                  <a:schemeClr val="tx2"/>
                </a:solidFill>
                <a:latin typeface="Calibri" pitchFamily="34" charset="0"/>
              </a:rPr>
              <a:t>Exercise </a:t>
            </a:r>
          </a:p>
          <a:p>
            <a:pPr marL="914400" lvl="1" indent="-457200">
              <a:buFont typeface="Courier New" pitchFamily="49" charset="0"/>
              <a:buChar char="o"/>
            </a:pPr>
            <a:r>
              <a:rPr lang="en-US" sz="1600" b="1">
                <a:solidFill>
                  <a:schemeClr val="tx2"/>
                </a:solidFill>
                <a:latin typeface="Calibri" pitchFamily="34" charset="0"/>
              </a:rPr>
              <a:t>Food </a:t>
            </a:r>
          </a:p>
          <a:p>
            <a:pPr marL="457200" indent="-457200">
              <a:buFont typeface="Courier New" pitchFamily="49" charset="0"/>
              <a:buChar char="o"/>
            </a:pPr>
            <a:endParaRPr lang="en-US" sz="2000" b="1">
              <a:solidFill>
                <a:schemeClr val="tx2"/>
              </a:solidFill>
              <a:latin typeface="Calibri" pitchFamily="34" charset="0"/>
            </a:endParaRPr>
          </a:p>
          <a:p>
            <a:pPr marL="457200" indent="-457200">
              <a:buFont typeface="Courier New" pitchFamily="49" charset="0"/>
              <a:buChar char="o"/>
            </a:pPr>
            <a:r>
              <a:rPr lang="en-US" sz="2000" b="1">
                <a:solidFill>
                  <a:schemeClr val="tx2"/>
                </a:solidFill>
                <a:latin typeface="Calibri" pitchFamily="34" charset="0"/>
              </a:rPr>
              <a:t>Pets </a:t>
            </a:r>
          </a:p>
          <a:p>
            <a:pPr marL="457200" indent="-457200">
              <a:buFont typeface="Courier New" pitchFamily="49" charset="0"/>
              <a:buChar char="o"/>
            </a:pPr>
            <a:endParaRPr lang="en-US" sz="2000" b="1">
              <a:solidFill>
                <a:schemeClr val="tx2"/>
              </a:solidFill>
              <a:latin typeface="Calibri" pitchFamily="34" charset="0"/>
            </a:endParaRPr>
          </a:p>
          <a:p>
            <a:pPr marL="457200" indent="-457200">
              <a:buFont typeface="Courier New" pitchFamily="49" charset="0"/>
              <a:buChar char="o"/>
            </a:pPr>
            <a:r>
              <a:rPr lang="en-US" sz="2000" b="1">
                <a:solidFill>
                  <a:schemeClr val="tx2"/>
                </a:solidFill>
                <a:latin typeface="Calibri" pitchFamily="34" charset="0"/>
              </a:rPr>
              <a:t>Support Communities</a:t>
            </a:r>
          </a:p>
        </p:txBody>
      </p:sp>
      <p:sp>
        <p:nvSpPr>
          <p:cNvPr id="37893" name="TextBox 9"/>
          <p:cNvSpPr txBox="1">
            <a:spLocks noChangeArrowheads="1"/>
          </p:cNvSpPr>
          <p:nvPr/>
        </p:nvSpPr>
        <p:spPr bwMode="auto">
          <a:xfrm>
            <a:off x="4648200" y="1752600"/>
            <a:ext cx="4267200" cy="3662363"/>
          </a:xfrm>
          <a:prstGeom prst="rect">
            <a:avLst/>
          </a:prstGeom>
          <a:noFill/>
          <a:ln w="9525">
            <a:noFill/>
            <a:miter lim="800000"/>
            <a:headEnd/>
            <a:tailEnd/>
          </a:ln>
        </p:spPr>
        <p:txBody>
          <a:bodyPr>
            <a:spAutoFit/>
          </a:bodyPr>
          <a:lstStyle/>
          <a:p>
            <a:pPr marL="457200" indent="-457200">
              <a:buFont typeface="Courier New" pitchFamily="49" charset="0"/>
              <a:buChar char="o"/>
            </a:pPr>
            <a:r>
              <a:rPr lang="en-US" sz="2000" b="1">
                <a:solidFill>
                  <a:schemeClr val="tx2"/>
                </a:solidFill>
                <a:latin typeface="Calibri" pitchFamily="34" charset="0"/>
              </a:rPr>
              <a:t>Vocational Involvement </a:t>
            </a:r>
          </a:p>
          <a:p>
            <a:pPr marL="457200" indent="-457200">
              <a:buFont typeface="Courier New" pitchFamily="49" charset="0"/>
              <a:buChar char="o"/>
            </a:pPr>
            <a:endParaRPr lang="en-US" sz="2000" b="1">
              <a:solidFill>
                <a:schemeClr val="tx2"/>
              </a:solidFill>
              <a:latin typeface="Calibri" pitchFamily="34" charset="0"/>
            </a:endParaRPr>
          </a:p>
          <a:p>
            <a:pPr marL="457200" indent="-457200">
              <a:buFont typeface="Courier New" pitchFamily="49" charset="0"/>
              <a:buChar char="o"/>
            </a:pPr>
            <a:r>
              <a:rPr lang="en-US" sz="2000" b="1">
                <a:solidFill>
                  <a:schemeClr val="tx2"/>
                </a:solidFill>
                <a:latin typeface="Calibri" pitchFamily="34" charset="0"/>
              </a:rPr>
              <a:t>Environment </a:t>
            </a:r>
          </a:p>
          <a:p>
            <a:pPr marL="914400" lvl="1" indent="-457200">
              <a:buFont typeface="Courier New" pitchFamily="49" charset="0"/>
              <a:buChar char="o"/>
            </a:pPr>
            <a:r>
              <a:rPr lang="en-US" sz="1600" b="1">
                <a:solidFill>
                  <a:schemeClr val="tx2"/>
                </a:solidFill>
                <a:latin typeface="Calibri" pitchFamily="34" charset="0"/>
              </a:rPr>
              <a:t>Nature / Gardening </a:t>
            </a:r>
          </a:p>
          <a:p>
            <a:pPr marL="914400" lvl="1" indent="-457200">
              <a:buFont typeface="Courier New" pitchFamily="49" charset="0"/>
              <a:buChar char="o"/>
            </a:pPr>
            <a:r>
              <a:rPr lang="en-US" sz="1600" b="1">
                <a:solidFill>
                  <a:schemeClr val="tx2"/>
                </a:solidFill>
                <a:latin typeface="Calibri" pitchFamily="34" charset="0"/>
              </a:rPr>
              <a:t>Quiet </a:t>
            </a:r>
          </a:p>
          <a:p>
            <a:pPr marL="457200" indent="-457200">
              <a:buFont typeface="Courier New" pitchFamily="49" charset="0"/>
              <a:buChar char="o"/>
            </a:pPr>
            <a:endParaRPr lang="en-US" sz="2000" b="1">
              <a:solidFill>
                <a:schemeClr val="tx2"/>
              </a:solidFill>
              <a:latin typeface="Calibri" pitchFamily="34" charset="0"/>
            </a:endParaRPr>
          </a:p>
          <a:p>
            <a:pPr marL="457200" indent="-457200">
              <a:buFont typeface="Courier New" pitchFamily="49" charset="0"/>
              <a:buChar char="o"/>
            </a:pPr>
            <a:r>
              <a:rPr lang="en-US" sz="2000" b="1">
                <a:solidFill>
                  <a:schemeClr val="tx2"/>
                </a:solidFill>
                <a:latin typeface="Calibri" pitchFamily="34" charset="0"/>
              </a:rPr>
              <a:t>Altruism Community Responsibility and Action </a:t>
            </a:r>
          </a:p>
          <a:p>
            <a:pPr marL="457200" indent="-457200">
              <a:buFont typeface="Courier New" pitchFamily="49" charset="0"/>
              <a:buChar char="o"/>
            </a:pPr>
            <a:endParaRPr lang="en-US" sz="2000" b="1">
              <a:solidFill>
                <a:schemeClr val="tx2"/>
              </a:solidFill>
              <a:latin typeface="Calibri" pitchFamily="34" charset="0"/>
            </a:endParaRPr>
          </a:p>
          <a:p>
            <a:pPr marL="457200" indent="-457200">
              <a:buFont typeface="Courier New" pitchFamily="49" charset="0"/>
              <a:buChar char="o"/>
            </a:pPr>
            <a:r>
              <a:rPr lang="en-US" sz="2000" b="1">
                <a:solidFill>
                  <a:schemeClr val="tx2"/>
                </a:solidFill>
                <a:latin typeface="Calibri" pitchFamily="34" charset="0"/>
              </a:rPr>
              <a:t>Family / Intimacy </a:t>
            </a:r>
          </a:p>
          <a:p>
            <a:pPr marL="457200" indent="-457200">
              <a:buFont typeface="Courier New" pitchFamily="49" charset="0"/>
              <a:buChar char="o"/>
            </a:pPr>
            <a:endParaRPr lang="en-US" sz="2000" b="1">
              <a:solidFill>
                <a:schemeClr val="tx2"/>
              </a:solidFill>
              <a:latin typeface="Calibri" pitchFamily="34" charset="0"/>
            </a:endParaRPr>
          </a:p>
          <a:p>
            <a:pPr marL="457200" indent="-457200">
              <a:buFont typeface="Courier New" pitchFamily="49" charset="0"/>
              <a:buChar char="o"/>
            </a:pPr>
            <a:r>
              <a:rPr lang="en-US" sz="2000" b="1">
                <a:solidFill>
                  <a:schemeClr val="tx2"/>
                </a:solidFill>
                <a:latin typeface="Calibri" pitchFamily="34" charset="0"/>
              </a:rPr>
              <a:t>Education / Learning</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We All Need Help </a:t>
            </a:r>
            <a:br>
              <a:rPr lang="en-US" smtClean="0"/>
            </a:br>
            <a:r>
              <a:rPr lang="en-US" smtClean="0"/>
              <a:t>Sometime in Life!</a:t>
            </a:r>
          </a:p>
        </p:txBody>
      </p:sp>
      <p:pic>
        <p:nvPicPr>
          <p:cNvPr id="38915" name="Picture 4" descr="crouching[1]"/>
          <p:cNvPicPr>
            <a:picLocks noChangeAspect="1" noChangeArrowheads="1"/>
          </p:cNvPicPr>
          <p:nvPr>
            <p:ph type="body" idx="1"/>
          </p:nvPr>
        </p:nvPicPr>
        <p:blipFill>
          <a:blip r:embed="rId2" cstate="email"/>
          <a:srcRect/>
          <a:stretch>
            <a:fillRect/>
          </a:stretch>
        </p:blipFill>
        <p:spPr>
          <a:xfrm>
            <a:off x="762000" y="1600200"/>
            <a:ext cx="7772400" cy="4495800"/>
          </a:xfr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Veteran’s Use of Clergy</a:t>
            </a:r>
          </a:p>
        </p:txBody>
      </p:sp>
      <p:sp>
        <p:nvSpPr>
          <p:cNvPr id="39939" name="Rectangle 3"/>
          <p:cNvSpPr>
            <a:spLocks noGrp="1" noChangeArrowheads="1"/>
          </p:cNvSpPr>
          <p:nvPr>
            <p:ph type="body" idx="1"/>
          </p:nvPr>
        </p:nvSpPr>
        <p:spPr/>
        <p:txBody>
          <a:bodyPr/>
          <a:lstStyle/>
          <a:p>
            <a:pPr eaLnBrk="1" hangingPunct="1">
              <a:lnSpc>
                <a:spcPct val="80000"/>
              </a:lnSpc>
            </a:pPr>
            <a:r>
              <a:rPr lang="en-US" sz="2100" smtClean="0"/>
              <a:t>Veterans feel more comfortable approaching their pastor than they do a mental health professional.</a:t>
            </a:r>
          </a:p>
          <a:p>
            <a:pPr eaLnBrk="1" hangingPunct="1">
              <a:lnSpc>
                <a:spcPct val="80000"/>
              </a:lnSpc>
            </a:pPr>
            <a:endParaRPr lang="en-US" sz="1200" smtClean="0"/>
          </a:p>
          <a:p>
            <a:pPr eaLnBrk="1" hangingPunct="1">
              <a:lnSpc>
                <a:spcPct val="80000"/>
              </a:lnSpc>
            </a:pPr>
            <a:r>
              <a:rPr lang="en-US" sz="2100" smtClean="0"/>
              <a:t>Research shows that 4 of 10 individuals with mental health challenges seek counseling from clergy.  </a:t>
            </a:r>
          </a:p>
          <a:p>
            <a:pPr eaLnBrk="1" hangingPunct="1">
              <a:lnSpc>
                <a:spcPct val="80000"/>
              </a:lnSpc>
            </a:pPr>
            <a:endParaRPr lang="en-US" sz="1200" smtClean="0"/>
          </a:p>
          <a:p>
            <a:pPr eaLnBrk="1" hangingPunct="1">
              <a:lnSpc>
                <a:spcPct val="80000"/>
              </a:lnSpc>
            </a:pPr>
            <a:r>
              <a:rPr lang="en-US" sz="2100" smtClean="0"/>
              <a:t>Individuals seek council from ministers more than all other mental health providers combined.  </a:t>
            </a:r>
          </a:p>
          <a:p>
            <a:pPr eaLnBrk="1" hangingPunct="1">
              <a:lnSpc>
                <a:spcPct val="80000"/>
              </a:lnSpc>
            </a:pPr>
            <a:endParaRPr lang="en-US" sz="1200" smtClean="0"/>
          </a:p>
          <a:p>
            <a:pPr eaLnBrk="1" hangingPunct="1">
              <a:lnSpc>
                <a:spcPct val="80000"/>
              </a:lnSpc>
            </a:pPr>
            <a:r>
              <a:rPr lang="en-US" sz="2100" smtClean="0"/>
              <a:t>Often seeing a member of the clergy is less threatening and has less stigma attached.  Is viewed as engaging a known community resource. </a:t>
            </a:r>
          </a:p>
          <a:p>
            <a:pPr eaLnBrk="1" hangingPunct="1">
              <a:lnSpc>
                <a:spcPct val="80000"/>
              </a:lnSpc>
              <a:buFont typeface="Wingdings" pitchFamily="2" charset="2"/>
              <a:buNone/>
            </a:pPr>
            <a:endParaRPr lang="en-US" sz="1200" smtClean="0"/>
          </a:p>
          <a:p>
            <a:pPr eaLnBrk="1" hangingPunct="1">
              <a:lnSpc>
                <a:spcPct val="80000"/>
              </a:lnSpc>
            </a:pPr>
            <a:r>
              <a:rPr lang="en-US" sz="2100" smtClean="0"/>
              <a:t>Negative reasons. . . Magical thinking, avoiding truth of diagnosis, etc.</a:t>
            </a:r>
          </a:p>
        </p:txBody>
      </p:sp>
      <p:pic>
        <p:nvPicPr>
          <p:cNvPr id="39940" name="Picture 4" descr="chapcrest2"/>
          <p:cNvPicPr>
            <a:picLocks noChangeAspect="1" noChangeArrowheads="1"/>
          </p:cNvPicPr>
          <p:nvPr/>
        </p:nvPicPr>
        <p:blipFill>
          <a:blip r:embed="rId3" cstate="email"/>
          <a:srcRect/>
          <a:stretch>
            <a:fillRect/>
          </a:stretch>
        </p:blipFill>
        <p:spPr bwMode="auto">
          <a:xfrm>
            <a:off x="7467600" y="152400"/>
            <a:ext cx="1447800" cy="143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Pastoral Care Approaches</a:t>
            </a:r>
          </a:p>
        </p:txBody>
      </p:sp>
      <p:sp>
        <p:nvSpPr>
          <p:cNvPr id="40963" name="Rectangle 3"/>
          <p:cNvSpPr>
            <a:spLocks noGrp="1" noChangeArrowheads="1"/>
          </p:cNvSpPr>
          <p:nvPr>
            <p:ph type="body" idx="1"/>
          </p:nvPr>
        </p:nvSpPr>
        <p:spPr/>
        <p:txBody>
          <a:bodyPr/>
          <a:lstStyle/>
          <a:p>
            <a:pPr eaLnBrk="1" hangingPunct="1"/>
            <a:r>
              <a:rPr lang="en-US" smtClean="0"/>
              <a:t>Safe Haven</a:t>
            </a:r>
          </a:p>
          <a:p>
            <a:pPr eaLnBrk="1" hangingPunct="1"/>
            <a:r>
              <a:rPr lang="en-US" smtClean="0"/>
              <a:t>Listening</a:t>
            </a:r>
          </a:p>
          <a:p>
            <a:pPr eaLnBrk="1" hangingPunct="1"/>
            <a:r>
              <a:rPr lang="en-US" smtClean="0"/>
              <a:t>Grounding</a:t>
            </a:r>
          </a:p>
          <a:p>
            <a:pPr eaLnBrk="1" hangingPunct="1"/>
            <a:r>
              <a:rPr lang="en-US" smtClean="0"/>
              <a:t>Accepting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0306W_DILI_wideweb__470x272,0[1]"/>
          <p:cNvPicPr>
            <a:picLocks noChangeAspect="1" noChangeArrowheads="1"/>
          </p:cNvPicPr>
          <p:nvPr/>
        </p:nvPicPr>
        <p:blipFill>
          <a:blip r:embed="rId2" cstate="email"/>
          <a:srcRect/>
          <a:stretch>
            <a:fillRect/>
          </a:stretch>
        </p:blipFill>
        <p:spPr bwMode="auto">
          <a:xfrm>
            <a:off x="0" y="500063"/>
            <a:ext cx="9144000" cy="5291137"/>
          </a:xfrm>
          <a:prstGeom prst="rect">
            <a:avLst/>
          </a:prstGeom>
          <a:noFill/>
          <a:ln w="9525">
            <a:noFill/>
            <a:miter lim="800000"/>
            <a:headEnd/>
            <a:tailEnd/>
          </a:ln>
        </p:spPr>
      </p:pic>
    </p:spTree>
  </p:cSld>
  <p:clrMapOvr>
    <a:masterClrMapping/>
  </p:clrMapOvr>
  <p:transition advTm="4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Pastoral Care Approaches</a:t>
            </a:r>
          </a:p>
        </p:txBody>
      </p:sp>
      <p:sp>
        <p:nvSpPr>
          <p:cNvPr id="41987" name="Rectangle 3"/>
          <p:cNvSpPr>
            <a:spLocks noGrp="1" noChangeArrowheads="1"/>
          </p:cNvSpPr>
          <p:nvPr>
            <p:ph type="body" idx="1"/>
          </p:nvPr>
        </p:nvSpPr>
        <p:spPr/>
        <p:txBody>
          <a:bodyPr/>
          <a:lstStyle/>
          <a:p>
            <a:pPr eaLnBrk="1" hangingPunct="1"/>
            <a:r>
              <a:rPr lang="en-US" smtClean="0"/>
              <a:t>Safe Haven</a:t>
            </a:r>
          </a:p>
          <a:p>
            <a:pPr eaLnBrk="1" hangingPunct="1"/>
            <a:r>
              <a:rPr lang="en-US" smtClean="0"/>
              <a:t>Listening</a:t>
            </a:r>
          </a:p>
          <a:p>
            <a:pPr eaLnBrk="1" hangingPunct="1"/>
            <a:r>
              <a:rPr lang="en-US" smtClean="0"/>
              <a:t>Grounding</a:t>
            </a:r>
          </a:p>
          <a:p>
            <a:pPr eaLnBrk="1" hangingPunct="1"/>
            <a:r>
              <a:rPr lang="en-US" smtClean="0"/>
              <a:t>Accepting</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Pastor as a Safe Haven</a:t>
            </a:r>
          </a:p>
        </p:txBody>
      </p:sp>
      <p:sp>
        <p:nvSpPr>
          <p:cNvPr id="43011" name="Rectangle 3"/>
          <p:cNvSpPr>
            <a:spLocks noGrp="1" noChangeArrowheads="1"/>
          </p:cNvSpPr>
          <p:nvPr>
            <p:ph type="body" idx="1"/>
          </p:nvPr>
        </p:nvSpPr>
        <p:spPr/>
        <p:txBody>
          <a:bodyPr/>
          <a:lstStyle/>
          <a:p>
            <a:pPr eaLnBrk="1" hangingPunct="1">
              <a:lnSpc>
                <a:spcPct val="90000"/>
              </a:lnSpc>
            </a:pPr>
            <a:r>
              <a:rPr lang="en-US" sz="2500" smtClean="0"/>
              <a:t>Pastor as a Safe Haven</a:t>
            </a:r>
          </a:p>
          <a:p>
            <a:pPr eaLnBrk="1" hangingPunct="1">
              <a:lnSpc>
                <a:spcPct val="90000"/>
              </a:lnSpc>
            </a:pPr>
            <a:r>
              <a:rPr lang="en-US" sz="2500" smtClean="0"/>
              <a:t>Offer a calm, safe, and non-judgmental, non-anxious presence.</a:t>
            </a:r>
          </a:p>
          <a:p>
            <a:pPr eaLnBrk="1" hangingPunct="1">
              <a:lnSpc>
                <a:spcPct val="90000"/>
              </a:lnSpc>
            </a:pPr>
            <a:r>
              <a:rPr lang="en-US" sz="2500" smtClean="0"/>
              <a:t>Provide clear, reliable boundaries of communion and respect.</a:t>
            </a:r>
          </a:p>
          <a:p>
            <a:pPr eaLnBrk="1" hangingPunct="1">
              <a:lnSpc>
                <a:spcPct val="90000"/>
              </a:lnSpc>
            </a:pPr>
            <a:r>
              <a:rPr lang="en-US" sz="2500" smtClean="0"/>
              <a:t>Be present with veterans and families during the storms of reintegration.</a:t>
            </a:r>
          </a:p>
          <a:p>
            <a:pPr eaLnBrk="1" hangingPunct="1">
              <a:lnSpc>
                <a:spcPct val="90000"/>
              </a:lnSpc>
            </a:pPr>
            <a:r>
              <a:rPr lang="en-US" sz="2500" smtClean="0"/>
              <a:t>Provide a compassionate space wide enough to encompass the awfulness of war trauma.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Pastor as Listener</a:t>
            </a:r>
          </a:p>
        </p:txBody>
      </p:sp>
      <p:sp>
        <p:nvSpPr>
          <p:cNvPr id="44035" name="Rectangle 3"/>
          <p:cNvSpPr>
            <a:spLocks noGrp="1" noChangeArrowheads="1"/>
          </p:cNvSpPr>
          <p:nvPr>
            <p:ph type="body" idx="1"/>
          </p:nvPr>
        </p:nvSpPr>
        <p:spPr/>
        <p:txBody>
          <a:bodyPr/>
          <a:lstStyle/>
          <a:p>
            <a:pPr eaLnBrk="1" hangingPunct="1">
              <a:lnSpc>
                <a:spcPct val="90000"/>
              </a:lnSpc>
            </a:pPr>
            <a:r>
              <a:rPr lang="en-US" sz="2400" smtClean="0"/>
              <a:t>Pastoral Care Approach:</a:t>
            </a:r>
          </a:p>
          <a:p>
            <a:pPr lvl="1" eaLnBrk="1" hangingPunct="1">
              <a:lnSpc>
                <a:spcPct val="90000"/>
              </a:lnSpc>
            </a:pPr>
            <a:r>
              <a:rPr lang="en-US" sz="2400" smtClean="0"/>
              <a:t>Avoid advising or offering platitudes</a:t>
            </a:r>
          </a:p>
          <a:p>
            <a:pPr lvl="1" eaLnBrk="1" hangingPunct="1">
              <a:lnSpc>
                <a:spcPct val="90000"/>
              </a:lnSpc>
            </a:pPr>
            <a:r>
              <a:rPr lang="en-US" sz="2400" smtClean="0"/>
              <a:t>Listen without interruption or comment</a:t>
            </a:r>
          </a:p>
          <a:p>
            <a:pPr lvl="1" eaLnBrk="1" hangingPunct="1">
              <a:lnSpc>
                <a:spcPct val="90000"/>
              </a:lnSpc>
            </a:pPr>
            <a:r>
              <a:rPr lang="en-US" sz="2400" smtClean="0"/>
              <a:t>Hearing content and emotion with respect</a:t>
            </a:r>
          </a:p>
          <a:p>
            <a:pPr lvl="1" eaLnBrk="1" hangingPunct="1">
              <a:lnSpc>
                <a:spcPct val="90000"/>
              </a:lnSpc>
            </a:pPr>
            <a:r>
              <a:rPr lang="en-US" sz="2400" smtClean="0"/>
              <a:t>Convey warmth and acceptance of the person, their journey and their struggles</a:t>
            </a:r>
          </a:p>
          <a:p>
            <a:pPr lvl="1" eaLnBrk="1" hangingPunct="1">
              <a:lnSpc>
                <a:spcPct val="90000"/>
              </a:lnSpc>
            </a:pPr>
            <a:r>
              <a:rPr lang="en-US" sz="2400" smtClean="0"/>
              <a:t>Avoid asking questions</a:t>
            </a:r>
          </a:p>
          <a:p>
            <a:pPr lvl="1" eaLnBrk="1" hangingPunct="1">
              <a:lnSpc>
                <a:spcPct val="90000"/>
              </a:lnSpc>
            </a:pPr>
            <a:r>
              <a:rPr lang="en-US" sz="2400" smtClean="0"/>
              <a:t>Notice what is in a caring and genuine way.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Pastor’s Role in Grounding</a:t>
            </a:r>
          </a:p>
        </p:txBody>
      </p:sp>
      <p:sp>
        <p:nvSpPr>
          <p:cNvPr id="45059" name="Rectangle 3"/>
          <p:cNvSpPr>
            <a:spLocks noGrp="1" noChangeArrowheads="1"/>
          </p:cNvSpPr>
          <p:nvPr>
            <p:ph type="body" idx="1"/>
          </p:nvPr>
        </p:nvSpPr>
        <p:spPr>
          <a:xfrm>
            <a:off x="1371600" y="1828800"/>
            <a:ext cx="7313613" cy="4114800"/>
          </a:xfrm>
        </p:spPr>
        <p:txBody>
          <a:bodyPr/>
          <a:lstStyle/>
          <a:p>
            <a:pPr eaLnBrk="1" hangingPunct="1">
              <a:lnSpc>
                <a:spcPct val="80000"/>
              </a:lnSpc>
            </a:pPr>
            <a:r>
              <a:rPr lang="en-US" sz="2400" smtClean="0"/>
              <a:t>Pastoral Care Approach:</a:t>
            </a:r>
          </a:p>
          <a:p>
            <a:pPr eaLnBrk="1" hangingPunct="1">
              <a:lnSpc>
                <a:spcPct val="80000"/>
              </a:lnSpc>
            </a:pPr>
            <a:endParaRPr lang="en-US" sz="2400" smtClean="0"/>
          </a:p>
          <a:p>
            <a:pPr lvl="1" eaLnBrk="1" hangingPunct="1">
              <a:lnSpc>
                <a:spcPct val="80000"/>
              </a:lnSpc>
            </a:pPr>
            <a:r>
              <a:rPr lang="en-US" sz="2000" smtClean="0"/>
              <a:t>Provide roadmap for reintegration into church community and community at large.</a:t>
            </a:r>
          </a:p>
          <a:p>
            <a:pPr lvl="1" eaLnBrk="1" hangingPunct="1">
              <a:lnSpc>
                <a:spcPct val="80000"/>
              </a:lnSpc>
            </a:pPr>
            <a:r>
              <a:rPr lang="en-US" sz="2000" smtClean="0"/>
              <a:t>Provide roadmap of opportunities for appropriate outlets regarding frustration, pain, fear, guilt and trauma.</a:t>
            </a:r>
          </a:p>
          <a:p>
            <a:pPr lvl="1" eaLnBrk="1" hangingPunct="1">
              <a:lnSpc>
                <a:spcPct val="80000"/>
              </a:lnSpc>
            </a:pPr>
            <a:r>
              <a:rPr lang="en-US" sz="2000" smtClean="0"/>
              <a:t>Provide avenues of dialogue for spiritual and religious growth and engagement.</a:t>
            </a:r>
          </a:p>
          <a:p>
            <a:pPr lvl="1" eaLnBrk="1" hangingPunct="1">
              <a:lnSpc>
                <a:spcPct val="80000"/>
              </a:lnSpc>
            </a:pPr>
            <a:r>
              <a:rPr lang="en-US" sz="2000" smtClean="0"/>
              <a:t>Provide honest and realistic reflection of recovery process.</a:t>
            </a:r>
          </a:p>
          <a:p>
            <a:pPr lvl="1" eaLnBrk="1" hangingPunct="1">
              <a:lnSpc>
                <a:spcPct val="80000"/>
              </a:lnSpc>
            </a:pPr>
            <a:r>
              <a:rPr lang="en-US" sz="2000" smtClean="0"/>
              <a:t>Provide spiritual, religious and community resources for veterans and their families.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Pastor’s Role in Accepting</a:t>
            </a:r>
          </a:p>
        </p:txBody>
      </p:sp>
      <p:sp>
        <p:nvSpPr>
          <p:cNvPr id="46083" name="Rectangle 3"/>
          <p:cNvSpPr>
            <a:spLocks noGrp="1" noChangeArrowheads="1"/>
          </p:cNvSpPr>
          <p:nvPr>
            <p:ph type="body" idx="1"/>
          </p:nvPr>
        </p:nvSpPr>
        <p:spPr/>
        <p:txBody>
          <a:bodyPr/>
          <a:lstStyle/>
          <a:p>
            <a:pPr eaLnBrk="1" hangingPunct="1"/>
            <a:r>
              <a:rPr lang="en-US" smtClean="0"/>
              <a:t>Pastoral Care approach:</a:t>
            </a:r>
          </a:p>
          <a:p>
            <a:pPr lvl="1" eaLnBrk="1" hangingPunct="1"/>
            <a:r>
              <a:rPr lang="en-US" smtClean="0"/>
              <a:t>Understand the “both/and” nature of good and evil.  Then and now.</a:t>
            </a:r>
          </a:p>
          <a:p>
            <a:pPr lvl="1" eaLnBrk="1" hangingPunct="1"/>
            <a:r>
              <a:rPr lang="en-US" smtClean="0"/>
              <a:t>Not trying to fix the unfixable.</a:t>
            </a:r>
          </a:p>
          <a:p>
            <a:pPr lvl="1" eaLnBrk="1" hangingPunct="1"/>
            <a:r>
              <a:rPr lang="en-US" smtClean="0"/>
              <a:t>To offer deep reflection on “what is goodness” and how to help other find “goodness” within themselves.</a:t>
            </a:r>
          </a:p>
          <a:p>
            <a:pPr lvl="1" eaLnBrk="1" hangingPunct="1"/>
            <a:r>
              <a:rPr lang="en-US" smtClean="0"/>
              <a:t>Understanding and accepting the dark side of human nature.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2800" b="1" smtClean="0"/>
              <a:t>Coordination and Collaboration with Community Clergy</a:t>
            </a:r>
          </a:p>
        </p:txBody>
      </p:sp>
      <p:sp>
        <p:nvSpPr>
          <p:cNvPr id="47107" name="Rectangle 3"/>
          <p:cNvSpPr>
            <a:spLocks noGrp="1" noChangeArrowheads="1"/>
          </p:cNvSpPr>
          <p:nvPr>
            <p:ph type="body" idx="1"/>
          </p:nvPr>
        </p:nvSpPr>
        <p:spPr/>
        <p:txBody>
          <a:bodyPr/>
          <a:lstStyle/>
          <a:p>
            <a:pPr eaLnBrk="1" hangingPunct="1">
              <a:lnSpc>
                <a:spcPct val="80000"/>
              </a:lnSpc>
            </a:pPr>
            <a:r>
              <a:rPr lang="en-US" sz="2100" smtClean="0"/>
              <a:t>Chaplain Service Veteran’s Community Outreach Initiative (VCOI)</a:t>
            </a:r>
          </a:p>
          <a:p>
            <a:pPr lvl="1" eaLnBrk="1" hangingPunct="1">
              <a:lnSpc>
                <a:spcPct val="80000"/>
              </a:lnSpc>
            </a:pPr>
            <a:r>
              <a:rPr lang="en-US" sz="2100" smtClean="0"/>
              <a:t>More than 800,000 veterans have left military since these current wars began and are now readjusting to civilian life.</a:t>
            </a:r>
          </a:p>
          <a:p>
            <a:pPr lvl="1" eaLnBrk="1" hangingPunct="1">
              <a:lnSpc>
                <a:spcPct val="80000"/>
              </a:lnSpc>
            </a:pPr>
            <a:r>
              <a:rPr lang="en-US" sz="2100" smtClean="0"/>
              <a:t>Community Clergy will be the first contact for many veterans and their spouses or family members when the veteran experiences distress related to combat experiences.</a:t>
            </a:r>
          </a:p>
          <a:p>
            <a:pPr lvl="1" eaLnBrk="1" hangingPunct="1">
              <a:lnSpc>
                <a:spcPct val="80000"/>
              </a:lnSpc>
            </a:pPr>
            <a:r>
              <a:rPr lang="en-US" sz="2100" smtClean="0"/>
              <a:t>Local Chaplain Services sponsor </a:t>
            </a:r>
            <a:r>
              <a:rPr lang="en-US" sz="2100" b="1" smtClean="0"/>
              <a:t>clergy educational day events</a:t>
            </a:r>
            <a:r>
              <a:rPr lang="en-US" sz="2100" smtClean="0"/>
              <a:t> all around the country to help clergy to understand the needs of returning warriors and how to make referral to the VA when needed.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3200" b="1" smtClean="0"/>
              <a:t>Training Includes Sessions </a:t>
            </a:r>
            <a:br>
              <a:rPr lang="en-US" sz="3200" b="1" smtClean="0"/>
            </a:br>
            <a:r>
              <a:rPr lang="en-US" sz="3200" b="1" smtClean="0"/>
              <a:t>on Suicide Prevention</a:t>
            </a:r>
            <a:r>
              <a:rPr lang="en-US" smtClean="0"/>
              <a:t> </a:t>
            </a:r>
          </a:p>
        </p:txBody>
      </p:sp>
      <p:sp>
        <p:nvSpPr>
          <p:cNvPr id="48131" name="Rectangle 3"/>
          <p:cNvSpPr>
            <a:spLocks noGrp="1" noChangeArrowheads="1"/>
          </p:cNvSpPr>
          <p:nvPr>
            <p:ph type="body" idx="1"/>
          </p:nvPr>
        </p:nvSpPr>
        <p:spPr/>
        <p:txBody>
          <a:bodyPr/>
          <a:lstStyle/>
          <a:p>
            <a:pPr eaLnBrk="1" hangingPunct="1">
              <a:lnSpc>
                <a:spcPct val="80000"/>
              </a:lnSpc>
            </a:pPr>
            <a:r>
              <a:rPr lang="en-US" sz="2100" smtClean="0"/>
              <a:t>Risk of Suicide among male veterans is double that of the general population</a:t>
            </a:r>
          </a:p>
          <a:p>
            <a:pPr eaLnBrk="1" hangingPunct="1">
              <a:lnSpc>
                <a:spcPct val="80000"/>
              </a:lnSpc>
            </a:pPr>
            <a:r>
              <a:rPr lang="en-US" sz="2100" smtClean="0"/>
              <a:t>Guard and Reserve account for 53% of suicides from 2001-2005.  </a:t>
            </a:r>
          </a:p>
          <a:p>
            <a:pPr eaLnBrk="1" hangingPunct="1">
              <a:lnSpc>
                <a:spcPct val="80000"/>
              </a:lnSpc>
            </a:pPr>
            <a:r>
              <a:rPr lang="en-US" sz="2100" smtClean="0"/>
              <a:t>Over half were between 20 &amp; 29 years old.</a:t>
            </a:r>
          </a:p>
          <a:p>
            <a:pPr eaLnBrk="1" hangingPunct="1">
              <a:lnSpc>
                <a:spcPct val="80000"/>
              </a:lnSpc>
            </a:pPr>
            <a:r>
              <a:rPr lang="en-US" sz="2100" smtClean="0"/>
              <a:t>82% were white</a:t>
            </a:r>
          </a:p>
          <a:p>
            <a:pPr eaLnBrk="1" hangingPunct="1">
              <a:lnSpc>
                <a:spcPct val="80000"/>
              </a:lnSpc>
            </a:pPr>
            <a:r>
              <a:rPr lang="en-US" sz="2100" smtClean="0"/>
              <a:t>Rolling up data from each state, a CBS investigation found in 2005, 120 veterans or active military killed themselves every week totally 6,256 of those serving in the armed forces. </a:t>
            </a:r>
          </a:p>
          <a:p>
            <a:pPr eaLnBrk="1" hangingPunct="1">
              <a:lnSpc>
                <a:spcPct val="80000"/>
              </a:lnSpc>
            </a:pPr>
            <a:r>
              <a:rPr lang="en-US" sz="2100" smtClean="0"/>
              <a:t>VA and DOD argue that only there were 283 suicides in the same time period.</a:t>
            </a:r>
          </a:p>
          <a:p>
            <a:pPr eaLnBrk="1" hangingPunct="1">
              <a:lnSpc>
                <a:spcPct val="80000"/>
              </a:lnSpc>
            </a:pPr>
            <a:r>
              <a:rPr lang="en-US" sz="2100" smtClean="0"/>
              <a:t>National Suicide Hotline 1-800-TALK (8255)</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z="3200" smtClean="0"/>
              <a:t>VA Chaplains/Military Chaplains A Valuable Resource</a:t>
            </a:r>
          </a:p>
        </p:txBody>
      </p:sp>
      <p:sp>
        <p:nvSpPr>
          <p:cNvPr id="49155" name="Rectangle 3"/>
          <p:cNvSpPr>
            <a:spLocks noGrp="1" noChangeArrowheads="1"/>
          </p:cNvSpPr>
          <p:nvPr>
            <p:ph type="body" idx="1"/>
          </p:nvPr>
        </p:nvSpPr>
        <p:spPr/>
        <p:txBody>
          <a:bodyPr/>
          <a:lstStyle/>
          <a:p>
            <a:pPr eaLnBrk="1" hangingPunct="1"/>
            <a:r>
              <a:rPr lang="en-US" smtClean="0"/>
              <a:t>Meet … </a:t>
            </a:r>
          </a:p>
          <a:p>
            <a:pPr eaLnBrk="1" hangingPunct="1"/>
            <a:r>
              <a:rPr lang="en-US" smtClean="0"/>
              <a:t>Invite … </a:t>
            </a:r>
          </a:p>
          <a:p>
            <a:pPr eaLnBrk="1" hangingPunct="1"/>
            <a:r>
              <a:rPr lang="en-US" smtClean="0"/>
              <a:t>Partner …</a:t>
            </a:r>
          </a:p>
          <a:p>
            <a:pPr eaLnBrk="1" hangingPunct="1"/>
            <a:endParaRPr lang="en-US" smtClean="0"/>
          </a:p>
          <a:p>
            <a:pPr eaLnBrk="1" hangingPunct="1">
              <a:buFont typeface="Wingdings" pitchFamily="2" charset="2"/>
              <a:buNone/>
            </a:pPr>
            <a:r>
              <a:rPr lang="en-US" smtClean="0"/>
              <a:t>	Together we can provide hope to Veterans/Returning warriors and their families in the healing process.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524000" y="0"/>
            <a:ext cx="7162800" cy="1219200"/>
          </a:xfrm>
        </p:spPr>
        <p:txBody>
          <a:bodyPr/>
          <a:lstStyle/>
          <a:p>
            <a:pPr eaLnBrk="1" hangingPunct="1"/>
            <a:r>
              <a:rPr lang="en-US" smtClean="0"/>
              <a:t>           </a:t>
            </a:r>
            <a:br>
              <a:rPr lang="en-US" smtClean="0"/>
            </a:br>
            <a:r>
              <a:rPr lang="en-US" smtClean="0"/>
              <a:t/>
            </a:r>
            <a:br>
              <a:rPr lang="en-US" smtClean="0"/>
            </a:br>
            <a:r>
              <a:rPr lang="en-US" smtClean="0"/>
              <a:t/>
            </a:r>
            <a:br>
              <a:rPr lang="en-US" smtClean="0"/>
            </a:br>
            <a:r>
              <a:rPr lang="en-US" smtClean="0"/>
              <a:t>         Veterans Day 2008</a:t>
            </a:r>
            <a:br>
              <a:rPr lang="en-US" smtClean="0"/>
            </a:br>
            <a:r>
              <a:rPr lang="en-US" smtClean="0"/>
              <a:t>   Arlington National Cemetery</a:t>
            </a:r>
          </a:p>
        </p:txBody>
      </p:sp>
      <p:sp>
        <p:nvSpPr>
          <p:cNvPr id="50179" name="Rectangle 3"/>
          <p:cNvSpPr>
            <a:spLocks noGrp="1" noChangeArrowheads="1"/>
          </p:cNvSpPr>
          <p:nvPr>
            <p:ph type="body" idx="1"/>
          </p:nvPr>
        </p:nvSpPr>
        <p:spPr/>
        <p:txBody>
          <a:bodyPr/>
          <a:lstStyle/>
          <a:p>
            <a:pPr eaLnBrk="1" hangingPunct="1"/>
            <a:endParaRPr lang="en-US" dirty="0" smtClean="0"/>
          </a:p>
        </p:txBody>
      </p:sp>
      <p:pic>
        <p:nvPicPr>
          <p:cNvPr id="50180" name="Picture 4" descr="8132_512 Veterans Day"/>
          <p:cNvPicPr>
            <a:picLocks noChangeAspect="1" noChangeArrowheads="1"/>
          </p:cNvPicPr>
          <p:nvPr/>
        </p:nvPicPr>
        <p:blipFill>
          <a:blip r:embed="rId2" cstate="email"/>
          <a:srcRect/>
          <a:stretch>
            <a:fillRect/>
          </a:stretch>
        </p:blipFill>
        <p:spPr bwMode="auto">
          <a:xfrm>
            <a:off x="1143000" y="1905000"/>
            <a:ext cx="7467600" cy="4038600"/>
          </a:xfrm>
          <a:prstGeom prst="rect">
            <a:avLst/>
          </a:prstGeom>
          <a:noFill/>
          <a:ln w="9525">
            <a:noFill/>
            <a:miter lim="800000"/>
            <a:headEnd/>
            <a:tailEnd/>
          </a:ln>
        </p:spPr>
      </p:pic>
      <p:sp>
        <p:nvSpPr>
          <p:cNvPr id="5" name="Rectangle 4"/>
          <p:cNvSpPr/>
          <p:nvPr/>
        </p:nvSpPr>
        <p:spPr>
          <a:xfrm>
            <a:off x="5832475" y="-603250"/>
            <a:ext cx="2286000" cy="646113"/>
          </a:xfrm>
          <a:prstGeom prst="rect">
            <a:avLst/>
          </a:prstGeom>
        </p:spPr>
        <p:txBody>
          <a:bodyPr>
            <a:spAutoFit/>
          </a:bodyPr>
          <a:lstStyle/>
          <a:p>
            <a:pPr>
              <a:defRPr/>
            </a:pPr>
            <a:r>
              <a:rPr lang="en-US" sz="3600" kern="0" dirty="0">
                <a:solidFill>
                  <a:srgbClr val="006666"/>
                </a:solidFill>
                <a:latin typeface="Arial"/>
                <a:ea typeface="+mj-ea"/>
                <a:cs typeface="+mj-cs"/>
              </a:rPr>
              <a:t>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3200" smtClean="0"/>
              <a:t>NATIONAL CHAPLAIN CENTER</a:t>
            </a:r>
            <a:br>
              <a:rPr lang="en-US" sz="3200" smtClean="0"/>
            </a:br>
            <a:r>
              <a:rPr lang="en-US" sz="3200" smtClean="0"/>
              <a:t>HAMPTON, VIRGINIA</a:t>
            </a:r>
          </a:p>
        </p:txBody>
      </p:sp>
      <p:sp>
        <p:nvSpPr>
          <p:cNvPr id="51203" name="Rectangle 3"/>
          <p:cNvSpPr>
            <a:spLocks noGrp="1" noChangeArrowheads="1"/>
          </p:cNvSpPr>
          <p:nvPr>
            <p:ph type="body" idx="1"/>
          </p:nvPr>
        </p:nvSpPr>
        <p:spPr>
          <a:xfrm>
            <a:off x="1066800" y="1752600"/>
            <a:ext cx="7616825" cy="4189413"/>
          </a:xfrm>
        </p:spPr>
        <p:txBody>
          <a:bodyPr/>
          <a:lstStyle/>
          <a:p>
            <a:pPr eaLnBrk="1" hangingPunct="1"/>
            <a:endParaRPr lang="en-US" smtClean="0"/>
          </a:p>
        </p:txBody>
      </p:sp>
      <p:pic>
        <p:nvPicPr>
          <p:cNvPr id="51204" name="Picture 5" descr="nationalcenter"/>
          <p:cNvPicPr>
            <a:picLocks noChangeAspect="1" noChangeArrowheads="1"/>
          </p:cNvPicPr>
          <p:nvPr/>
        </p:nvPicPr>
        <p:blipFill>
          <a:blip r:embed="rId3" cstate="email"/>
          <a:srcRect/>
          <a:stretch>
            <a:fillRect/>
          </a:stretch>
        </p:blipFill>
        <p:spPr bwMode="auto">
          <a:xfrm>
            <a:off x="990600" y="1600200"/>
            <a:ext cx="7848600" cy="477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12938" y="307975"/>
            <a:ext cx="6567487" cy="793750"/>
          </a:xfrm>
          <a:noFill/>
        </p:spPr>
        <p:txBody>
          <a:bodyPr/>
          <a:lstStyle/>
          <a:p>
            <a:pPr eaLnBrk="1" hangingPunct="1"/>
            <a:r>
              <a:rPr lang="en-US" sz="3200" b="1" smtClean="0"/>
              <a:t>OEF/OIF Veterans</a:t>
            </a:r>
            <a:r>
              <a:rPr lang="en-US" sz="2400" b="1" smtClean="0"/>
              <a:t>	</a:t>
            </a:r>
          </a:p>
        </p:txBody>
      </p:sp>
      <p:sp>
        <p:nvSpPr>
          <p:cNvPr id="13315" name="Rectangle 3"/>
          <p:cNvSpPr>
            <a:spLocks noChangeArrowheads="1"/>
          </p:cNvSpPr>
          <p:nvPr/>
        </p:nvSpPr>
        <p:spPr bwMode="auto">
          <a:xfrm>
            <a:off x="381000" y="1752600"/>
            <a:ext cx="6477000" cy="4770438"/>
          </a:xfrm>
          <a:prstGeom prst="rect">
            <a:avLst/>
          </a:prstGeom>
          <a:noFill/>
          <a:ln w="9525">
            <a:noFill/>
            <a:miter lim="800000"/>
            <a:headEnd/>
            <a:tailEnd/>
          </a:ln>
        </p:spPr>
        <p:txBody>
          <a:bodyPr lIns="92075" tIns="46038" rIns="92075" bIns="46038">
            <a:spAutoFit/>
          </a:bodyPr>
          <a:lstStyle/>
          <a:p>
            <a:pPr>
              <a:spcBef>
                <a:spcPct val="20000"/>
              </a:spcBef>
              <a:buClr>
                <a:schemeClr val="tx2"/>
              </a:buClr>
              <a:buFont typeface="Wingdings" pitchFamily="2" charset="2"/>
              <a:buChar char="§"/>
            </a:pPr>
            <a:r>
              <a:rPr lang="en-US" sz="2400" b="1">
                <a:solidFill>
                  <a:schemeClr val="tx2"/>
                </a:solidFill>
              </a:rPr>
              <a:t> Approximately 800,000 Service members have left the active duty service since 9/11</a:t>
            </a:r>
          </a:p>
          <a:p>
            <a:pPr>
              <a:spcBef>
                <a:spcPct val="20000"/>
              </a:spcBef>
              <a:buClr>
                <a:schemeClr val="tx2"/>
              </a:buClr>
              <a:buFont typeface="Wingdings" pitchFamily="2" charset="2"/>
              <a:buChar char="§"/>
            </a:pPr>
            <a:r>
              <a:rPr lang="en-US" sz="2400" b="1">
                <a:solidFill>
                  <a:schemeClr val="tx2"/>
                </a:solidFill>
              </a:rPr>
              <a:t>Where are these veterans today?</a:t>
            </a:r>
          </a:p>
          <a:p>
            <a:pPr lvl="1">
              <a:spcBef>
                <a:spcPct val="20000"/>
              </a:spcBef>
              <a:buClr>
                <a:schemeClr val="tx2"/>
              </a:buClr>
              <a:buFont typeface="Wingdings" pitchFamily="2" charset="2"/>
              <a:buChar char="§"/>
            </a:pPr>
            <a:r>
              <a:rPr lang="en-US" sz="2000" b="1"/>
              <a:t>Back home in our local communities...</a:t>
            </a:r>
          </a:p>
          <a:p>
            <a:pPr lvl="1">
              <a:spcBef>
                <a:spcPct val="20000"/>
              </a:spcBef>
              <a:buClr>
                <a:schemeClr val="tx2"/>
              </a:buClr>
              <a:buFont typeface="Wingdings" pitchFamily="2" charset="2"/>
              <a:buChar char="§"/>
            </a:pPr>
            <a:r>
              <a:rPr lang="en-US" sz="2000" b="1"/>
              <a:t>How many of you personally know an Afghanistan or Iraqi veteran who is off active duty and is now back home?</a:t>
            </a:r>
          </a:p>
          <a:p>
            <a:pPr>
              <a:spcBef>
                <a:spcPct val="20000"/>
              </a:spcBef>
              <a:buClr>
                <a:schemeClr val="tx2"/>
              </a:buClr>
              <a:buFont typeface="Wingdings" pitchFamily="2" charset="2"/>
              <a:buChar char="§"/>
            </a:pPr>
            <a:r>
              <a:rPr lang="en-US" sz="2400" b="1">
                <a:solidFill>
                  <a:schemeClr val="tx2"/>
                </a:solidFill>
              </a:rPr>
              <a:t>Who do these veterans and their families turn to first for help? </a:t>
            </a:r>
          </a:p>
          <a:p>
            <a:pPr>
              <a:spcBef>
                <a:spcPct val="20000"/>
              </a:spcBef>
              <a:buClr>
                <a:schemeClr val="tx2"/>
              </a:buClr>
              <a:buFont typeface="Wingdings" pitchFamily="2" charset="2"/>
              <a:buChar char="§"/>
            </a:pPr>
            <a:r>
              <a:rPr lang="en-US" sz="2400" b="1">
                <a:solidFill>
                  <a:schemeClr val="tx2"/>
                </a:solidFill>
              </a:rPr>
              <a:t>Local Community Resources! </a:t>
            </a:r>
          </a:p>
          <a:p>
            <a:pPr lvl="1">
              <a:spcBef>
                <a:spcPct val="20000"/>
              </a:spcBef>
              <a:buClr>
                <a:schemeClr val="tx2"/>
              </a:buClr>
              <a:buFont typeface="Wingdings" pitchFamily="2" charset="2"/>
              <a:buChar char="§"/>
            </a:pPr>
            <a:r>
              <a:rPr lang="en-US" sz="2400" b="1">
                <a:solidFill>
                  <a:schemeClr val="tx2"/>
                </a:solidFill>
              </a:rPr>
              <a:t>Religious Community</a:t>
            </a:r>
          </a:p>
          <a:p>
            <a:pPr lvl="1">
              <a:spcBef>
                <a:spcPct val="20000"/>
              </a:spcBef>
              <a:buClr>
                <a:schemeClr val="tx2"/>
              </a:buClr>
              <a:buFont typeface="Wingdings" pitchFamily="2" charset="2"/>
              <a:buChar char="§"/>
            </a:pPr>
            <a:r>
              <a:rPr lang="en-US" sz="2400" b="1">
                <a:solidFill>
                  <a:schemeClr val="tx2"/>
                </a:solidFill>
              </a:rPr>
              <a:t>Community Organizations </a:t>
            </a:r>
          </a:p>
        </p:txBody>
      </p:sp>
      <p:pic>
        <p:nvPicPr>
          <p:cNvPr id="13318" name="Picture 6" descr="franmilitarynewtop"/>
          <p:cNvPicPr>
            <a:picLocks noChangeAspect="1" noChangeArrowheads="1"/>
          </p:cNvPicPr>
          <p:nvPr/>
        </p:nvPicPr>
        <p:blipFill>
          <a:blip r:embed="rId3" cstate="email"/>
          <a:srcRect/>
          <a:stretch>
            <a:fillRect/>
          </a:stretch>
        </p:blipFill>
        <p:spPr bwMode="auto">
          <a:xfrm>
            <a:off x="6553200" y="3441700"/>
            <a:ext cx="2324100" cy="2251075"/>
          </a:xfrm>
          <a:prstGeom prst="rect">
            <a:avLst/>
          </a:prstGeom>
          <a:noFill/>
          <a:ln w="9525">
            <a:noFill/>
            <a:miter lim="800000"/>
            <a:headEnd/>
            <a:tailEnd/>
          </a:ln>
        </p:spPr>
      </p:pic>
      <p:sp>
        <p:nvSpPr>
          <p:cNvPr id="13319" name="Rectangle 7"/>
          <p:cNvSpPr>
            <a:spLocks noChangeArrowheads="1"/>
          </p:cNvSpPr>
          <p:nvPr/>
        </p:nvSpPr>
        <p:spPr bwMode="auto">
          <a:xfrm>
            <a:off x="5016500" y="5588000"/>
            <a:ext cx="639763" cy="469900"/>
          </a:xfrm>
          <a:prstGeom prst="rect">
            <a:avLst/>
          </a:prstGeom>
          <a:noFill/>
          <a:ln w="9525">
            <a:noFill/>
            <a:miter lim="800000"/>
            <a:headEnd/>
            <a:tailEnd/>
          </a:ln>
        </p:spPr>
        <p:txBody>
          <a:bodyPr wrap="none" lIns="92075" tIns="46038" rIns="92075" bIns="46038" anchor="ctr"/>
          <a:lstStyle/>
          <a:p>
            <a:endParaRPr lang="en-US">
              <a:latin typeface="Calibri" pitchFamily="34" charset="0"/>
            </a:endParaRPr>
          </a:p>
        </p:txBody>
      </p:sp>
      <p:pic>
        <p:nvPicPr>
          <p:cNvPr id="6150" name="Picture 8" descr="chapcrest2"/>
          <p:cNvPicPr>
            <a:picLocks noChangeAspect="1" noChangeArrowheads="1"/>
          </p:cNvPicPr>
          <p:nvPr/>
        </p:nvPicPr>
        <p:blipFill>
          <a:blip r:embed="rId4" cstate="email"/>
          <a:srcRect/>
          <a:stretch>
            <a:fillRect/>
          </a:stretch>
        </p:blipFill>
        <p:spPr bwMode="auto">
          <a:xfrm>
            <a:off x="7467600" y="152400"/>
            <a:ext cx="1447800" cy="14351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1000"/>
                                  </p:stCondLst>
                                  <p:childTnLst>
                                    <p:set>
                                      <p:cBhvr>
                                        <p:cTn id="6" dur="1" fill="hold">
                                          <p:stCondLst>
                                            <p:cond delay="0"/>
                                          </p:stCondLst>
                                        </p:cTn>
                                        <p:tgtEl>
                                          <p:spTgt spid="13318"/>
                                        </p:tgtEl>
                                        <p:attrNameLst>
                                          <p:attrName>style.visibility</p:attrName>
                                        </p:attrNameLst>
                                      </p:cBhvr>
                                      <p:to>
                                        <p:strVal val="visible"/>
                                      </p:to>
                                    </p:set>
                                    <p:anim calcmode="lin" valueType="num">
                                      <p:cBhvr additive="base">
                                        <p:cTn id="7" dur="500" fill="hold"/>
                                        <p:tgtEl>
                                          <p:spTgt spid="13318"/>
                                        </p:tgtEl>
                                        <p:attrNameLst>
                                          <p:attrName>ppt_x</p:attrName>
                                        </p:attrNameLst>
                                      </p:cBhvr>
                                      <p:tavLst>
                                        <p:tav tm="0">
                                          <p:val>
                                            <p:strVal val="0-#ppt_w/2"/>
                                          </p:val>
                                        </p:tav>
                                        <p:tav tm="100000">
                                          <p:val>
                                            <p:strVal val="#ppt_x"/>
                                          </p:val>
                                        </p:tav>
                                      </p:tavLst>
                                    </p:anim>
                                    <p:anim calcmode="lin" valueType="num">
                                      <p:cBhvr additive="base">
                                        <p:cTn id="8" dur="500" fill="hold"/>
                                        <p:tgtEl>
                                          <p:spTgt spid="13318"/>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9" presetClass="entr" presetSubtype="0" fill="hold" grpId="0" nodeType="afterEffect">
                                  <p:stCondLst>
                                    <p:cond delay="1000"/>
                                  </p:stCondLst>
                                  <p:childTnLst>
                                    <p:set>
                                      <p:cBhvr>
                                        <p:cTn id="11" dur="1" fill="hold">
                                          <p:stCondLst>
                                            <p:cond delay="0"/>
                                          </p:stCondLst>
                                        </p:cTn>
                                        <p:tgtEl>
                                          <p:spTgt spid="13315"/>
                                        </p:tgtEl>
                                        <p:attrNameLst>
                                          <p:attrName>style.visibility</p:attrName>
                                        </p:attrNameLst>
                                      </p:cBhvr>
                                      <p:to>
                                        <p:strVal val="visible"/>
                                      </p:to>
                                    </p:set>
                                    <p:animEffect transition="in" filter="dissolve">
                                      <p:cBhvr>
                                        <p:cTn id="12" dur="500"/>
                                        <p:tgtEl>
                                          <p:spTgt spid="13315"/>
                                        </p:tgtEl>
                                      </p:cBhvr>
                                    </p:animEffect>
                                  </p:childTnLst>
                                  <p:subTnLst>
                                    <p:animClr clrSpc="rgb" dir="cw">
                                      <p:cBhvr override="childStyle">
                                        <p:cTn dur="1" fill="hold" display="0" masterRel="nextClick" afterEffect="1"/>
                                        <p:tgtEl>
                                          <p:spTgt spid="13315"/>
                                        </p:tgtEl>
                                        <p:attrNameLst>
                                          <p:attrName>ppt_c</p:attrName>
                                        </p:attrNameLst>
                                      </p:cBhvr>
                                      <p:to>
                                        <a:schemeClr val="tx1"/>
                                      </p:to>
                                    </p:animClr>
                                  </p:subTnLst>
                                </p:cTn>
                              </p:par>
                            </p:childTnLst>
                          </p:cTn>
                        </p:par>
                        <p:par>
                          <p:cTn id="13" fill="hold">
                            <p:stCondLst>
                              <p:cond delay="3000"/>
                            </p:stCondLst>
                            <p:childTnLst>
                              <p:par>
                                <p:cTn id="14" presetID="1" presetClass="entr" presetSubtype="0" fill="hold" grpId="0" nodeType="afterEffect" nodePh="1">
                                  <p:stCondLst>
                                    <p:cond delay="3000"/>
                                  </p:stCondLst>
                                  <p:endCondLst>
                                    <p:cond evt="begin" delay="0">
                                      <p:tn val="14"/>
                                    </p:cond>
                                  </p:endCondLst>
                                  <p:childTnLst>
                                    <p:set>
                                      <p:cBhvr>
                                        <p:cTn id="15" dur="1" fill="hold">
                                          <p:stCondLst>
                                            <p:cond delay="499"/>
                                          </p:stCondLst>
                                        </p:cTn>
                                        <p:tgtEl>
                                          <p:spTgt spid="13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P spid="1331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Operation Family Support:</a:t>
            </a:r>
            <a:br>
              <a:rPr lang="en-US" smtClean="0"/>
            </a:br>
            <a:r>
              <a:rPr lang="en-US" smtClean="0"/>
              <a:t>You and I Can Help!</a:t>
            </a:r>
          </a:p>
        </p:txBody>
      </p:sp>
      <p:pic>
        <p:nvPicPr>
          <p:cNvPr id="52227" name="Picture 6" descr="part of a team"/>
          <p:cNvPicPr>
            <a:picLocks noChangeAspect="1" noChangeArrowheads="1"/>
          </p:cNvPicPr>
          <p:nvPr>
            <p:ph type="body" idx="1"/>
          </p:nvPr>
        </p:nvPicPr>
        <p:blipFill>
          <a:blip r:embed="rId2" cstate="email"/>
          <a:srcRect/>
          <a:stretch>
            <a:fillRect/>
          </a:stretch>
        </p:blipFill>
        <p:spPr>
          <a:xfrm>
            <a:off x="762000" y="1676400"/>
            <a:ext cx="7772400" cy="4724400"/>
          </a:xfr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Holy Land May 2007 227"/>
          <p:cNvPicPr>
            <a:picLocks noChangeAspect="1" noChangeArrowheads="1"/>
          </p:cNvPicPr>
          <p:nvPr/>
        </p:nvPicPr>
        <p:blipFill>
          <a:blip r:embed="rId3" cstate="email"/>
          <a:srcRect/>
          <a:stretch>
            <a:fillRect/>
          </a:stretch>
        </p:blipFill>
        <p:spPr bwMode="auto">
          <a:xfrm>
            <a:off x="-15875" y="0"/>
            <a:ext cx="9159875" cy="687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Resources</a:t>
            </a:r>
          </a:p>
        </p:txBody>
      </p:sp>
      <p:sp>
        <p:nvSpPr>
          <p:cNvPr id="52227" name="Rectangle 3"/>
          <p:cNvSpPr>
            <a:spLocks noGrp="1" noChangeArrowheads="1"/>
          </p:cNvSpPr>
          <p:nvPr>
            <p:ph type="body" idx="1"/>
          </p:nvPr>
        </p:nvSpPr>
        <p:spPr/>
        <p:txBody>
          <a:bodyPr/>
          <a:lstStyle/>
          <a:p>
            <a:pPr marL="609600" indent="-609600" eaLnBrk="1" hangingPunct="1">
              <a:lnSpc>
                <a:spcPct val="80000"/>
              </a:lnSpc>
              <a:buFont typeface="Wingdings" pitchFamily="2" charset="2"/>
              <a:buAutoNum type="arabicPeriod"/>
              <a:defRPr/>
            </a:pPr>
            <a:r>
              <a:rPr lang="en-US" sz="1900" b="1" dirty="0" smtClean="0">
                <a:hlinkClick r:id="rId2"/>
              </a:rPr>
              <a:t>http://www.helpguide.org/mental/emotional_psychological_trauma.htm</a:t>
            </a:r>
            <a:r>
              <a:rPr lang="en-US" sz="1900" b="1" dirty="0" smtClean="0"/>
              <a:t/>
            </a:r>
            <a:br>
              <a:rPr lang="en-US" sz="1900" b="1" dirty="0" smtClean="0"/>
            </a:br>
            <a:endParaRPr lang="en-US" sz="1900" b="1" dirty="0" smtClean="0"/>
          </a:p>
          <a:p>
            <a:pPr marL="609600" indent="-609600" eaLnBrk="1" hangingPunct="1">
              <a:lnSpc>
                <a:spcPct val="80000"/>
              </a:lnSpc>
              <a:buFont typeface="Wingdings" pitchFamily="2" charset="2"/>
              <a:buAutoNum type="arabicPeriod"/>
              <a:defRPr/>
            </a:pPr>
            <a:r>
              <a:rPr lang="en-US" sz="2100" b="1" dirty="0" smtClean="0">
                <a:hlinkClick r:id="rId3"/>
              </a:rPr>
              <a:t>http://www.hooah4health.com/mind/combatstress/default.htm</a:t>
            </a:r>
            <a:r>
              <a:rPr lang="en-US" sz="2100" b="1" dirty="0" smtClean="0"/>
              <a:t/>
            </a:r>
            <a:br>
              <a:rPr lang="en-US" sz="2100" b="1" dirty="0" smtClean="0"/>
            </a:br>
            <a:endParaRPr lang="en-US" sz="2100" b="1" dirty="0" smtClean="0"/>
          </a:p>
          <a:p>
            <a:pPr marL="609600" indent="-609600" eaLnBrk="1" hangingPunct="1">
              <a:lnSpc>
                <a:spcPct val="80000"/>
              </a:lnSpc>
              <a:buFont typeface="Wingdings" pitchFamily="2" charset="2"/>
              <a:buAutoNum type="arabicPeriod"/>
              <a:defRPr/>
            </a:pPr>
            <a:r>
              <a:rPr lang="en-US" sz="2100" b="1" dirty="0" smtClean="0">
                <a:hlinkClick r:id="rId4"/>
              </a:rPr>
              <a:t>www.ncptsd.va.gov</a:t>
            </a:r>
            <a:r>
              <a:rPr lang="en-US" sz="2100" b="1" dirty="0" smtClean="0"/>
              <a:t> </a:t>
            </a:r>
          </a:p>
          <a:p>
            <a:pPr marL="609600" indent="-609600" eaLnBrk="1" hangingPunct="1">
              <a:lnSpc>
                <a:spcPct val="80000"/>
              </a:lnSpc>
              <a:buFont typeface="Wingdings" pitchFamily="2" charset="2"/>
              <a:buAutoNum type="arabicPeriod"/>
              <a:defRPr/>
            </a:pPr>
            <a:endParaRPr lang="en-US" sz="2100" b="1" dirty="0" smtClean="0"/>
          </a:p>
          <a:p>
            <a:pPr marL="609600" indent="-609600" eaLnBrk="1" hangingPunct="1">
              <a:lnSpc>
                <a:spcPct val="80000"/>
              </a:lnSpc>
              <a:buFont typeface="Wingdings" pitchFamily="2" charset="2"/>
              <a:buAutoNum type="arabicPeriod"/>
              <a:defRPr/>
            </a:pPr>
            <a:r>
              <a:rPr lang="en-US" sz="2100" b="1" u="sng" dirty="0" smtClean="0">
                <a:solidFill>
                  <a:schemeClr val="tx2">
                    <a:lumMod val="75000"/>
                  </a:schemeClr>
                </a:solidFill>
                <a:hlinkClick r:id="rId5"/>
              </a:rPr>
              <a:t>www.welcomethemhomebook.com</a:t>
            </a:r>
            <a:endParaRPr lang="en-US" sz="2100" b="1" u="sng" dirty="0" smtClean="0">
              <a:solidFill>
                <a:schemeClr val="tx2">
                  <a:lumMod val="75000"/>
                </a:schemeClr>
              </a:solidFill>
            </a:endParaRPr>
          </a:p>
          <a:p>
            <a:pPr marL="609600" indent="-609600" algn="ctr" eaLnBrk="1" hangingPunct="1">
              <a:lnSpc>
                <a:spcPct val="80000"/>
              </a:lnSpc>
              <a:buFont typeface="Wingdings" pitchFamily="2" charset="2"/>
              <a:buNone/>
              <a:defRPr/>
            </a:pPr>
            <a:endParaRPr lang="en-US" sz="1600" dirty="0" smtClean="0"/>
          </a:p>
          <a:p>
            <a:pPr marL="609600" indent="-609600" algn="ctr" eaLnBrk="1" hangingPunct="1">
              <a:lnSpc>
                <a:spcPct val="80000"/>
              </a:lnSpc>
              <a:buFont typeface="Wingdings" pitchFamily="2" charset="2"/>
              <a:buNone/>
              <a:defRPr/>
            </a:pPr>
            <a:r>
              <a:rPr lang="en-US" sz="1600" dirty="0" smtClean="0"/>
              <a:t>Acknowledgement and thanks are extended to </a:t>
            </a:r>
          </a:p>
          <a:p>
            <a:pPr marL="609600" indent="-609600" algn="ctr" eaLnBrk="1" hangingPunct="1">
              <a:lnSpc>
                <a:spcPct val="80000"/>
              </a:lnSpc>
              <a:buFont typeface="Wingdings" pitchFamily="2" charset="2"/>
              <a:buNone/>
              <a:defRPr/>
            </a:pPr>
            <a:r>
              <a:rPr lang="en-US" sz="1600" dirty="0" smtClean="0"/>
              <a:t>John P. Oliver, D. Min.</a:t>
            </a:r>
          </a:p>
          <a:p>
            <a:pPr marL="609600" indent="-609600" algn="ctr" eaLnBrk="1" hangingPunct="1">
              <a:lnSpc>
                <a:spcPct val="80000"/>
              </a:lnSpc>
              <a:buFont typeface="Wingdings" pitchFamily="2" charset="2"/>
              <a:buNone/>
              <a:defRPr/>
            </a:pPr>
            <a:r>
              <a:rPr lang="en-US" sz="1600" dirty="0" smtClean="0"/>
              <a:t>Chief, Chaplain Service</a:t>
            </a:r>
          </a:p>
          <a:p>
            <a:pPr marL="609600" indent="-609600" algn="ctr" eaLnBrk="1" hangingPunct="1">
              <a:lnSpc>
                <a:spcPct val="80000"/>
              </a:lnSpc>
              <a:buFont typeface="Wingdings" pitchFamily="2" charset="2"/>
              <a:buNone/>
              <a:defRPr/>
            </a:pPr>
            <a:r>
              <a:rPr lang="en-US" sz="1600" dirty="0" smtClean="0"/>
              <a:t>Durham, North Carolina VA Medical Center for his assistance in providing some of the slides in this presentation</a:t>
            </a:r>
          </a:p>
          <a:p>
            <a:pPr marL="609600" indent="-609600" eaLnBrk="1" hangingPunct="1">
              <a:lnSpc>
                <a:spcPct val="80000"/>
              </a:lnSpc>
              <a:buFont typeface="Wingdings" pitchFamily="2" charset="2"/>
              <a:buAutoNum type="arabicPeriod"/>
              <a:defRPr/>
            </a:pPr>
            <a:endParaRPr lang="en-US" sz="2100" b="1" u="sng" dirty="0" smtClean="0">
              <a:solidFill>
                <a:schemeClr val="tx2">
                  <a:lumMod val="75000"/>
                </a:schemeClr>
              </a:solidFill>
            </a:endParaRPr>
          </a:p>
          <a:p>
            <a:pPr marL="609600" indent="-609600" eaLnBrk="1" hangingPunct="1">
              <a:lnSpc>
                <a:spcPct val="80000"/>
              </a:lnSpc>
              <a:buFont typeface="Wingdings" pitchFamily="2" charset="2"/>
              <a:buAutoNum type="arabicPeriod"/>
              <a:defRPr/>
            </a:pPr>
            <a:endParaRPr lang="en-US" sz="2100" b="1" u="sng" dirty="0" smtClean="0">
              <a:solidFill>
                <a:schemeClr val="tx2">
                  <a:lumMod val="75000"/>
                </a:schemeClr>
              </a:solidFill>
            </a:endParaRPr>
          </a:p>
          <a:p>
            <a:pPr marL="609600" indent="-609600" eaLnBrk="1" hangingPunct="1">
              <a:lnSpc>
                <a:spcPct val="80000"/>
              </a:lnSpc>
              <a:buFont typeface="Wingdings" pitchFamily="2" charset="2"/>
              <a:buNone/>
              <a:defRPr/>
            </a:pPr>
            <a:endParaRPr lang="en-US" sz="2600" b="1" dirty="0" smtClean="0"/>
          </a:p>
          <a:p>
            <a:pPr marL="609600" indent="-609600" eaLnBrk="1" hangingPunct="1">
              <a:lnSpc>
                <a:spcPct val="80000"/>
              </a:lnSpc>
              <a:buFont typeface="Wingdings" pitchFamily="2" charset="2"/>
              <a:buAutoNum type="arabicPeriod"/>
              <a:defRPr/>
            </a:pPr>
            <a:endParaRPr lang="en-US" sz="1500" dirty="0" smtClean="0"/>
          </a:p>
          <a:p>
            <a:pPr marL="609600" indent="-609600" eaLnBrk="1" hangingPunct="1">
              <a:lnSpc>
                <a:spcPct val="80000"/>
              </a:lnSpc>
              <a:buFont typeface="Wingdings" pitchFamily="2" charset="2"/>
              <a:buAutoNum type="arabicPeriod"/>
              <a:defRPr/>
            </a:pPr>
            <a:endParaRPr lang="en-US" sz="15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a:lstStyle/>
          <a:p>
            <a:pPr eaLnBrk="1" hangingPunct="1"/>
            <a:r>
              <a:rPr lang="en-US" sz="3200" b="1" smtClean="0"/>
              <a:t>OEF/OIF Veterans</a:t>
            </a:r>
            <a:r>
              <a:rPr lang="en-US" smtClean="0"/>
              <a:t>	</a:t>
            </a:r>
          </a:p>
        </p:txBody>
      </p:sp>
      <p:sp>
        <p:nvSpPr>
          <p:cNvPr id="16387" name="Rectangle 3"/>
          <p:cNvSpPr>
            <a:spLocks noChangeArrowheads="1"/>
          </p:cNvSpPr>
          <p:nvPr/>
        </p:nvSpPr>
        <p:spPr bwMode="auto">
          <a:xfrm>
            <a:off x="152400" y="1828800"/>
            <a:ext cx="6934200" cy="4692650"/>
          </a:xfrm>
          <a:prstGeom prst="rect">
            <a:avLst/>
          </a:prstGeom>
          <a:noFill/>
          <a:ln w="9525">
            <a:noFill/>
            <a:miter lim="800000"/>
            <a:headEnd/>
            <a:tailEnd/>
          </a:ln>
        </p:spPr>
        <p:txBody>
          <a:bodyPr lIns="92075" tIns="46038" rIns="92075" bIns="46038">
            <a:spAutoFit/>
          </a:bodyPr>
          <a:lstStyle/>
          <a:p>
            <a:pPr>
              <a:spcBef>
                <a:spcPct val="20000"/>
              </a:spcBef>
              <a:buClr>
                <a:schemeClr val="tx2"/>
              </a:buClr>
              <a:buFont typeface="Wingdings" pitchFamily="2" charset="2"/>
              <a:buChar char="§"/>
            </a:pPr>
            <a:r>
              <a:rPr lang="en-US" sz="2400" b="1"/>
              <a:t> Over half of the service members deployed in Iraq and Afghanistan are Reserve or National Guard.</a:t>
            </a:r>
          </a:p>
          <a:p>
            <a:pPr>
              <a:spcBef>
                <a:spcPct val="20000"/>
              </a:spcBef>
              <a:buClr>
                <a:schemeClr val="tx2"/>
              </a:buClr>
              <a:buFont typeface="Wingdings" pitchFamily="2" charset="2"/>
              <a:buChar char="§"/>
            </a:pPr>
            <a:r>
              <a:rPr lang="en-US" sz="2400" b="1"/>
              <a:t>When they return home from deployment they often live long distances from their Reserve and National Guard Training Centers.</a:t>
            </a:r>
          </a:p>
          <a:p>
            <a:pPr>
              <a:spcBef>
                <a:spcPct val="20000"/>
              </a:spcBef>
              <a:buClr>
                <a:schemeClr val="tx2"/>
              </a:buClr>
              <a:buFont typeface="Wingdings" pitchFamily="2" charset="2"/>
              <a:buChar char="§"/>
            </a:pPr>
            <a:r>
              <a:rPr lang="en-US" sz="2400" b="1"/>
              <a:t>When these Reservist and National Guard members struggle to cope with the scars of battle, who do they turn to first?  Who will be there for them when they experience the NORMAL reactions to very traumatic events?</a:t>
            </a:r>
          </a:p>
          <a:p>
            <a:pPr>
              <a:spcBef>
                <a:spcPct val="20000"/>
              </a:spcBef>
              <a:buClr>
                <a:schemeClr val="tx2"/>
              </a:buClr>
              <a:buFont typeface="Wingdings" pitchFamily="2" charset="2"/>
              <a:buChar char="§"/>
            </a:pPr>
            <a:endParaRPr lang="en-US" sz="2400" b="1"/>
          </a:p>
        </p:txBody>
      </p:sp>
      <p:sp>
        <p:nvSpPr>
          <p:cNvPr id="16388" name="Rectangle 4"/>
          <p:cNvSpPr>
            <a:spLocks noChangeArrowheads="1"/>
          </p:cNvSpPr>
          <p:nvPr/>
        </p:nvSpPr>
        <p:spPr bwMode="auto">
          <a:xfrm>
            <a:off x="252413" y="3986213"/>
            <a:ext cx="268287" cy="457200"/>
          </a:xfrm>
          <a:prstGeom prst="rect">
            <a:avLst/>
          </a:prstGeom>
          <a:noFill/>
          <a:ln w="9525">
            <a:noFill/>
            <a:miter lim="800000"/>
            <a:headEnd/>
            <a:tailEnd/>
          </a:ln>
        </p:spPr>
        <p:txBody>
          <a:bodyPr wrap="none" lIns="92075" tIns="46038" rIns="92075" bIns="46038">
            <a:spAutoFit/>
          </a:bodyPr>
          <a:lstStyle/>
          <a:p>
            <a:pPr>
              <a:spcBef>
                <a:spcPct val="20000"/>
              </a:spcBef>
              <a:buClr>
                <a:schemeClr val="tx2"/>
              </a:buClr>
              <a:buFont typeface="Wingdings" pitchFamily="2" charset="2"/>
              <a:buNone/>
            </a:pPr>
            <a:r>
              <a:rPr lang="en-US" sz="2400" b="1">
                <a:solidFill>
                  <a:schemeClr val="tx2"/>
                </a:solidFill>
              </a:rPr>
              <a:t>.</a:t>
            </a:r>
          </a:p>
        </p:txBody>
      </p:sp>
      <p:pic>
        <p:nvPicPr>
          <p:cNvPr id="16389" name="Picture 5" descr="franmilitarynewtop"/>
          <p:cNvPicPr>
            <a:picLocks noChangeAspect="1" noChangeArrowheads="1"/>
          </p:cNvPicPr>
          <p:nvPr/>
        </p:nvPicPr>
        <p:blipFill>
          <a:blip r:embed="rId4" cstate="email"/>
          <a:srcRect/>
          <a:stretch>
            <a:fillRect/>
          </a:stretch>
        </p:blipFill>
        <p:spPr bwMode="auto">
          <a:xfrm>
            <a:off x="6781800" y="3733800"/>
            <a:ext cx="2095500" cy="2209800"/>
          </a:xfrm>
          <a:prstGeom prst="rect">
            <a:avLst/>
          </a:prstGeom>
          <a:noFill/>
          <a:ln w="9525">
            <a:noFill/>
            <a:miter lim="800000"/>
            <a:headEnd/>
            <a:tailEnd/>
          </a:ln>
        </p:spPr>
      </p:pic>
      <p:sp>
        <p:nvSpPr>
          <p:cNvPr id="16390" name="Rectangle 6"/>
          <p:cNvSpPr>
            <a:spLocks noChangeArrowheads="1"/>
          </p:cNvSpPr>
          <p:nvPr/>
        </p:nvSpPr>
        <p:spPr bwMode="auto">
          <a:xfrm>
            <a:off x="5181600" y="5562600"/>
            <a:ext cx="639763" cy="469900"/>
          </a:xfrm>
          <a:prstGeom prst="rect">
            <a:avLst/>
          </a:prstGeom>
          <a:noFill/>
          <a:ln w="9525">
            <a:noFill/>
            <a:miter lim="800000"/>
            <a:headEnd/>
            <a:tailEnd/>
          </a:ln>
        </p:spPr>
        <p:txBody>
          <a:bodyPr wrap="none" lIns="92075" tIns="46038" rIns="92075" bIns="46038" anchor="ctr"/>
          <a:lstStyle/>
          <a:p>
            <a:endParaRPr lang="en-US">
              <a:latin typeface="Calibri" pitchFamily="34" charset="0"/>
            </a:endParaRPr>
          </a:p>
        </p:txBody>
      </p:sp>
      <p:pic>
        <p:nvPicPr>
          <p:cNvPr id="7175" name="Picture 7" descr="chapcrest2"/>
          <p:cNvPicPr>
            <a:picLocks noChangeAspect="1" noChangeArrowheads="1"/>
          </p:cNvPicPr>
          <p:nvPr/>
        </p:nvPicPr>
        <p:blipFill>
          <a:blip r:embed="rId5" cstate="email"/>
          <a:srcRect/>
          <a:stretch>
            <a:fillRect/>
          </a:stretch>
        </p:blipFill>
        <p:spPr bwMode="auto">
          <a:xfrm>
            <a:off x="7467600" y="152400"/>
            <a:ext cx="1447800" cy="14351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1000"/>
                                  </p:stCondLst>
                                  <p:childTnLst>
                                    <p:set>
                                      <p:cBhvr>
                                        <p:cTn id="6" dur="1" fill="hold">
                                          <p:stCondLst>
                                            <p:cond delay="0"/>
                                          </p:stCondLst>
                                        </p:cTn>
                                        <p:tgtEl>
                                          <p:spTgt spid="16389"/>
                                        </p:tgtEl>
                                        <p:attrNameLst>
                                          <p:attrName>style.visibility</p:attrName>
                                        </p:attrNameLst>
                                      </p:cBhvr>
                                      <p:to>
                                        <p:strVal val="visible"/>
                                      </p:to>
                                    </p:set>
                                    <p:anim calcmode="lin" valueType="num">
                                      <p:cBhvr additive="base">
                                        <p:cTn id="7" dur="500" fill="hold"/>
                                        <p:tgtEl>
                                          <p:spTgt spid="16389"/>
                                        </p:tgtEl>
                                        <p:attrNameLst>
                                          <p:attrName>ppt_x</p:attrName>
                                        </p:attrNameLst>
                                      </p:cBhvr>
                                      <p:tavLst>
                                        <p:tav tm="0">
                                          <p:val>
                                            <p:strVal val="0-#ppt_w/2"/>
                                          </p:val>
                                        </p:tav>
                                        <p:tav tm="100000">
                                          <p:val>
                                            <p:strVal val="#ppt_x"/>
                                          </p:val>
                                        </p:tav>
                                      </p:tavLst>
                                    </p:anim>
                                    <p:anim calcmode="lin" valueType="num">
                                      <p:cBhvr additive="base">
                                        <p:cTn id="8" dur="500" fill="hold"/>
                                        <p:tgtEl>
                                          <p:spTgt spid="16389"/>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9" presetClass="entr" presetSubtype="0" fill="hold" grpId="0" nodeType="afterEffect">
                                  <p:stCondLst>
                                    <p:cond delay="1000"/>
                                  </p:stCondLst>
                                  <p:childTnLst>
                                    <p:set>
                                      <p:cBhvr>
                                        <p:cTn id="11" dur="1" fill="hold">
                                          <p:stCondLst>
                                            <p:cond delay="0"/>
                                          </p:stCondLst>
                                        </p:cTn>
                                        <p:tgtEl>
                                          <p:spTgt spid="16387"/>
                                        </p:tgtEl>
                                        <p:attrNameLst>
                                          <p:attrName>style.visibility</p:attrName>
                                        </p:attrNameLst>
                                      </p:cBhvr>
                                      <p:to>
                                        <p:strVal val="visible"/>
                                      </p:to>
                                    </p:set>
                                    <p:animEffect transition="in" filter="dissolve">
                                      <p:cBhvr>
                                        <p:cTn id="12" dur="500"/>
                                        <p:tgtEl>
                                          <p:spTgt spid="16387"/>
                                        </p:tgtEl>
                                      </p:cBhvr>
                                    </p:animEffect>
                                  </p:childTnLst>
                                  <p:subTnLst>
                                    <p:animClr clrSpc="rgb" dir="cw">
                                      <p:cBhvr override="childStyle">
                                        <p:cTn dur="1" fill="hold" display="0" masterRel="nextClick" afterEffect="1"/>
                                        <p:tgtEl>
                                          <p:spTgt spid="16387"/>
                                        </p:tgtEl>
                                        <p:attrNameLst>
                                          <p:attrName>ppt_c</p:attrName>
                                        </p:attrNameLst>
                                      </p:cBhvr>
                                      <p:to>
                                        <a:schemeClr val="tx1"/>
                                      </p:to>
                                    </p:animClr>
                                  </p:subTnLst>
                                </p:cTn>
                              </p:par>
                            </p:childTnLst>
                          </p:cTn>
                        </p:par>
                        <p:par>
                          <p:cTn id="13" fill="hold">
                            <p:stCondLst>
                              <p:cond delay="3000"/>
                            </p:stCondLst>
                            <p:childTnLst>
                              <p:par>
                                <p:cTn id="14" presetID="9" presetClass="entr" presetSubtype="0" fill="hold" grpId="0" nodeType="afterEffect">
                                  <p:stCondLst>
                                    <p:cond delay="2000"/>
                                  </p:stCondLst>
                                  <p:childTnLst>
                                    <p:set>
                                      <p:cBhvr>
                                        <p:cTn id="15" dur="1" fill="hold">
                                          <p:stCondLst>
                                            <p:cond delay="0"/>
                                          </p:stCondLst>
                                        </p:cTn>
                                        <p:tgtEl>
                                          <p:spTgt spid="16388"/>
                                        </p:tgtEl>
                                        <p:attrNameLst>
                                          <p:attrName>style.visibility</p:attrName>
                                        </p:attrNameLst>
                                      </p:cBhvr>
                                      <p:to>
                                        <p:strVal val="visible"/>
                                      </p:to>
                                    </p:set>
                                    <p:animEffect transition="in" filter="dissolve">
                                      <p:cBhvr>
                                        <p:cTn id="16" dur="500"/>
                                        <p:tgtEl>
                                          <p:spTgt spid="16388"/>
                                        </p:tgtEl>
                                      </p:cBhvr>
                                    </p:animEffect>
                                  </p:childTnLst>
                                  <p:subTnLst>
                                    <p:animClr clrSpc="rgb" dir="cw">
                                      <p:cBhvr override="childStyle">
                                        <p:cTn dur="1" fill="hold" display="0" masterRel="nextClick" afterEffect="1"/>
                                        <p:tgtEl>
                                          <p:spTgt spid="16388"/>
                                        </p:tgtEl>
                                        <p:attrNameLst>
                                          <p:attrName>ppt_c</p:attrName>
                                        </p:attrNameLst>
                                      </p:cBhvr>
                                      <p:to>
                                        <a:schemeClr val="tx1"/>
                                      </p:to>
                                    </p:animClr>
                                  </p:subTnLst>
                                </p:cTn>
                              </p:par>
                            </p:childTnLst>
                          </p:cTn>
                        </p:par>
                        <p:par>
                          <p:cTn id="17" fill="hold">
                            <p:stCondLst>
                              <p:cond delay="5500"/>
                            </p:stCondLst>
                            <p:childTnLst>
                              <p:par>
                                <p:cTn id="18" presetID="1" presetClass="entr" presetSubtype="0" fill="hold" grpId="0" nodeType="afterEffect" nodePh="1">
                                  <p:stCondLst>
                                    <p:cond delay="3000"/>
                                  </p:stCondLst>
                                  <p:endCondLst>
                                    <p:cond evt="begin" delay="0">
                                      <p:tn val="18"/>
                                    </p:cond>
                                  </p:endCondLst>
                                  <p:childTnLst>
                                    <p:set>
                                      <p:cBhvr>
                                        <p:cTn id="19" dur="1" fill="hold">
                                          <p:stCondLst>
                                            <p:cond delay="499"/>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P spid="16388" grpId="0" autoUpdateAnimBg="0"/>
      <p:bldP spid="1639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200" smtClean="0"/>
              <a:t>Returning Home after Trauma</a:t>
            </a:r>
          </a:p>
        </p:txBody>
      </p:sp>
      <p:sp>
        <p:nvSpPr>
          <p:cNvPr id="8195" name="Rectangle 3"/>
          <p:cNvSpPr>
            <a:spLocks noGrp="1" noChangeArrowheads="1"/>
          </p:cNvSpPr>
          <p:nvPr>
            <p:ph type="body" idx="1"/>
          </p:nvPr>
        </p:nvSpPr>
        <p:spPr>
          <a:xfrm>
            <a:off x="533400" y="1676400"/>
            <a:ext cx="7924800" cy="4419600"/>
          </a:xfrm>
        </p:spPr>
        <p:txBody>
          <a:bodyPr/>
          <a:lstStyle/>
          <a:p>
            <a:pPr eaLnBrk="1" hangingPunct="1">
              <a:lnSpc>
                <a:spcPct val="80000"/>
              </a:lnSpc>
              <a:spcBef>
                <a:spcPct val="0"/>
              </a:spcBef>
              <a:buClr>
                <a:schemeClr val="tx1"/>
              </a:buClr>
              <a:buFontTx/>
              <a:buNone/>
            </a:pPr>
            <a:r>
              <a:rPr lang="en-US" sz="2500" smtClean="0">
                <a:sym typeface="Times New Roman" pitchFamily="18" charset="0"/>
              </a:rPr>
              <a:t>A returning warrior is not the person he or she was before leaving home for war.</a:t>
            </a:r>
          </a:p>
          <a:p>
            <a:pPr eaLnBrk="1" hangingPunct="1">
              <a:lnSpc>
                <a:spcPct val="80000"/>
              </a:lnSpc>
              <a:spcBef>
                <a:spcPct val="0"/>
              </a:spcBef>
              <a:buClr>
                <a:schemeClr val="tx1"/>
              </a:buClr>
              <a:buFontTx/>
              <a:buNone/>
            </a:pPr>
            <a:endParaRPr lang="en-US" sz="2500" smtClean="0">
              <a:sym typeface="Times New Roman" pitchFamily="18" charset="0"/>
            </a:endParaRPr>
          </a:p>
          <a:p>
            <a:pPr eaLnBrk="1" hangingPunct="1">
              <a:lnSpc>
                <a:spcPct val="80000"/>
              </a:lnSpc>
              <a:spcBef>
                <a:spcPct val="0"/>
              </a:spcBef>
              <a:buClr>
                <a:schemeClr val="tx1"/>
              </a:buClr>
              <a:buFontTx/>
              <a:buNone/>
            </a:pPr>
            <a:r>
              <a:rPr lang="en-US" sz="2500" smtClean="0">
                <a:sym typeface="Times New Roman" pitchFamily="18" charset="0"/>
              </a:rPr>
              <a:t>The return home is disorienting and can represent an absence of social community.  </a:t>
            </a:r>
          </a:p>
          <a:p>
            <a:pPr eaLnBrk="1" hangingPunct="1">
              <a:lnSpc>
                <a:spcPct val="80000"/>
              </a:lnSpc>
              <a:spcBef>
                <a:spcPct val="0"/>
              </a:spcBef>
              <a:buClr>
                <a:schemeClr val="tx1"/>
              </a:buClr>
              <a:buFontTx/>
              <a:buNone/>
            </a:pPr>
            <a:endParaRPr lang="en-US" sz="2500" smtClean="0">
              <a:sym typeface="Times New Roman" pitchFamily="18" charset="0"/>
            </a:endParaRPr>
          </a:p>
          <a:p>
            <a:pPr eaLnBrk="1" hangingPunct="1">
              <a:lnSpc>
                <a:spcPct val="80000"/>
              </a:lnSpc>
              <a:spcBef>
                <a:spcPct val="0"/>
              </a:spcBef>
              <a:buClr>
                <a:schemeClr val="tx1"/>
              </a:buClr>
              <a:buFontTx/>
              <a:buNone/>
            </a:pPr>
            <a:r>
              <a:rPr lang="en-US" sz="2500" smtClean="0">
                <a:sym typeface="Times New Roman" pitchFamily="18" charset="0"/>
              </a:rPr>
              <a:t>This feeling is upsetting for friends and family who awaited the warrior’s return.</a:t>
            </a:r>
          </a:p>
          <a:p>
            <a:pPr eaLnBrk="1" hangingPunct="1">
              <a:lnSpc>
                <a:spcPct val="80000"/>
              </a:lnSpc>
              <a:spcBef>
                <a:spcPct val="0"/>
              </a:spcBef>
              <a:buClr>
                <a:schemeClr val="tx1"/>
              </a:buClr>
              <a:buFontTx/>
              <a:buNone/>
            </a:pPr>
            <a:endParaRPr lang="en-US" sz="2500" smtClean="0"/>
          </a:p>
          <a:p>
            <a:pPr eaLnBrk="1" hangingPunct="1">
              <a:lnSpc>
                <a:spcPct val="80000"/>
              </a:lnSpc>
              <a:spcBef>
                <a:spcPct val="0"/>
              </a:spcBef>
              <a:buClr>
                <a:schemeClr val="tx1"/>
              </a:buClr>
              <a:buFontTx/>
              <a:buNone/>
            </a:pPr>
            <a:r>
              <a:rPr lang="en-US" sz="2500" smtClean="0"/>
              <a:t>The enormity of the experience shatters the individual’s basic sense of safety.</a:t>
            </a:r>
          </a:p>
          <a:p>
            <a:pPr eaLnBrk="1" hangingPunct="1">
              <a:lnSpc>
                <a:spcPct val="80000"/>
              </a:lnSpc>
              <a:spcBef>
                <a:spcPct val="0"/>
              </a:spcBef>
              <a:buClr>
                <a:schemeClr val="tx1"/>
              </a:buClr>
              <a:buFontTx/>
              <a:buNone/>
            </a:pPr>
            <a:endParaRPr lang="en-US" sz="2500" smtClean="0"/>
          </a:p>
          <a:p>
            <a:pPr eaLnBrk="1" hangingPunct="1">
              <a:lnSpc>
                <a:spcPct val="80000"/>
              </a:lnSpc>
              <a:spcBef>
                <a:spcPct val="0"/>
              </a:spcBef>
              <a:buClr>
                <a:schemeClr val="tx1"/>
              </a:buClr>
              <a:buFontTx/>
              <a:buNone/>
            </a:pPr>
            <a:r>
              <a:rPr lang="en-US" sz="2500" smtClean="0"/>
              <a:t>Even the most well-adjusted will re-experience a total lack of safety when triggered.</a:t>
            </a:r>
            <a:endParaRPr lang="en-US" sz="2500" smtClean="0">
              <a:sym typeface="Times New Roman" pitchFamily="18" charset="0"/>
            </a:endParaRPr>
          </a:p>
        </p:txBody>
      </p:sp>
      <p:pic>
        <p:nvPicPr>
          <p:cNvPr id="8196" name="Picture 4" descr="chapcrest2"/>
          <p:cNvPicPr>
            <a:picLocks noChangeAspect="1" noChangeArrowheads="1"/>
          </p:cNvPicPr>
          <p:nvPr/>
        </p:nvPicPr>
        <p:blipFill>
          <a:blip r:embed="rId3" cstate="email"/>
          <a:srcRect/>
          <a:stretch>
            <a:fillRect/>
          </a:stretch>
        </p:blipFill>
        <p:spPr bwMode="auto">
          <a:xfrm>
            <a:off x="7467600" y="152400"/>
            <a:ext cx="1447800" cy="143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plash10[1]"/>
          <p:cNvPicPr>
            <a:picLocks noChangeAspect="1" noChangeArrowheads="1"/>
          </p:cNvPicPr>
          <p:nvPr/>
        </p:nvPicPr>
        <p:blipFill>
          <a:blip r:embed="rId2" cstate="email"/>
          <a:srcRect/>
          <a:stretch>
            <a:fillRect/>
          </a:stretch>
        </p:blipFill>
        <p:spPr bwMode="auto">
          <a:xfrm>
            <a:off x="152400" y="838200"/>
            <a:ext cx="8839200" cy="51228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685800"/>
            <a:ext cx="7313613" cy="914400"/>
          </a:xfrm>
        </p:spPr>
        <p:txBody>
          <a:bodyPr rtlCol="0">
            <a:normAutofit fontScale="90000"/>
          </a:bodyPr>
          <a:lstStyle/>
          <a:p>
            <a:pPr eaLnBrk="1" fontAlgn="auto" hangingPunct="1">
              <a:spcAft>
                <a:spcPts val="0"/>
              </a:spcAft>
              <a:defRPr/>
            </a:pPr>
            <a:r>
              <a:rPr lang="en-US" sz="2800" b="1" smtClean="0"/>
              <a:t>Training Addresses </a:t>
            </a:r>
            <a:br>
              <a:rPr lang="en-US" sz="2800" b="1" smtClean="0"/>
            </a:br>
            <a:r>
              <a:rPr lang="en-US" sz="2800" b="1" smtClean="0"/>
              <a:t> Normal Reactions to Traumatic Events</a:t>
            </a:r>
            <a:endParaRPr lang="en-US" b="1" smtClean="0"/>
          </a:p>
        </p:txBody>
      </p:sp>
      <p:sp>
        <p:nvSpPr>
          <p:cNvPr id="10243" name="Rectangle 3"/>
          <p:cNvSpPr>
            <a:spLocks noGrp="1" noChangeArrowheads="1"/>
          </p:cNvSpPr>
          <p:nvPr>
            <p:ph type="body" sz="half" idx="1"/>
          </p:nvPr>
        </p:nvSpPr>
        <p:spPr>
          <a:xfrm>
            <a:off x="609600" y="1828800"/>
            <a:ext cx="3886200" cy="4419600"/>
          </a:xfrm>
        </p:spPr>
        <p:txBody>
          <a:bodyPr/>
          <a:lstStyle/>
          <a:p>
            <a:pPr eaLnBrk="1" hangingPunct="1"/>
            <a:r>
              <a:rPr lang="en-US" sz="3300" smtClean="0"/>
              <a:t>Psychological </a:t>
            </a:r>
          </a:p>
          <a:p>
            <a:pPr eaLnBrk="1" hangingPunct="1"/>
            <a:endParaRPr lang="en-US" sz="3300" smtClean="0"/>
          </a:p>
          <a:p>
            <a:pPr eaLnBrk="1" hangingPunct="1"/>
            <a:r>
              <a:rPr lang="en-US" sz="3300" smtClean="0"/>
              <a:t>Emotional </a:t>
            </a:r>
          </a:p>
          <a:p>
            <a:pPr eaLnBrk="1" hangingPunct="1"/>
            <a:endParaRPr lang="en-US" sz="3300" smtClean="0"/>
          </a:p>
          <a:p>
            <a:pPr eaLnBrk="1" hangingPunct="1"/>
            <a:r>
              <a:rPr lang="en-US" sz="3300" smtClean="0"/>
              <a:t>Cognitive </a:t>
            </a:r>
          </a:p>
          <a:p>
            <a:pPr eaLnBrk="1" hangingPunct="1"/>
            <a:endParaRPr lang="en-US" sz="3300" smtClean="0"/>
          </a:p>
        </p:txBody>
      </p:sp>
      <p:sp>
        <p:nvSpPr>
          <p:cNvPr id="10244" name="Rectangle 4"/>
          <p:cNvSpPr>
            <a:spLocks noGrp="1" noChangeArrowheads="1"/>
          </p:cNvSpPr>
          <p:nvPr>
            <p:ph type="body" sz="half" idx="2"/>
          </p:nvPr>
        </p:nvSpPr>
        <p:spPr>
          <a:xfrm>
            <a:off x="4648200" y="1828800"/>
            <a:ext cx="3886200" cy="4419600"/>
          </a:xfrm>
        </p:spPr>
        <p:txBody>
          <a:bodyPr/>
          <a:lstStyle/>
          <a:p>
            <a:pPr eaLnBrk="1" hangingPunct="1"/>
            <a:r>
              <a:rPr lang="en-US" sz="3300" smtClean="0"/>
              <a:t>Physical </a:t>
            </a:r>
          </a:p>
          <a:p>
            <a:pPr eaLnBrk="1" hangingPunct="1"/>
            <a:endParaRPr lang="en-US" sz="3300" smtClean="0"/>
          </a:p>
          <a:p>
            <a:pPr eaLnBrk="1" hangingPunct="1"/>
            <a:r>
              <a:rPr lang="en-US" sz="3300" smtClean="0"/>
              <a:t>Behavioral</a:t>
            </a:r>
          </a:p>
          <a:p>
            <a:pPr eaLnBrk="1" hangingPunct="1"/>
            <a:endParaRPr lang="en-US" sz="3300" smtClean="0"/>
          </a:p>
          <a:p>
            <a:pPr eaLnBrk="1" hangingPunct="1"/>
            <a:r>
              <a:rPr lang="en-US" sz="3300" smtClean="0"/>
              <a:t>Spiritual</a:t>
            </a:r>
          </a:p>
          <a:p>
            <a:pPr eaLnBrk="1" hangingPunct="1"/>
            <a:endParaRPr lang="en-US" sz="3300" smtClean="0"/>
          </a:p>
        </p:txBody>
      </p:sp>
      <p:pic>
        <p:nvPicPr>
          <p:cNvPr id="10245" name="Picture 5" descr="chapcrest2"/>
          <p:cNvPicPr>
            <a:picLocks noChangeAspect="1" noChangeArrowheads="1"/>
          </p:cNvPicPr>
          <p:nvPr/>
        </p:nvPicPr>
        <p:blipFill>
          <a:blip r:embed="rId3" cstate="email"/>
          <a:srcRect/>
          <a:stretch>
            <a:fillRect/>
          </a:stretch>
        </p:blipFill>
        <p:spPr bwMode="auto">
          <a:xfrm>
            <a:off x="7696200" y="0"/>
            <a:ext cx="1447800" cy="143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1866</Words>
  <Application>Microsoft Office PowerPoint</Application>
  <PresentationFormat>On-screen Show (4:3)</PresentationFormat>
  <Paragraphs>342</Paragraphs>
  <Slides>52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Brush Script MT</vt:lpstr>
      <vt:lpstr>Wingdings</vt:lpstr>
      <vt:lpstr>Times New Roman</vt:lpstr>
      <vt:lpstr>Courier New</vt:lpstr>
      <vt:lpstr>Office Theme</vt:lpstr>
      <vt:lpstr>                                  “Engaging Spiritual Resources for our Returning Warriors/ Combat Veterans and their Families to Help them Heal”  </vt:lpstr>
      <vt:lpstr>A Prayer for  Veterans &amp; Families</vt:lpstr>
      <vt:lpstr> OBJECTIVES </vt:lpstr>
      <vt:lpstr>Slide 4</vt:lpstr>
      <vt:lpstr>OEF/OIF Veterans </vt:lpstr>
      <vt:lpstr>OEF/OIF Veterans </vt:lpstr>
      <vt:lpstr>Returning Home after Trauma</vt:lpstr>
      <vt:lpstr>Slide 8</vt:lpstr>
      <vt:lpstr>Training Addresses   Normal Reactions to Traumatic Events</vt:lpstr>
      <vt:lpstr>Psychological Reactions to Trauma</vt:lpstr>
      <vt:lpstr>Psychological Reactions (cont.)</vt:lpstr>
      <vt:lpstr>Physical Reactions to Trauma</vt:lpstr>
      <vt:lpstr>Emotional Reactions to Trauma</vt:lpstr>
      <vt:lpstr>Emotional Reactions (cont.)</vt:lpstr>
      <vt:lpstr>Behavioral Reactions to Trauma</vt:lpstr>
      <vt:lpstr>Trauma’s Effect on  Interpersonal Life</vt:lpstr>
      <vt:lpstr>Cognitive Reactions to Trauma</vt:lpstr>
      <vt:lpstr>Spiritual Reactions to Trauma</vt:lpstr>
      <vt:lpstr>What is Spirituality?</vt:lpstr>
      <vt:lpstr>Spirituality</vt:lpstr>
      <vt:lpstr>Spirit</vt:lpstr>
      <vt:lpstr>Spirituality and Meaning</vt:lpstr>
      <vt:lpstr>Spirituality and Meaning</vt:lpstr>
      <vt:lpstr>Spirituality and Meaning</vt:lpstr>
      <vt:lpstr>Spirituality and Religion</vt:lpstr>
      <vt:lpstr>Spirituality and Religion</vt:lpstr>
      <vt:lpstr>Spirituality and Religion</vt:lpstr>
      <vt:lpstr>Spirituality and Religion</vt:lpstr>
      <vt:lpstr>Spirituality and Religion</vt:lpstr>
      <vt:lpstr>Spirituality and Suffering</vt:lpstr>
      <vt:lpstr>Spirituality and Suffering</vt:lpstr>
      <vt:lpstr>Spirituality and Suffering</vt:lpstr>
      <vt:lpstr>Spirituality and Suffering</vt:lpstr>
      <vt:lpstr>Spiritual Resources</vt:lpstr>
      <vt:lpstr>Religious Spiritual Resources</vt:lpstr>
      <vt:lpstr>Non-Religious Spiritual Resources</vt:lpstr>
      <vt:lpstr>We All Need Help  Sometime in Life!</vt:lpstr>
      <vt:lpstr>Veteran’s Use of Clergy</vt:lpstr>
      <vt:lpstr>Pastoral Care Approaches</vt:lpstr>
      <vt:lpstr>Pastoral Care Approaches</vt:lpstr>
      <vt:lpstr>Pastor as a Safe Haven</vt:lpstr>
      <vt:lpstr>Pastor as Listener</vt:lpstr>
      <vt:lpstr>Pastor’s Role in Grounding</vt:lpstr>
      <vt:lpstr>Pastor’s Role in Accepting</vt:lpstr>
      <vt:lpstr>Coordination and Collaboration with Community Clergy</vt:lpstr>
      <vt:lpstr>Training Includes Sessions  on Suicide Prevention </vt:lpstr>
      <vt:lpstr>VA Chaplains/Military Chaplains A Valuable Resource</vt:lpstr>
      <vt:lpstr>                       Veterans Day 2008    Arlington National Cemetery</vt:lpstr>
      <vt:lpstr>NATIONAL CHAPLAIN CENTER HAMPTON, VIRGINIA</vt:lpstr>
      <vt:lpstr>Operation Family Support: You and I Can Help!</vt:lpstr>
      <vt:lpstr>Slide 51</vt:lpstr>
      <vt:lpstr>Resources</vt:lpstr>
    </vt:vector>
  </TitlesOfParts>
  <Company>Department of Veterans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Spiritual Resources for our Returning Warriors/ Combat Veterans and their Families to Help them Heal”</dc:title>
  <dc:creator>VHAHAMDAGULM</dc:creator>
  <cp:lastModifiedBy>bstahly</cp:lastModifiedBy>
  <cp:revision>6</cp:revision>
  <dcterms:created xsi:type="dcterms:W3CDTF">2011-10-12T12:06:23Z</dcterms:created>
  <dcterms:modified xsi:type="dcterms:W3CDTF">2011-11-29T16:12:20Z</dcterms:modified>
</cp:coreProperties>
</file>