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drawing4.xml" ContentType="application/vnd.ms-office.drawingml.diagramDrawing+xml"/>
  <Override PartName="/ppt/diagrams/drawing5.xml" ContentType="application/vnd.ms-office.drawingml.diagramDrawing+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7" r:id="rId2"/>
    <p:sldId id="258" r:id="rId3"/>
    <p:sldId id="259" r:id="rId4"/>
    <p:sldId id="264" r:id="rId5"/>
    <p:sldId id="265" r:id="rId6"/>
    <p:sldId id="291" r:id="rId7"/>
    <p:sldId id="292" r:id="rId8"/>
    <p:sldId id="290" r:id="rId9"/>
    <p:sldId id="282" r:id="rId10"/>
    <p:sldId id="294" r:id="rId11"/>
    <p:sldId id="266" r:id="rId12"/>
    <p:sldId id="284" r:id="rId13"/>
    <p:sldId id="269" r:id="rId14"/>
    <p:sldId id="288" r:id="rId15"/>
    <p:sldId id="293" r:id="rId16"/>
    <p:sldId id="262" r:id="rId17"/>
    <p:sldId id="267" r:id="rId18"/>
    <p:sldId id="280" r:id="rId19"/>
    <p:sldId id="295" r:id="rId20"/>
    <p:sldId id="296" r:id="rId21"/>
    <p:sldId id="272" r:id="rId22"/>
    <p:sldId id="274" r:id="rId23"/>
    <p:sldId id="277" r:id="rId24"/>
    <p:sldId id="278" r:id="rId25"/>
    <p:sldId id="289" r:id="rId26"/>
    <p:sldId id="297" r:id="rId2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autoAdjust="0"/>
    <p:restoredTop sz="94540" autoAdjust="0"/>
  </p:normalViewPr>
  <p:slideViewPr>
    <p:cSldViewPr>
      <p:cViewPr varScale="1">
        <p:scale>
          <a:sx n="66" d="100"/>
          <a:sy n="66" d="100"/>
        </p:scale>
        <p:origin x="-438"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EC53C89-354A-4951-9737-9995D64186A8}"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9E270EC7-CE26-475F-A548-E6D9AB9EBD6D}">
      <dgm:prSet phldrT="[Text]" custT="1"/>
      <dgm:spPr/>
      <dgm:t>
        <a:bodyPr/>
        <a:lstStyle/>
        <a:p>
          <a:r>
            <a:rPr lang="en-US" sz="2000" dirty="0" smtClean="0">
              <a:latin typeface="Arial Narrow" pitchFamily="34" charset="0"/>
            </a:rPr>
            <a:t>Strengthening the Role of Community Organizations in the Economic Recovery</a:t>
          </a:r>
          <a:endParaRPr lang="en-US" sz="2000" dirty="0">
            <a:latin typeface="Arial Narrow" pitchFamily="34" charset="0"/>
          </a:endParaRPr>
        </a:p>
      </dgm:t>
    </dgm:pt>
    <dgm:pt modelId="{1B987713-D554-40BD-9E9F-E49B888AF11D}" type="parTrans" cxnId="{AC50DB39-0DC8-4973-B2A7-76788FE31597}">
      <dgm:prSet/>
      <dgm:spPr/>
      <dgm:t>
        <a:bodyPr/>
        <a:lstStyle/>
        <a:p>
          <a:endParaRPr lang="en-US"/>
        </a:p>
      </dgm:t>
    </dgm:pt>
    <dgm:pt modelId="{C633CC37-D248-4345-810C-24A10CDBD550}" type="sibTrans" cxnId="{AC50DB39-0DC8-4973-B2A7-76788FE31597}">
      <dgm:prSet/>
      <dgm:spPr/>
      <dgm:t>
        <a:bodyPr/>
        <a:lstStyle/>
        <a:p>
          <a:endParaRPr lang="en-US"/>
        </a:p>
      </dgm:t>
    </dgm:pt>
    <dgm:pt modelId="{DB19004A-47D7-4C09-A2C6-71338A12375E}">
      <dgm:prSet phldrT="[Text]" custT="1"/>
      <dgm:spPr/>
      <dgm:t>
        <a:bodyPr/>
        <a:lstStyle/>
        <a:p>
          <a:r>
            <a:rPr lang="en-US" sz="1900" b="0" dirty="0" smtClean="0">
              <a:solidFill>
                <a:schemeClr val="bg1"/>
              </a:solidFill>
              <a:latin typeface="Arial Narrow" pitchFamily="34" charset="0"/>
            </a:rPr>
            <a:t>Reducing Unintended Pregnancies, Supporting Maternal and Child Health and Reducing the Need for Abortion</a:t>
          </a:r>
          <a:endParaRPr lang="en-US" sz="1900" b="0" dirty="0">
            <a:solidFill>
              <a:schemeClr val="bg1"/>
            </a:solidFill>
            <a:latin typeface="Arial Narrow" pitchFamily="34" charset="0"/>
          </a:endParaRPr>
        </a:p>
      </dgm:t>
    </dgm:pt>
    <dgm:pt modelId="{244261B5-D3F4-4D02-80D9-81C9580D2FA7}" type="parTrans" cxnId="{011F3E60-5279-42B4-8D68-60E7964E49F9}">
      <dgm:prSet/>
      <dgm:spPr/>
      <dgm:t>
        <a:bodyPr/>
        <a:lstStyle/>
        <a:p>
          <a:endParaRPr lang="en-US"/>
        </a:p>
      </dgm:t>
    </dgm:pt>
    <dgm:pt modelId="{D8E60B33-130B-46D1-98D0-A8D3F4255A00}" type="sibTrans" cxnId="{011F3E60-5279-42B4-8D68-60E7964E49F9}">
      <dgm:prSet/>
      <dgm:spPr/>
      <dgm:t>
        <a:bodyPr/>
        <a:lstStyle/>
        <a:p>
          <a:endParaRPr lang="en-US"/>
        </a:p>
      </dgm:t>
    </dgm:pt>
    <dgm:pt modelId="{078B5509-52AF-4BF0-BDBA-B1C27D901833}">
      <dgm:prSet phldrT="[Text]" custT="1"/>
      <dgm:spPr/>
      <dgm:t>
        <a:bodyPr/>
        <a:lstStyle/>
        <a:p>
          <a:r>
            <a:rPr lang="en-US" sz="2000" b="1" dirty="0" smtClean="0">
              <a:latin typeface="Arial Narrow" pitchFamily="34" charset="0"/>
            </a:rPr>
            <a:t>Promoting Responsible Fatherhood and Strong Communities</a:t>
          </a:r>
          <a:endParaRPr lang="en-US" sz="2000" b="1" dirty="0">
            <a:latin typeface="Arial Narrow" pitchFamily="34" charset="0"/>
          </a:endParaRPr>
        </a:p>
      </dgm:t>
    </dgm:pt>
    <dgm:pt modelId="{8248A2E2-7541-4EEC-A989-7C05187F57C1}" type="parTrans" cxnId="{9CCC728D-F0B0-4BBC-8AC8-C9B337EE84D5}">
      <dgm:prSet/>
      <dgm:spPr/>
      <dgm:t>
        <a:bodyPr/>
        <a:lstStyle/>
        <a:p>
          <a:endParaRPr lang="en-US"/>
        </a:p>
      </dgm:t>
    </dgm:pt>
    <dgm:pt modelId="{6FD4AFDF-E255-4BBE-97CA-60669738BA6F}" type="sibTrans" cxnId="{9CCC728D-F0B0-4BBC-8AC8-C9B337EE84D5}">
      <dgm:prSet/>
      <dgm:spPr/>
      <dgm:t>
        <a:bodyPr/>
        <a:lstStyle/>
        <a:p>
          <a:endParaRPr lang="en-US"/>
        </a:p>
      </dgm:t>
    </dgm:pt>
    <dgm:pt modelId="{FCCECEF4-FEF8-4F3E-B424-817B150F3726}">
      <dgm:prSet phldrT="[Text]" custT="1"/>
      <dgm:spPr/>
      <dgm:t>
        <a:bodyPr/>
        <a:lstStyle/>
        <a:p>
          <a:r>
            <a:rPr lang="en-US" sz="2000" dirty="0" smtClean="0">
              <a:latin typeface="Arial Narrow" pitchFamily="34" charset="0"/>
            </a:rPr>
            <a:t>Promoting Interfaith Dialogue and Cooperation</a:t>
          </a:r>
          <a:endParaRPr lang="en-US" sz="2000" dirty="0">
            <a:latin typeface="Arial Narrow" pitchFamily="34" charset="0"/>
          </a:endParaRPr>
        </a:p>
      </dgm:t>
    </dgm:pt>
    <dgm:pt modelId="{9D3B4451-212F-4E49-A0A1-6CE48D7BB8B9}" type="parTrans" cxnId="{19F371C9-CFB3-4466-84CA-864501AC6F2D}">
      <dgm:prSet/>
      <dgm:spPr/>
      <dgm:t>
        <a:bodyPr/>
        <a:lstStyle/>
        <a:p>
          <a:endParaRPr lang="en-US"/>
        </a:p>
      </dgm:t>
    </dgm:pt>
    <dgm:pt modelId="{7EB6291D-AB72-4A98-9A04-F56E2D52E1D0}" type="sibTrans" cxnId="{19F371C9-CFB3-4466-84CA-864501AC6F2D}">
      <dgm:prSet/>
      <dgm:spPr/>
      <dgm:t>
        <a:bodyPr/>
        <a:lstStyle/>
        <a:p>
          <a:endParaRPr lang="en-US"/>
        </a:p>
      </dgm:t>
    </dgm:pt>
    <dgm:pt modelId="{CD579245-DE1F-4D1A-A541-1223D14EC324}">
      <dgm:prSet phldrT="[Text]" custT="1"/>
      <dgm:spPr/>
      <dgm:t>
        <a:bodyPr/>
        <a:lstStyle/>
        <a:p>
          <a:r>
            <a:rPr lang="en-US" sz="2000" b="0" dirty="0" smtClean="0">
              <a:solidFill>
                <a:schemeClr val="tx1"/>
              </a:solidFill>
              <a:latin typeface="Arial Narrow" pitchFamily="34" charset="0"/>
            </a:rPr>
            <a:t>Agency Specific ~ VA Center will partner with the VA Homeless Program and external stakeholders to end homelessness among Veterans in five years</a:t>
          </a:r>
          <a:endParaRPr lang="en-US" sz="2000" b="0" dirty="0">
            <a:solidFill>
              <a:schemeClr val="tx1"/>
            </a:solidFill>
            <a:latin typeface="Arial Narrow" pitchFamily="34" charset="0"/>
          </a:endParaRPr>
        </a:p>
      </dgm:t>
    </dgm:pt>
    <dgm:pt modelId="{DFF83C8B-5AF4-4A8A-83B4-92CACB02C6E8}" type="parTrans" cxnId="{7A076738-E2E4-4F49-B76A-8BF47BA3F803}">
      <dgm:prSet/>
      <dgm:spPr/>
      <dgm:t>
        <a:bodyPr/>
        <a:lstStyle/>
        <a:p>
          <a:endParaRPr lang="en-US"/>
        </a:p>
      </dgm:t>
    </dgm:pt>
    <dgm:pt modelId="{F32F1196-BE3F-4F75-8449-375858E5297E}" type="sibTrans" cxnId="{7A076738-E2E4-4F49-B76A-8BF47BA3F803}">
      <dgm:prSet/>
      <dgm:spPr/>
      <dgm:t>
        <a:bodyPr/>
        <a:lstStyle/>
        <a:p>
          <a:endParaRPr lang="en-US"/>
        </a:p>
      </dgm:t>
    </dgm:pt>
    <dgm:pt modelId="{D41E8C92-6C03-4330-AF8C-F1A7E4547B20}">
      <dgm:prSet custT="1"/>
      <dgm:spPr/>
      <dgm:t>
        <a:bodyPr/>
        <a:lstStyle/>
        <a:p>
          <a:r>
            <a:rPr lang="en-US" sz="2000" b="1" dirty="0" smtClean="0">
              <a:solidFill>
                <a:schemeClr val="tx1"/>
              </a:solidFill>
              <a:latin typeface="Arial Narrow" pitchFamily="34" charset="0"/>
              <a:cs typeface="Times New Roman" pitchFamily="18" charset="0"/>
            </a:rPr>
            <a:t>President Obama identified 4 policy goals for the </a:t>
          </a:r>
          <a:br>
            <a:rPr lang="en-US" sz="2000" b="1" dirty="0" smtClean="0">
              <a:solidFill>
                <a:schemeClr val="tx1"/>
              </a:solidFill>
              <a:latin typeface="Arial Narrow" pitchFamily="34" charset="0"/>
              <a:cs typeface="Times New Roman" pitchFamily="18" charset="0"/>
            </a:rPr>
          </a:br>
          <a:r>
            <a:rPr lang="en-US" sz="2000" b="1" dirty="0" smtClean="0">
              <a:solidFill>
                <a:schemeClr val="tx1"/>
              </a:solidFill>
              <a:latin typeface="Arial Narrow" pitchFamily="34" charset="0"/>
              <a:cs typeface="Times New Roman" pitchFamily="18" charset="0"/>
            </a:rPr>
            <a:t>Agency Faith-based and Neighborhood Partnerships</a:t>
          </a:r>
          <a:br>
            <a:rPr lang="en-US" sz="2000" b="1" dirty="0" smtClean="0">
              <a:solidFill>
                <a:schemeClr val="tx1"/>
              </a:solidFill>
              <a:latin typeface="Arial Narrow" pitchFamily="34" charset="0"/>
              <a:cs typeface="Times New Roman" pitchFamily="18" charset="0"/>
            </a:rPr>
          </a:br>
          <a:r>
            <a:rPr lang="en-US" sz="2000" b="1" dirty="0" smtClean="0">
              <a:solidFill>
                <a:schemeClr val="tx1"/>
              </a:solidFill>
              <a:latin typeface="Arial Narrow" pitchFamily="34" charset="0"/>
              <a:cs typeface="Times New Roman" pitchFamily="18" charset="0"/>
            </a:rPr>
            <a:t>Centers to have as a focus for our work.</a:t>
          </a:r>
          <a:endParaRPr lang="en-US" sz="2000" b="1" dirty="0">
            <a:solidFill>
              <a:schemeClr val="tx1"/>
            </a:solidFill>
            <a:latin typeface="Arial Narrow" pitchFamily="34" charset="0"/>
          </a:endParaRPr>
        </a:p>
      </dgm:t>
    </dgm:pt>
    <dgm:pt modelId="{FA37E633-9CC2-448C-8D6D-5CC5A680E1F9}" type="parTrans" cxnId="{DDF87BF2-A08A-498F-9D60-CEB8CE17FDA6}">
      <dgm:prSet/>
      <dgm:spPr/>
      <dgm:t>
        <a:bodyPr/>
        <a:lstStyle/>
        <a:p>
          <a:endParaRPr lang="en-US"/>
        </a:p>
      </dgm:t>
    </dgm:pt>
    <dgm:pt modelId="{973606A7-9D1E-4C40-92BC-D1EF12AAD7E7}" type="sibTrans" cxnId="{DDF87BF2-A08A-498F-9D60-CEB8CE17FDA6}">
      <dgm:prSet/>
      <dgm:spPr/>
      <dgm:t>
        <a:bodyPr/>
        <a:lstStyle/>
        <a:p>
          <a:endParaRPr lang="en-US"/>
        </a:p>
      </dgm:t>
    </dgm:pt>
    <dgm:pt modelId="{31BB0DA1-B4E3-4E01-BBF0-3108C8387486}" type="pres">
      <dgm:prSet presAssocID="{CEC53C89-354A-4951-9737-9995D64186A8}" presName="diagram" presStyleCnt="0">
        <dgm:presLayoutVars>
          <dgm:dir/>
          <dgm:resizeHandles val="exact"/>
        </dgm:presLayoutVars>
      </dgm:prSet>
      <dgm:spPr/>
      <dgm:t>
        <a:bodyPr/>
        <a:lstStyle/>
        <a:p>
          <a:endParaRPr lang="en-US"/>
        </a:p>
      </dgm:t>
    </dgm:pt>
    <dgm:pt modelId="{B569FFE5-11FE-448D-9DCA-C4A230C6E444}" type="pres">
      <dgm:prSet presAssocID="{9E270EC7-CE26-475F-A548-E6D9AB9EBD6D}" presName="node" presStyleLbl="node1" presStyleIdx="0" presStyleCnt="6" custScaleY="113671" custLinFactX="8946" custLinFactNeighborX="100000" custLinFactNeighborY="69157">
        <dgm:presLayoutVars>
          <dgm:bulletEnabled val="1"/>
        </dgm:presLayoutVars>
      </dgm:prSet>
      <dgm:spPr/>
      <dgm:t>
        <a:bodyPr/>
        <a:lstStyle/>
        <a:p>
          <a:endParaRPr lang="en-US"/>
        </a:p>
      </dgm:t>
    </dgm:pt>
    <dgm:pt modelId="{F0060140-3FF1-415F-857E-905AB0571EAA}" type="pres">
      <dgm:prSet presAssocID="{C633CC37-D248-4345-810C-24A10CDBD550}" presName="sibTrans" presStyleCnt="0"/>
      <dgm:spPr/>
    </dgm:pt>
    <dgm:pt modelId="{ED59CB32-F728-4F00-B60C-FB156D42957C}" type="pres">
      <dgm:prSet presAssocID="{DB19004A-47D7-4C09-A2C6-71338A12375E}" presName="node" presStyleLbl="node1" presStyleIdx="1" presStyleCnt="6" custScaleY="133105" custLinFactX="19288" custLinFactNeighborX="100000" custLinFactNeighborY="42406">
        <dgm:presLayoutVars>
          <dgm:bulletEnabled val="1"/>
        </dgm:presLayoutVars>
      </dgm:prSet>
      <dgm:spPr/>
      <dgm:t>
        <a:bodyPr/>
        <a:lstStyle/>
        <a:p>
          <a:endParaRPr lang="en-US"/>
        </a:p>
      </dgm:t>
    </dgm:pt>
    <dgm:pt modelId="{EBB96493-E8B3-496E-AAFB-E9D35412B15F}" type="pres">
      <dgm:prSet presAssocID="{D8E60B33-130B-46D1-98D0-A8D3F4255A00}" presName="sibTrans" presStyleCnt="0"/>
      <dgm:spPr/>
    </dgm:pt>
    <dgm:pt modelId="{3B64F9E8-BD70-400F-886B-22E6B60C869E}" type="pres">
      <dgm:prSet presAssocID="{078B5509-52AF-4BF0-BDBA-B1C27D901833}" presName="node" presStyleLbl="node1" presStyleIdx="2" presStyleCnt="6" custScaleY="126245" custLinFactX="-25641" custLinFactY="100000" custLinFactNeighborX="-100000" custLinFactNeighborY="109157">
        <dgm:presLayoutVars>
          <dgm:bulletEnabled val="1"/>
        </dgm:presLayoutVars>
      </dgm:prSet>
      <dgm:spPr/>
      <dgm:t>
        <a:bodyPr/>
        <a:lstStyle/>
        <a:p>
          <a:endParaRPr lang="en-US"/>
        </a:p>
      </dgm:t>
    </dgm:pt>
    <dgm:pt modelId="{5BE6BC53-90D1-4370-827C-3AEAFAA5E2DC}" type="pres">
      <dgm:prSet presAssocID="{6FD4AFDF-E255-4BBE-97CA-60669738BA6F}" presName="sibTrans" presStyleCnt="0"/>
      <dgm:spPr/>
    </dgm:pt>
    <dgm:pt modelId="{D1987DC2-8B33-49BA-A05C-0F7D81D39EBB}" type="pres">
      <dgm:prSet presAssocID="{FCCECEF4-FEF8-4F3E-B424-817B150F3726}" presName="node" presStyleLbl="node1" presStyleIdx="3" presStyleCnt="6" custScaleX="103081" custScaleY="85468" custLinFactNeighborX="-4432" custLinFactNeighborY="24385">
        <dgm:presLayoutVars>
          <dgm:bulletEnabled val="1"/>
        </dgm:presLayoutVars>
      </dgm:prSet>
      <dgm:spPr/>
      <dgm:t>
        <a:bodyPr/>
        <a:lstStyle/>
        <a:p>
          <a:endParaRPr lang="en-US"/>
        </a:p>
      </dgm:t>
    </dgm:pt>
    <dgm:pt modelId="{D16EE211-DA59-45B6-B54C-76B10B7E5259}" type="pres">
      <dgm:prSet presAssocID="{7EB6291D-AB72-4A98-9A04-F56E2D52E1D0}" presName="sibTrans" presStyleCnt="0"/>
      <dgm:spPr/>
    </dgm:pt>
    <dgm:pt modelId="{F3891567-7407-4611-8A90-992088E4DA3E}" type="pres">
      <dgm:prSet presAssocID="{CD579245-DE1F-4D1A-A541-1223D14EC324}" presName="node" presStyleLbl="node1" presStyleIdx="4" presStyleCnt="6" custScaleX="132963" custScaleY="129104" custLinFactX="19523" custLinFactNeighborX="100000" custLinFactNeighborY="15814">
        <dgm:presLayoutVars>
          <dgm:bulletEnabled val="1"/>
        </dgm:presLayoutVars>
      </dgm:prSet>
      <dgm:spPr/>
      <dgm:t>
        <a:bodyPr/>
        <a:lstStyle/>
        <a:p>
          <a:endParaRPr lang="en-US"/>
        </a:p>
      </dgm:t>
    </dgm:pt>
    <dgm:pt modelId="{E3ECB8E7-90E4-4B4D-BE43-7CCFFA32AD07}" type="pres">
      <dgm:prSet presAssocID="{F32F1196-BE3F-4F75-8449-375858E5297E}" presName="sibTrans" presStyleCnt="0"/>
      <dgm:spPr/>
    </dgm:pt>
    <dgm:pt modelId="{4C74524B-F4E4-4BBD-929E-8BED25B51078}" type="pres">
      <dgm:prSet presAssocID="{D41E8C92-6C03-4330-AF8C-F1A7E4547B20}" presName="node" presStyleLbl="node1" presStyleIdx="5" presStyleCnt="6" custScaleX="99764" custScaleY="210951" custLinFactX="-100000" custLinFactY="-37755" custLinFactNeighborX="-156830" custLinFactNeighborY="-100000">
        <dgm:presLayoutVars>
          <dgm:bulletEnabled val="1"/>
        </dgm:presLayoutVars>
      </dgm:prSet>
      <dgm:spPr/>
      <dgm:t>
        <a:bodyPr/>
        <a:lstStyle/>
        <a:p>
          <a:endParaRPr lang="en-US"/>
        </a:p>
      </dgm:t>
    </dgm:pt>
  </dgm:ptLst>
  <dgm:cxnLst>
    <dgm:cxn modelId="{6007CE27-DE7C-492C-9A2E-4C0BF3D22A62}" type="presOf" srcId="{DB19004A-47D7-4C09-A2C6-71338A12375E}" destId="{ED59CB32-F728-4F00-B60C-FB156D42957C}" srcOrd="0" destOrd="0" presId="urn:microsoft.com/office/officeart/2005/8/layout/default"/>
    <dgm:cxn modelId="{DDF87BF2-A08A-498F-9D60-CEB8CE17FDA6}" srcId="{CEC53C89-354A-4951-9737-9995D64186A8}" destId="{D41E8C92-6C03-4330-AF8C-F1A7E4547B20}" srcOrd="5" destOrd="0" parTransId="{FA37E633-9CC2-448C-8D6D-5CC5A680E1F9}" sibTransId="{973606A7-9D1E-4C40-92BC-D1EF12AAD7E7}"/>
    <dgm:cxn modelId="{68B0B7A7-8CEB-4DB4-AC32-D0F85B955AE0}" type="presOf" srcId="{CD579245-DE1F-4D1A-A541-1223D14EC324}" destId="{F3891567-7407-4611-8A90-992088E4DA3E}" srcOrd="0" destOrd="0" presId="urn:microsoft.com/office/officeart/2005/8/layout/default"/>
    <dgm:cxn modelId="{84A86870-3603-47B8-A340-40006A0EFB48}" type="presOf" srcId="{D41E8C92-6C03-4330-AF8C-F1A7E4547B20}" destId="{4C74524B-F4E4-4BBD-929E-8BED25B51078}" srcOrd="0" destOrd="0" presId="urn:microsoft.com/office/officeart/2005/8/layout/default"/>
    <dgm:cxn modelId="{AC50DB39-0DC8-4973-B2A7-76788FE31597}" srcId="{CEC53C89-354A-4951-9737-9995D64186A8}" destId="{9E270EC7-CE26-475F-A548-E6D9AB9EBD6D}" srcOrd="0" destOrd="0" parTransId="{1B987713-D554-40BD-9E9F-E49B888AF11D}" sibTransId="{C633CC37-D248-4345-810C-24A10CDBD550}"/>
    <dgm:cxn modelId="{8177E6D8-7FB5-46F8-9227-FD6B94B672EF}" type="presOf" srcId="{FCCECEF4-FEF8-4F3E-B424-817B150F3726}" destId="{D1987DC2-8B33-49BA-A05C-0F7D81D39EBB}" srcOrd="0" destOrd="0" presId="urn:microsoft.com/office/officeart/2005/8/layout/default"/>
    <dgm:cxn modelId="{3827C204-B2FC-4B14-9C89-B6EAC2495C60}" type="presOf" srcId="{9E270EC7-CE26-475F-A548-E6D9AB9EBD6D}" destId="{B569FFE5-11FE-448D-9DCA-C4A230C6E444}" srcOrd="0" destOrd="0" presId="urn:microsoft.com/office/officeart/2005/8/layout/default"/>
    <dgm:cxn modelId="{011F3E60-5279-42B4-8D68-60E7964E49F9}" srcId="{CEC53C89-354A-4951-9737-9995D64186A8}" destId="{DB19004A-47D7-4C09-A2C6-71338A12375E}" srcOrd="1" destOrd="0" parTransId="{244261B5-D3F4-4D02-80D9-81C9580D2FA7}" sibTransId="{D8E60B33-130B-46D1-98D0-A8D3F4255A00}"/>
    <dgm:cxn modelId="{2C326D92-6EE1-4F2C-83B6-96CD6DFE03D4}" type="presOf" srcId="{078B5509-52AF-4BF0-BDBA-B1C27D901833}" destId="{3B64F9E8-BD70-400F-886B-22E6B60C869E}" srcOrd="0" destOrd="0" presId="urn:microsoft.com/office/officeart/2005/8/layout/default"/>
    <dgm:cxn modelId="{7A076738-E2E4-4F49-B76A-8BF47BA3F803}" srcId="{CEC53C89-354A-4951-9737-9995D64186A8}" destId="{CD579245-DE1F-4D1A-A541-1223D14EC324}" srcOrd="4" destOrd="0" parTransId="{DFF83C8B-5AF4-4A8A-83B4-92CACB02C6E8}" sibTransId="{F32F1196-BE3F-4F75-8449-375858E5297E}"/>
    <dgm:cxn modelId="{19F371C9-CFB3-4466-84CA-864501AC6F2D}" srcId="{CEC53C89-354A-4951-9737-9995D64186A8}" destId="{FCCECEF4-FEF8-4F3E-B424-817B150F3726}" srcOrd="3" destOrd="0" parTransId="{9D3B4451-212F-4E49-A0A1-6CE48D7BB8B9}" sibTransId="{7EB6291D-AB72-4A98-9A04-F56E2D52E1D0}"/>
    <dgm:cxn modelId="{7843D8B0-05CD-4D5D-B5E9-CCAB0818A954}" type="presOf" srcId="{CEC53C89-354A-4951-9737-9995D64186A8}" destId="{31BB0DA1-B4E3-4E01-BBF0-3108C8387486}" srcOrd="0" destOrd="0" presId="urn:microsoft.com/office/officeart/2005/8/layout/default"/>
    <dgm:cxn modelId="{9CCC728D-F0B0-4BBC-8AC8-C9B337EE84D5}" srcId="{CEC53C89-354A-4951-9737-9995D64186A8}" destId="{078B5509-52AF-4BF0-BDBA-B1C27D901833}" srcOrd="2" destOrd="0" parTransId="{8248A2E2-7541-4EEC-A989-7C05187F57C1}" sibTransId="{6FD4AFDF-E255-4BBE-97CA-60669738BA6F}"/>
    <dgm:cxn modelId="{679407E2-668F-4D31-A638-DD1FA12242FB}" type="presParOf" srcId="{31BB0DA1-B4E3-4E01-BBF0-3108C8387486}" destId="{B569FFE5-11FE-448D-9DCA-C4A230C6E444}" srcOrd="0" destOrd="0" presId="urn:microsoft.com/office/officeart/2005/8/layout/default"/>
    <dgm:cxn modelId="{D2A69514-4B5E-413E-A3CB-C9735E8A69C3}" type="presParOf" srcId="{31BB0DA1-B4E3-4E01-BBF0-3108C8387486}" destId="{F0060140-3FF1-415F-857E-905AB0571EAA}" srcOrd="1" destOrd="0" presId="urn:microsoft.com/office/officeart/2005/8/layout/default"/>
    <dgm:cxn modelId="{2F3D7901-0103-4B5E-AD9B-78229C7B1A5E}" type="presParOf" srcId="{31BB0DA1-B4E3-4E01-BBF0-3108C8387486}" destId="{ED59CB32-F728-4F00-B60C-FB156D42957C}" srcOrd="2" destOrd="0" presId="urn:microsoft.com/office/officeart/2005/8/layout/default"/>
    <dgm:cxn modelId="{00ECEC81-5C96-4499-83CC-C1F410C54A64}" type="presParOf" srcId="{31BB0DA1-B4E3-4E01-BBF0-3108C8387486}" destId="{EBB96493-E8B3-496E-AAFB-E9D35412B15F}" srcOrd="3" destOrd="0" presId="urn:microsoft.com/office/officeart/2005/8/layout/default"/>
    <dgm:cxn modelId="{439021FA-C2A1-4E2A-8CDD-79D7A41E1B7B}" type="presParOf" srcId="{31BB0DA1-B4E3-4E01-BBF0-3108C8387486}" destId="{3B64F9E8-BD70-400F-886B-22E6B60C869E}" srcOrd="4" destOrd="0" presId="urn:microsoft.com/office/officeart/2005/8/layout/default"/>
    <dgm:cxn modelId="{D6DE750E-B69D-47DF-92E8-668DC0540DDD}" type="presParOf" srcId="{31BB0DA1-B4E3-4E01-BBF0-3108C8387486}" destId="{5BE6BC53-90D1-4370-827C-3AEAFAA5E2DC}" srcOrd="5" destOrd="0" presId="urn:microsoft.com/office/officeart/2005/8/layout/default"/>
    <dgm:cxn modelId="{BAE7B38D-3AE0-43B2-9920-177AFDBE011A}" type="presParOf" srcId="{31BB0DA1-B4E3-4E01-BBF0-3108C8387486}" destId="{D1987DC2-8B33-49BA-A05C-0F7D81D39EBB}" srcOrd="6" destOrd="0" presId="urn:microsoft.com/office/officeart/2005/8/layout/default"/>
    <dgm:cxn modelId="{69762715-72DA-4D60-9CAA-7B9C2CFA7E15}" type="presParOf" srcId="{31BB0DA1-B4E3-4E01-BBF0-3108C8387486}" destId="{D16EE211-DA59-45B6-B54C-76B10B7E5259}" srcOrd="7" destOrd="0" presId="urn:microsoft.com/office/officeart/2005/8/layout/default"/>
    <dgm:cxn modelId="{6526D3B8-EFBE-45FC-9665-95FEB9CE78FE}" type="presParOf" srcId="{31BB0DA1-B4E3-4E01-BBF0-3108C8387486}" destId="{F3891567-7407-4611-8A90-992088E4DA3E}" srcOrd="8" destOrd="0" presId="urn:microsoft.com/office/officeart/2005/8/layout/default"/>
    <dgm:cxn modelId="{A3AEC970-6B62-4B12-8511-E30E9615C1C6}" type="presParOf" srcId="{31BB0DA1-B4E3-4E01-BBF0-3108C8387486}" destId="{E3ECB8E7-90E4-4B4D-BE43-7CCFFA32AD07}" srcOrd="9" destOrd="0" presId="urn:microsoft.com/office/officeart/2005/8/layout/default"/>
    <dgm:cxn modelId="{7335FF72-22DA-4F0D-8B4E-821980BBA74C}" type="presParOf" srcId="{31BB0DA1-B4E3-4E01-BBF0-3108C8387486}" destId="{4C74524B-F4E4-4BBD-929E-8BED25B51078}" srcOrd="10" destOrd="0" presId="urn:microsoft.com/office/officeart/2005/8/layout/defaul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9C4350E-26F5-4A67-A1BD-4405759828BF}"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en-US"/>
        </a:p>
      </dgm:t>
    </dgm:pt>
    <dgm:pt modelId="{4E864FB1-BE15-4FCC-B33B-EC95EC2FC57C}">
      <dgm:prSet phldrT="[Text]" custT="1"/>
      <dgm:spPr/>
      <dgm:t>
        <a:bodyPr/>
        <a:lstStyle/>
        <a:p>
          <a:r>
            <a:rPr lang="en-US" sz="2400" dirty="0" smtClean="0">
              <a:latin typeface="Arial Narrow" pitchFamily="34" charset="0"/>
            </a:rPr>
            <a:t>The 21</a:t>
          </a:r>
          <a:r>
            <a:rPr lang="en-US" sz="2400" baseline="30000" dirty="0" smtClean="0">
              <a:latin typeface="Arial Narrow" pitchFamily="34" charset="0"/>
            </a:rPr>
            <a:t>st</a:t>
          </a:r>
          <a:r>
            <a:rPr lang="en-US" sz="2400" dirty="0" smtClean="0">
              <a:latin typeface="Arial Narrow" pitchFamily="34" charset="0"/>
            </a:rPr>
            <a:t> century VA is be built around 3 guiding principals</a:t>
          </a:r>
        </a:p>
        <a:p>
          <a:r>
            <a:rPr lang="en-US" sz="2400" dirty="0" smtClean="0">
              <a:latin typeface="Arial Narrow" pitchFamily="34" charset="0"/>
            </a:rPr>
            <a:t>We Are</a:t>
          </a:r>
          <a:endParaRPr lang="en-US" sz="2400" dirty="0">
            <a:latin typeface="Arial Narrow" pitchFamily="34" charset="0"/>
          </a:endParaRPr>
        </a:p>
      </dgm:t>
    </dgm:pt>
    <dgm:pt modelId="{2617539F-F933-4611-9999-D1BE7830EC30}" type="parTrans" cxnId="{3BC44323-FA13-4486-A728-7D6934FE3729}">
      <dgm:prSet/>
      <dgm:spPr/>
      <dgm:t>
        <a:bodyPr/>
        <a:lstStyle/>
        <a:p>
          <a:endParaRPr lang="en-US"/>
        </a:p>
      </dgm:t>
    </dgm:pt>
    <dgm:pt modelId="{3843773E-AB69-40B0-8416-218534686F05}" type="sibTrans" cxnId="{3BC44323-FA13-4486-A728-7D6934FE3729}">
      <dgm:prSet/>
      <dgm:spPr/>
      <dgm:t>
        <a:bodyPr/>
        <a:lstStyle/>
        <a:p>
          <a:endParaRPr lang="en-US"/>
        </a:p>
      </dgm:t>
    </dgm:pt>
    <dgm:pt modelId="{693F73E2-6A20-4A78-A173-378A198DD6F4}">
      <dgm:prSet phldrT="[Text]" custT="1"/>
      <dgm:spPr/>
      <dgm:t>
        <a:bodyPr/>
        <a:lstStyle/>
        <a:p>
          <a:r>
            <a:rPr lang="en-US" sz="3200" dirty="0" smtClean="0">
              <a:latin typeface="Arial Narrow" pitchFamily="34" charset="0"/>
            </a:rPr>
            <a:t>People-Centric</a:t>
          </a:r>
          <a:endParaRPr lang="en-US" sz="3200" dirty="0">
            <a:latin typeface="Arial Narrow" pitchFamily="34" charset="0"/>
          </a:endParaRPr>
        </a:p>
      </dgm:t>
    </dgm:pt>
    <dgm:pt modelId="{905E540D-6682-42EC-9A18-FC2EE8913612}" type="parTrans" cxnId="{FC821BB8-2C07-4AD9-9932-648D55FC6065}">
      <dgm:prSet/>
      <dgm:spPr/>
      <dgm:t>
        <a:bodyPr/>
        <a:lstStyle/>
        <a:p>
          <a:endParaRPr lang="en-US"/>
        </a:p>
      </dgm:t>
    </dgm:pt>
    <dgm:pt modelId="{39A22AF0-FCC6-4BEC-B6B1-8BE8F1D66D2E}" type="sibTrans" cxnId="{FC821BB8-2C07-4AD9-9932-648D55FC6065}">
      <dgm:prSet/>
      <dgm:spPr/>
      <dgm:t>
        <a:bodyPr/>
        <a:lstStyle/>
        <a:p>
          <a:endParaRPr lang="en-US"/>
        </a:p>
      </dgm:t>
    </dgm:pt>
    <dgm:pt modelId="{C3AAD7D7-4CF5-4E5F-843D-F57013B2A909}">
      <dgm:prSet phldrT="[Text]" custT="1"/>
      <dgm:spPr/>
      <dgm:t>
        <a:bodyPr/>
        <a:lstStyle/>
        <a:p>
          <a:r>
            <a:rPr lang="en-US" sz="3200" dirty="0" smtClean="0">
              <a:latin typeface="Arial Narrow" pitchFamily="34" charset="0"/>
            </a:rPr>
            <a:t>Results-Driven</a:t>
          </a:r>
          <a:endParaRPr lang="en-US" sz="3200" dirty="0">
            <a:latin typeface="Arial Narrow" pitchFamily="34" charset="0"/>
          </a:endParaRPr>
        </a:p>
      </dgm:t>
    </dgm:pt>
    <dgm:pt modelId="{787D6A7F-BBF9-4487-BA7D-FCA72EA30DC7}" type="parTrans" cxnId="{7FAF68CE-7702-43CF-B5DD-A6CB29A3E05A}">
      <dgm:prSet/>
      <dgm:spPr/>
      <dgm:t>
        <a:bodyPr/>
        <a:lstStyle/>
        <a:p>
          <a:endParaRPr lang="en-US"/>
        </a:p>
      </dgm:t>
    </dgm:pt>
    <dgm:pt modelId="{ED4F3A84-282A-430C-BED3-2014395FC4FF}" type="sibTrans" cxnId="{7FAF68CE-7702-43CF-B5DD-A6CB29A3E05A}">
      <dgm:prSet/>
      <dgm:spPr/>
      <dgm:t>
        <a:bodyPr/>
        <a:lstStyle/>
        <a:p>
          <a:endParaRPr lang="en-US"/>
        </a:p>
      </dgm:t>
    </dgm:pt>
    <dgm:pt modelId="{C80CE690-B047-49A7-85C5-A0E0338D71DA}">
      <dgm:prSet phldrT="[Text]" custT="1"/>
      <dgm:spPr/>
      <dgm:t>
        <a:bodyPr/>
        <a:lstStyle/>
        <a:p>
          <a:r>
            <a:rPr lang="en-US" sz="3200" dirty="0" smtClean="0">
              <a:latin typeface="Arial Narrow" pitchFamily="34" charset="0"/>
            </a:rPr>
            <a:t>Forward-Looking</a:t>
          </a:r>
          <a:endParaRPr lang="en-US" sz="3200" dirty="0">
            <a:latin typeface="Arial Narrow" pitchFamily="34" charset="0"/>
          </a:endParaRPr>
        </a:p>
      </dgm:t>
    </dgm:pt>
    <dgm:pt modelId="{53F1C426-1395-4FFA-8568-305F07D4410E}" type="parTrans" cxnId="{BD5B503A-E145-4463-8588-52EEDD808227}">
      <dgm:prSet/>
      <dgm:spPr/>
      <dgm:t>
        <a:bodyPr/>
        <a:lstStyle/>
        <a:p>
          <a:endParaRPr lang="en-US"/>
        </a:p>
      </dgm:t>
    </dgm:pt>
    <dgm:pt modelId="{A64EF1A4-0C76-4115-A3CD-A4379AAD60FA}" type="sibTrans" cxnId="{BD5B503A-E145-4463-8588-52EEDD808227}">
      <dgm:prSet/>
      <dgm:spPr/>
      <dgm:t>
        <a:bodyPr/>
        <a:lstStyle/>
        <a:p>
          <a:endParaRPr lang="en-US"/>
        </a:p>
      </dgm:t>
    </dgm:pt>
    <dgm:pt modelId="{F5FD0199-4D52-46E5-A2A2-1949D4EECB3D}" type="pres">
      <dgm:prSet presAssocID="{B9C4350E-26F5-4A67-A1BD-4405759828BF}" presName="composite" presStyleCnt="0">
        <dgm:presLayoutVars>
          <dgm:chMax val="1"/>
          <dgm:dir/>
          <dgm:resizeHandles val="exact"/>
        </dgm:presLayoutVars>
      </dgm:prSet>
      <dgm:spPr/>
      <dgm:t>
        <a:bodyPr/>
        <a:lstStyle/>
        <a:p>
          <a:endParaRPr lang="en-US"/>
        </a:p>
      </dgm:t>
    </dgm:pt>
    <dgm:pt modelId="{C340222D-830A-4CCA-A31D-3C2A0CD42A4D}" type="pres">
      <dgm:prSet presAssocID="{4E864FB1-BE15-4FCC-B33B-EC95EC2FC57C}" presName="roof" presStyleLbl="dkBgShp" presStyleIdx="0" presStyleCnt="2"/>
      <dgm:spPr/>
      <dgm:t>
        <a:bodyPr/>
        <a:lstStyle/>
        <a:p>
          <a:endParaRPr lang="en-US"/>
        </a:p>
      </dgm:t>
    </dgm:pt>
    <dgm:pt modelId="{BBC68080-4D14-40CE-BFA8-BBBB6CD6D25A}" type="pres">
      <dgm:prSet presAssocID="{4E864FB1-BE15-4FCC-B33B-EC95EC2FC57C}" presName="pillars" presStyleCnt="0"/>
      <dgm:spPr/>
    </dgm:pt>
    <dgm:pt modelId="{AA5533C2-184D-4AFF-81B3-46805DEF5847}" type="pres">
      <dgm:prSet presAssocID="{4E864FB1-BE15-4FCC-B33B-EC95EC2FC57C}" presName="pillar1" presStyleLbl="node1" presStyleIdx="0" presStyleCnt="3" custLinFactNeighborX="-147">
        <dgm:presLayoutVars>
          <dgm:bulletEnabled val="1"/>
        </dgm:presLayoutVars>
      </dgm:prSet>
      <dgm:spPr/>
      <dgm:t>
        <a:bodyPr/>
        <a:lstStyle/>
        <a:p>
          <a:endParaRPr lang="en-US"/>
        </a:p>
      </dgm:t>
    </dgm:pt>
    <dgm:pt modelId="{AE26358F-0ACA-4FBF-BFF1-030657154785}" type="pres">
      <dgm:prSet presAssocID="{C3AAD7D7-4CF5-4E5F-843D-F57013B2A909}" presName="pillarX" presStyleLbl="node1" presStyleIdx="1" presStyleCnt="3">
        <dgm:presLayoutVars>
          <dgm:bulletEnabled val="1"/>
        </dgm:presLayoutVars>
      </dgm:prSet>
      <dgm:spPr/>
      <dgm:t>
        <a:bodyPr/>
        <a:lstStyle/>
        <a:p>
          <a:endParaRPr lang="en-US"/>
        </a:p>
      </dgm:t>
    </dgm:pt>
    <dgm:pt modelId="{858A6BB2-56CC-452E-9542-AD44F853A95B}" type="pres">
      <dgm:prSet presAssocID="{C80CE690-B047-49A7-85C5-A0E0338D71DA}" presName="pillarX" presStyleLbl="node1" presStyleIdx="2" presStyleCnt="3">
        <dgm:presLayoutVars>
          <dgm:bulletEnabled val="1"/>
        </dgm:presLayoutVars>
      </dgm:prSet>
      <dgm:spPr/>
      <dgm:t>
        <a:bodyPr/>
        <a:lstStyle/>
        <a:p>
          <a:endParaRPr lang="en-US"/>
        </a:p>
      </dgm:t>
    </dgm:pt>
    <dgm:pt modelId="{14BB6223-A8B3-41BA-AC25-218139CD8A59}" type="pres">
      <dgm:prSet presAssocID="{4E864FB1-BE15-4FCC-B33B-EC95EC2FC57C}" presName="base" presStyleLbl="dkBgShp" presStyleIdx="1" presStyleCnt="2"/>
      <dgm:spPr/>
    </dgm:pt>
  </dgm:ptLst>
  <dgm:cxnLst>
    <dgm:cxn modelId="{7FAF68CE-7702-43CF-B5DD-A6CB29A3E05A}" srcId="{4E864FB1-BE15-4FCC-B33B-EC95EC2FC57C}" destId="{C3AAD7D7-4CF5-4E5F-843D-F57013B2A909}" srcOrd="1" destOrd="0" parTransId="{787D6A7F-BBF9-4487-BA7D-FCA72EA30DC7}" sibTransId="{ED4F3A84-282A-430C-BED3-2014395FC4FF}"/>
    <dgm:cxn modelId="{A5D12EF5-AB4C-491C-9C74-E7ED3D6E1555}" type="presOf" srcId="{4E864FB1-BE15-4FCC-B33B-EC95EC2FC57C}" destId="{C340222D-830A-4CCA-A31D-3C2A0CD42A4D}" srcOrd="0" destOrd="0" presId="urn:microsoft.com/office/officeart/2005/8/layout/hList3"/>
    <dgm:cxn modelId="{3BC44323-FA13-4486-A728-7D6934FE3729}" srcId="{B9C4350E-26F5-4A67-A1BD-4405759828BF}" destId="{4E864FB1-BE15-4FCC-B33B-EC95EC2FC57C}" srcOrd="0" destOrd="0" parTransId="{2617539F-F933-4611-9999-D1BE7830EC30}" sibTransId="{3843773E-AB69-40B0-8416-218534686F05}"/>
    <dgm:cxn modelId="{FC821BB8-2C07-4AD9-9932-648D55FC6065}" srcId="{4E864FB1-BE15-4FCC-B33B-EC95EC2FC57C}" destId="{693F73E2-6A20-4A78-A173-378A198DD6F4}" srcOrd="0" destOrd="0" parTransId="{905E540D-6682-42EC-9A18-FC2EE8913612}" sibTransId="{39A22AF0-FCC6-4BEC-B6B1-8BE8F1D66D2E}"/>
    <dgm:cxn modelId="{0C905BFC-CD9E-486E-A2C4-8BFC6A2514D1}" type="presOf" srcId="{C3AAD7D7-4CF5-4E5F-843D-F57013B2A909}" destId="{AE26358F-0ACA-4FBF-BFF1-030657154785}" srcOrd="0" destOrd="0" presId="urn:microsoft.com/office/officeart/2005/8/layout/hList3"/>
    <dgm:cxn modelId="{BD5B503A-E145-4463-8588-52EEDD808227}" srcId="{4E864FB1-BE15-4FCC-B33B-EC95EC2FC57C}" destId="{C80CE690-B047-49A7-85C5-A0E0338D71DA}" srcOrd="2" destOrd="0" parTransId="{53F1C426-1395-4FFA-8568-305F07D4410E}" sibTransId="{A64EF1A4-0C76-4115-A3CD-A4379AAD60FA}"/>
    <dgm:cxn modelId="{0A6593B9-E65D-4A71-BFB2-4085F3186E1F}" type="presOf" srcId="{B9C4350E-26F5-4A67-A1BD-4405759828BF}" destId="{F5FD0199-4D52-46E5-A2A2-1949D4EECB3D}" srcOrd="0" destOrd="0" presId="urn:microsoft.com/office/officeart/2005/8/layout/hList3"/>
    <dgm:cxn modelId="{92A05DAC-02F9-4D0C-80D3-6F8E8E9F840C}" type="presOf" srcId="{C80CE690-B047-49A7-85C5-A0E0338D71DA}" destId="{858A6BB2-56CC-452E-9542-AD44F853A95B}" srcOrd="0" destOrd="0" presId="urn:microsoft.com/office/officeart/2005/8/layout/hList3"/>
    <dgm:cxn modelId="{E3B66570-EDA3-462C-8300-EAD7BF4E4318}" type="presOf" srcId="{693F73E2-6A20-4A78-A173-378A198DD6F4}" destId="{AA5533C2-184D-4AFF-81B3-46805DEF5847}" srcOrd="0" destOrd="0" presId="urn:microsoft.com/office/officeart/2005/8/layout/hList3"/>
    <dgm:cxn modelId="{F7939FB9-B857-4A8E-B21D-9DEA0101BCCE}" type="presParOf" srcId="{F5FD0199-4D52-46E5-A2A2-1949D4EECB3D}" destId="{C340222D-830A-4CCA-A31D-3C2A0CD42A4D}" srcOrd="0" destOrd="0" presId="urn:microsoft.com/office/officeart/2005/8/layout/hList3"/>
    <dgm:cxn modelId="{25AD459C-0F67-4BE5-AE98-F35D91D5ED56}" type="presParOf" srcId="{F5FD0199-4D52-46E5-A2A2-1949D4EECB3D}" destId="{BBC68080-4D14-40CE-BFA8-BBBB6CD6D25A}" srcOrd="1" destOrd="0" presId="urn:microsoft.com/office/officeart/2005/8/layout/hList3"/>
    <dgm:cxn modelId="{11B0C2BA-3481-4E1F-B501-E435406915B5}" type="presParOf" srcId="{BBC68080-4D14-40CE-BFA8-BBBB6CD6D25A}" destId="{AA5533C2-184D-4AFF-81B3-46805DEF5847}" srcOrd="0" destOrd="0" presId="urn:microsoft.com/office/officeart/2005/8/layout/hList3"/>
    <dgm:cxn modelId="{FC7FF393-BDEB-4A44-9CFD-25CB431430EC}" type="presParOf" srcId="{BBC68080-4D14-40CE-BFA8-BBBB6CD6D25A}" destId="{AE26358F-0ACA-4FBF-BFF1-030657154785}" srcOrd="1" destOrd="0" presId="urn:microsoft.com/office/officeart/2005/8/layout/hList3"/>
    <dgm:cxn modelId="{C7A1197E-9B38-46C9-86F7-B9D484DCA018}" type="presParOf" srcId="{BBC68080-4D14-40CE-BFA8-BBBB6CD6D25A}" destId="{858A6BB2-56CC-452E-9542-AD44F853A95B}" srcOrd="2" destOrd="0" presId="urn:microsoft.com/office/officeart/2005/8/layout/hList3"/>
    <dgm:cxn modelId="{36E55F20-F52E-4F42-B067-3BA885014C97}" type="presParOf" srcId="{F5FD0199-4D52-46E5-A2A2-1949D4EECB3D}" destId="{14BB6223-A8B3-41BA-AC25-218139CD8A59}" srcOrd="2" destOrd="0" presId="urn:microsoft.com/office/officeart/2005/8/layout/hList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584EE7A-7FC8-4648-AC05-A16E0863FAC8}"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FB4EF42C-6D99-4BCD-9385-6E2FA001DD47}">
      <dgm:prSet phldrT="[Text]" custT="1"/>
      <dgm:spPr/>
      <dgm:t>
        <a:bodyPr/>
        <a:lstStyle/>
        <a:p>
          <a:r>
            <a:rPr lang="en-US" sz="1800" dirty="0" smtClean="0">
              <a:latin typeface="Arial" pitchFamily="34" charset="0"/>
              <a:cs typeface="Arial" pitchFamily="34" charset="0"/>
            </a:rPr>
            <a:t>Chicago, IL</a:t>
          </a:r>
        </a:p>
        <a:p>
          <a:r>
            <a:rPr lang="en-US" sz="1800" dirty="0" smtClean="0">
              <a:latin typeface="Arial" pitchFamily="34" charset="0"/>
              <a:cs typeface="Arial" pitchFamily="34" charset="0"/>
            </a:rPr>
            <a:t>July 28, 2011</a:t>
          </a:r>
          <a:endParaRPr lang="en-US" sz="1800" dirty="0">
            <a:latin typeface="Arial" pitchFamily="34" charset="0"/>
            <a:cs typeface="Arial" pitchFamily="34" charset="0"/>
          </a:endParaRPr>
        </a:p>
      </dgm:t>
    </dgm:pt>
    <dgm:pt modelId="{1FB92829-F237-4F9E-B618-24AEA88BA925}" type="parTrans" cxnId="{42973A2B-D971-48E9-918B-0562A29C59C6}">
      <dgm:prSet/>
      <dgm:spPr/>
      <dgm:t>
        <a:bodyPr/>
        <a:lstStyle/>
        <a:p>
          <a:endParaRPr lang="en-US"/>
        </a:p>
      </dgm:t>
    </dgm:pt>
    <dgm:pt modelId="{BBA2463C-A806-406D-AFF2-163DD5737730}" type="sibTrans" cxnId="{42973A2B-D971-48E9-918B-0562A29C59C6}">
      <dgm:prSet/>
      <dgm:spPr/>
      <dgm:t>
        <a:bodyPr/>
        <a:lstStyle/>
        <a:p>
          <a:endParaRPr lang="en-US"/>
        </a:p>
      </dgm:t>
    </dgm:pt>
    <dgm:pt modelId="{80C87BE9-A721-4745-BC14-DD19046A9593}">
      <dgm:prSet phldrT="[Text]" custT="1"/>
      <dgm:spPr/>
      <dgm:t>
        <a:bodyPr/>
        <a:lstStyle/>
        <a:p>
          <a:r>
            <a:rPr lang="en-US" sz="1800" dirty="0" smtClean="0">
              <a:latin typeface="Arial" pitchFamily="34" charset="0"/>
              <a:cs typeface="Arial" pitchFamily="34" charset="0"/>
            </a:rPr>
            <a:t>Cleveland, OH</a:t>
          </a:r>
        </a:p>
        <a:p>
          <a:r>
            <a:rPr lang="en-US" sz="1800" dirty="0" smtClean="0">
              <a:latin typeface="Arial" pitchFamily="34" charset="0"/>
              <a:cs typeface="Arial" pitchFamily="34" charset="0"/>
            </a:rPr>
            <a:t>October 20, 2011</a:t>
          </a:r>
          <a:endParaRPr lang="en-US" sz="1800" dirty="0">
            <a:latin typeface="Arial" pitchFamily="34" charset="0"/>
            <a:cs typeface="Arial" pitchFamily="34" charset="0"/>
          </a:endParaRPr>
        </a:p>
      </dgm:t>
    </dgm:pt>
    <dgm:pt modelId="{48F71530-9364-4BED-99AA-5C18DBCE3C07}" type="parTrans" cxnId="{EEE3DD17-5E4C-49DA-B0E2-31A88CEB14A7}">
      <dgm:prSet/>
      <dgm:spPr/>
      <dgm:t>
        <a:bodyPr/>
        <a:lstStyle/>
        <a:p>
          <a:endParaRPr lang="en-US"/>
        </a:p>
      </dgm:t>
    </dgm:pt>
    <dgm:pt modelId="{E17101C5-AFF4-4AEF-B295-E5D9020AB3C2}" type="sibTrans" cxnId="{EEE3DD17-5E4C-49DA-B0E2-31A88CEB14A7}">
      <dgm:prSet/>
      <dgm:spPr/>
      <dgm:t>
        <a:bodyPr/>
        <a:lstStyle/>
        <a:p>
          <a:endParaRPr lang="en-US"/>
        </a:p>
      </dgm:t>
    </dgm:pt>
    <dgm:pt modelId="{BFE4616E-AE1A-46D0-9D59-5794F16E5356}">
      <dgm:prSet phldrT="[Text]" custT="1"/>
      <dgm:spPr/>
      <dgm:t>
        <a:bodyPr/>
        <a:lstStyle/>
        <a:p>
          <a:pPr>
            <a:lnSpc>
              <a:spcPct val="100000"/>
            </a:lnSpc>
          </a:pPr>
          <a:r>
            <a:rPr lang="en-US" sz="1400" dirty="0" smtClean="0">
              <a:latin typeface="Arial" pitchFamily="34" charset="0"/>
              <a:cs typeface="Arial" pitchFamily="34" charset="0"/>
            </a:rPr>
            <a:t>Previous Regional Veterans Roundtables</a:t>
          </a:r>
        </a:p>
        <a:p>
          <a:pPr>
            <a:lnSpc>
              <a:spcPct val="100000"/>
            </a:lnSpc>
          </a:pPr>
          <a:r>
            <a:rPr lang="en-US" sz="1400" dirty="0" smtClean="0">
              <a:latin typeface="Arial" pitchFamily="34" charset="0"/>
              <a:cs typeface="Arial" pitchFamily="34" charset="0"/>
            </a:rPr>
            <a:t>February 24, 2011 </a:t>
          </a:r>
        </a:p>
        <a:p>
          <a:pPr>
            <a:lnSpc>
              <a:spcPct val="100000"/>
            </a:lnSpc>
          </a:pPr>
          <a:r>
            <a:rPr lang="en-US" sz="1400" dirty="0" smtClean="0">
              <a:latin typeface="Arial" pitchFamily="34" charset="0"/>
              <a:cs typeface="Arial" pitchFamily="34" charset="0"/>
            </a:rPr>
            <a:t>Las Vegas, NV</a:t>
          </a:r>
        </a:p>
        <a:p>
          <a:pPr>
            <a:lnSpc>
              <a:spcPct val="100000"/>
            </a:lnSpc>
          </a:pPr>
          <a:r>
            <a:rPr lang="en-US" sz="1400" dirty="0" smtClean="0">
              <a:latin typeface="Arial" pitchFamily="34" charset="0"/>
              <a:cs typeface="Arial" pitchFamily="34" charset="0"/>
            </a:rPr>
            <a:t>March 10, 2011 </a:t>
          </a:r>
        </a:p>
        <a:p>
          <a:pPr>
            <a:lnSpc>
              <a:spcPct val="100000"/>
            </a:lnSpc>
          </a:pPr>
          <a:r>
            <a:rPr lang="en-US" sz="1400" dirty="0" smtClean="0">
              <a:latin typeface="Arial" pitchFamily="34" charset="0"/>
              <a:cs typeface="Arial" pitchFamily="34" charset="0"/>
            </a:rPr>
            <a:t>Louisville, KY</a:t>
          </a:r>
          <a:endParaRPr lang="en-US" sz="1400" dirty="0">
            <a:latin typeface="Arial" pitchFamily="34" charset="0"/>
            <a:cs typeface="Arial" pitchFamily="34" charset="0"/>
          </a:endParaRPr>
        </a:p>
      </dgm:t>
    </dgm:pt>
    <dgm:pt modelId="{3C83466A-021D-4D1C-9F3F-2E4E04802B7D}" type="parTrans" cxnId="{5C5F315C-52FC-4216-9DA0-D0D72388C9F5}">
      <dgm:prSet/>
      <dgm:spPr/>
      <dgm:t>
        <a:bodyPr/>
        <a:lstStyle/>
        <a:p>
          <a:endParaRPr lang="en-US"/>
        </a:p>
      </dgm:t>
    </dgm:pt>
    <dgm:pt modelId="{6532CFBA-280E-426C-BB4F-0B4F62B69D6E}" type="sibTrans" cxnId="{5C5F315C-52FC-4216-9DA0-D0D72388C9F5}">
      <dgm:prSet/>
      <dgm:spPr/>
      <dgm:t>
        <a:bodyPr/>
        <a:lstStyle/>
        <a:p>
          <a:endParaRPr lang="en-US"/>
        </a:p>
      </dgm:t>
    </dgm:pt>
    <dgm:pt modelId="{A152456A-52B2-4ED7-9C49-19CF4056AA9B}">
      <dgm:prSet phldrT="[Text]" custT="1"/>
      <dgm:spPr/>
      <dgm:t>
        <a:bodyPr/>
        <a:lstStyle/>
        <a:p>
          <a:r>
            <a:rPr lang="en-US" sz="2000" b="0" dirty="0" smtClean="0">
              <a:latin typeface="Arial Narrow" pitchFamily="34" charset="0"/>
            </a:rPr>
            <a:t>VA</a:t>
          </a:r>
          <a:r>
            <a:rPr lang="en-US" sz="2000" b="1" dirty="0" smtClean="0">
              <a:latin typeface="Arial Narrow" pitchFamily="34" charset="0"/>
            </a:rPr>
            <a:t> </a:t>
          </a:r>
          <a:r>
            <a:rPr lang="en-US" sz="2000" dirty="0" smtClean="0">
              <a:latin typeface="Arial Narrow" pitchFamily="34" charset="0"/>
            </a:rPr>
            <a:t>Regional Roundtables are a collaborative effort between: VA CFBNP, VACO VBA VR&amp;E Service</a:t>
          </a:r>
          <a:endParaRPr lang="en-US" sz="2000" dirty="0">
            <a:latin typeface="Arial Narrow" pitchFamily="34" charset="0"/>
          </a:endParaRPr>
        </a:p>
      </dgm:t>
    </dgm:pt>
    <dgm:pt modelId="{23EEE07B-1C20-4400-8C20-1F9AF59D17A7}" type="parTrans" cxnId="{29360468-2CED-4A2D-9476-69190056282F}">
      <dgm:prSet/>
      <dgm:spPr/>
      <dgm:t>
        <a:bodyPr/>
        <a:lstStyle/>
        <a:p>
          <a:endParaRPr lang="en-US"/>
        </a:p>
      </dgm:t>
    </dgm:pt>
    <dgm:pt modelId="{82ADBCF8-B584-4F6A-A825-90F1AB644E7D}" type="sibTrans" cxnId="{29360468-2CED-4A2D-9476-69190056282F}">
      <dgm:prSet/>
      <dgm:spPr/>
      <dgm:t>
        <a:bodyPr/>
        <a:lstStyle/>
        <a:p>
          <a:endParaRPr lang="en-US"/>
        </a:p>
      </dgm:t>
    </dgm:pt>
    <dgm:pt modelId="{DE2E9E4C-2C95-4CD2-8069-07C48D30A8D5}">
      <dgm:prSet phldrT="[Text]" custT="1"/>
      <dgm:spPr/>
      <dgm:t>
        <a:bodyPr/>
        <a:lstStyle/>
        <a:p>
          <a:r>
            <a:rPr lang="en-US" sz="2000" b="0" dirty="0" smtClean="0">
              <a:latin typeface="Arial Narrow" pitchFamily="34" charset="0"/>
              <a:cs typeface="Arial" pitchFamily="34" charset="0"/>
            </a:rPr>
            <a:t>and the VR&amp;E Regional Office in the host city.</a:t>
          </a:r>
          <a:endParaRPr lang="en-US" sz="2000" dirty="0">
            <a:latin typeface="Arial Narrow" pitchFamily="34" charset="0"/>
          </a:endParaRPr>
        </a:p>
      </dgm:t>
    </dgm:pt>
    <dgm:pt modelId="{2A2E4FC4-0F0D-4788-ABFF-28ADDF1CCE7B}" type="parTrans" cxnId="{69D71642-7E19-436F-BF6C-28D828ED3FCB}">
      <dgm:prSet/>
      <dgm:spPr/>
      <dgm:t>
        <a:bodyPr/>
        <a:lstStyle/>
        <a:p>
          <a:endParaRPr lang="en-US"/>
        </a:p>
      </dgm:t>
    </dgm:pt>
    <dgm:pt modelId="{26F2AC70-B9FF-4208-A4FB-8A7AA6D8311B}" type="sibTrans" cxnId="{69D71642-7E19-436F-BF6C-28D828ED3FCB}">
      <dgm:prSet/>
      <dgm:spPr/>
      <dgm:t>
        <a:bodyPr/>
        <a:lstStyle/>
        <a:p>
          <a:endParaRPr lang="en-US"/>
        </a:p>
      </dgm:t>
    </dgm:pt>
    <dgm:pt modelId="{971D6625-5780-46F2-B67B-7C32BB00EE3E}" type="pres">
      <dgm:prSet presAssocID="{E584EE7A-7FC8-4648-AC05-A16E0863FAC8}" presName="diagram" presStyleCnt="0">
        <dgm:presLayoutVars>
          <dgm:dir/>
          <dgm:resizeHandles val="exact"/>
        </dgm:presLayoutVars>
      </dgm:prSet>
      <dgm:spPr/>
      <dgm:t>
        <a:bodyPr/>
        <a:lstStyle/>
        <a:p>
          <a:endParaRPr lang="en-US"/>
        </a:p>
      </dgm:t>
    </dgm:pt>
    <dgm:pt modelId="{FB0B3254-EE91-49DD-9709-3E906F54D172}" type="pres">
      <dgm:prSet presAssocID="{FB4EF42C-6D99-4BCD-9385-6E2FA001DD47}" presName="node" presStyleLbl="node1" presStyleIdx="0" presStyleCnt="5" custLinFactNeighborY="-38323">
        <dgm:presLayoutVars>
          <dgm:bulletEnabled val="1"/>
        </dgm:presLayoutVars>
      </dgm:prSet>
      <dgm:spPr/>
      <dgm:t>
        <a:bodyPr/>
        <a:lstStyle/>
        <a:p>
          <a:endParaRPr lang="en-US"/>
        </a:p>
      </dgm:t>
    </dgm:pt>
    <dgm:pt modelId="{C80296F6-0E7C-4B65-AF4D-C74634F6DC53}" type="pres">
      <dgm:prSet presAssocID="{BBA2463C-A806-406D-AFF2-163DD5737730}" presName="sibTrans" presStyleCnt="0"/>
      <dgm:spPr/>
    </dgm:pt>
    <dgm:pt modelId="{263346E5-5D03-4DA2-8234-23F47FD836EF}" type="pres">
      <dgm:prSet presAssocID="{80C87BE9-A721-4745-BC14-DD19046A9593}" presName="node" presStyleLbl="node1" presStyleIdx="1" presStyleCnt="5" custLinFactNeighborX="2593" custLinFactNeighborY="-38323">
        <dgm:presLayoutVars>
          <dgm:bulletEnabled val="1"/>
        </dgm:presLayoutVars>
      </dgm:prSet>
      <dgm:spPr/>
      <dgm:t>
        <a:bodyPr/>
        <a:lstStyle/>
        <a:p>
          <a:endParaRPr lang="en-US"/>
        </a:p>
      </dgm:t>
    </dgm:pt>
    <dgm:pt modelId="{2312D86C-7AE5-44FD-A15D-240E6242E406}" type="pres">
      <dgm:prSet presAssocID="{E17101C5-AFF4-4AEF-B295-E5D9020AB3C2}" presName="sibTrans" presStyleCnt="0"/>
      <dgm:spPr/>
    </dgm:pt>
    <dgm:pt modelId="{D76EF1D2-0C14-44C0-865E-0E5CC7177466}" type="pres">
      <dgm:prSet presAssocID="{BFE4616E-AE1A-46D0-9D59-5794F16E5356}" presName="node" presStyleLbl="node1" presStyleIdx="2" presStyleCnt="5" custScaleX="103354" custScaleY="134990" custLinFactNeighborX="5469" custLinFactNeighborY="-8387">
        <dgm:presLayoutVars>
          <dgm:bulletEnabled val="1"/>
        </dgm:presLayoutVars>
      </dgm:prSet>
      <dgm:spPr/>
      <dgm:t>
        <a:bodyPr/>
        <a:lstStyle/>
        <a:p>
          <a:endParaRPr lang="en-US"/>
        </a:p>
      </dgm:t>
    </dgm:pt>
    <dgm:pt modelId="{91DD96E8-558D-4504-B18C-2E69C1054567}" type="pres">
      <dgm:prSet presAssocID="{6532CFBA-280E-426C-BB4F-0B4F62B69D6E}" presName="sibTrans" presStyleCnt="0"/>
      <dgm:spPr/>
    </dgm:pt>
    <dgm:pt modelId="{8642769D-A46E-44CA-8D72-08E6FA05DBA0}" type="pres">
      <dgm:prSet presAssocID="{A152456A-52B2-4ED7-9C49-19CF4056AA9B}" presName="node" presStyleLbl="node1" presStyleIdx="3" presStyleCnt="5" custScaleX="94074" custScaleY="157050" custLinFactNeighborX="-2535" custLinFactNeighborY="-6848">
        <dgm:presLayoutVars>
          <dgm:bulletEnabled val="1"/>
        </dgm:presLayoutVars>
      </dgm:prSet>
      <dgm:spPr/>
      <dgm:t>
        <a:bodyPr/>
        <a:lstStyle/>
        <a:p>
          <a:endParaRPr lang="en-US"/>
        </a:p>
      </dgm:t>
    </dgm:pt>
    <dgm:pt modelId="{BADB3405-E647-4359-9DBE-D56C7813C9C3}" type="pres">
      <dgm:prSet presAssocID="{82ADBCF8-B584-4F6A-A825-90F1AB644E7D}" presName="sibTrans" presStyleCnt="0"/>
      <dgm:spPr/>
    </dgm:pt>
    <dgm:pt modelId="{DEFB60A1-9CB3-488F-B8E8-463AA5725879}" type="pres">
      <dgm:prSet presAssocID="{DE2E9E4C-2C95-4CD2-8069-07C48D30A8D5}" presName="node" presStyleLbl="node1" presStyleIdx="4" presStyleCnt="5" custScaleX="89629" custScaleY="146392" custLinFactNeighborX="-6954" custLinFactNeighborY="-2686">
        <dgm:presLayoutVars>
          <dgm:bulletEnabled val="1"/>
        </dgm:presLayoutVars>
      </dgm:prSet>
      <dgm:spPr/>
      <dgm:t>
        <a:bodyPr/>
        <a:lstStyle/>
        <a:p>
          <a:endParaRPr lang="en-US"/>
        </a:p>
      </dgm:t>
    </dgm:pt>
  </dgm:ptLst>
  <dgm:cxnLst>
    <dgm:cxn modelId="{42973A2B-D971-48E9-918B-0562A29C59C6}" srcId="{E584EE7A-7FC8-4648-AC05-A16E0863FAC8}" destId="{FB4EF42C-6D99-4BCD-9385-6E2FA001DD47}" srcOrd="0" destOrd="0" parTransId="{1FB92829-F237-4F9E-B618-24AEA88BA925}" sibTransId="{BBA2463C-A806-406D-AFF2-163DD5737730}"/>
    <dgm:cxn modelId="{EEE3DD17-5E4C-49DA-B0E2-31A88CEB14A7}" srcId="{E584EE7A-7FC8-4648-AC05-A16E0863FAC8}" destId="{80C87BE9-A721-4745-BC14-DD19046A9593}" srcOrd="1" destOrd="0" parTransId="{48F71530-9364-4BED-99AA-5C18DBCE3C07}" sibTransId="{E17101C5-AFF4-4AEF-B295-E5D9020AB3C2}"/>
    <dgm:cxn modelId="{69D71642-7E19-436F-BF6C-28D828ED3FCB}" srcId="{E584EE7A-7FC8-4648-AC05-A16E0863FAC8}" destId="{DE2E9E4C-2C95-4CD2-8069-07C48D30A8D5}" srcOrd="4" destOrd="0" parTransId="{2A2E4FC4-0F0D-4788-ABFF-28ADDF1CCE7B}" sibTransId="{26F2AC70-B9FF-4208-A4FB-8A7AA6D8311B}"/>
    <dgm:cxn modelId="{09E0B1E3-64C7-4E69-9F94-53B0169D5F36}" type="presOf" srcId="{FB4EF42C-6D99-4BCD-9385-6E2FA001DD47}" destId="{FB0B3254-EE91-49DD-9709-3E906F54D172}" srcOrd="0" destOrd="0" presId="urn:microsoft.com/office/officeart/2005/8/layout/default"/>
    <dgm:cxn modelId="{29360468-2CED-4A2D-9476-69190056282F}" srcId="{E584EE7A-7FC8-4648-AC05-A16E0863FAC8}" destId="{A152456A-52B2-4ED7-9C49-19CF4056AA9B}" srcOrd="3" destOrd="0" parTransId="{23EEE07B-1C20-4400-8C20-1F9AF59D17A7}" sibTransId="{82ADBCF8-B584-4F6A-A825-90F1AB644E7D}"/>
    <dgm:cxn modelId="{4A056E34-EF49-462A-A96D-169FB9722D91}" type="presOf" srcId="{80C87BE9-A721-4745-BC14-DD19046A9593}" destId="{263346E5-5D03-4DA2-8234-23F47FD836EF}" srcOrd="0" destOrd="0" presId="urn:microsoft.com/office/officeart/2005/8/layout/default"/>
    <dgm:cxn modelId="{5C5F315C-52FC-4216-9DA0-D0D72388C9F5}" srcId="{E584EE7A-7FC8-4648-AC05-A16E0863FAC8}" destId="{BFE4616E-AE1A-46D0-9D59-5794F16E5356}" srcOrd="2" destOrd="0" parTransId="{3C83466A-021D-4D1C-9F3F-2E4E04802B7D}" sibTransId="{6532CFBA-280E-426C-BB4F-0B4F62B69D6E}"/>
    <dgm:cxn modelId="{EFF141A6-5CDE-4AF2-82F1-6673CCC8A090}" type="presOf" srcId="{DE2E9E4C-2C95-4CD2-8069-07C48D30A8D5}" destId="{DEFB60A1-9CB3-488F-B8E8-463AA5725879}" srcOrd="0" destOrd="0" presId="urn:microsoft.com/office/officeart/2005/8/layout/default"/>
    <dgm:cxn modelId="{2BD5D93B-69DD-4438-8D87-E551014398C8}" type="presOf" srcId="{BFE4616E-AE1A-46D0-9D59-5794F16E5356}" destId="{D76EF1D2-0C14-44C0-865E-0E5CC7177466}" srcOrd="0" destOrd="0" presId="urn:microsoft.com/office/officeart/2005/8/layout/default"/>
    <dgm:cxn modelId="{89B5F7B8-1714-49DF-A018-3B71FBE3D3EC}" type="presOf" srcId="{E584EE7A-7FC8-4648-AC05-A16E0863FAC8}" destId="{971D6625-5780-46F2-B67B-7C32BB00EE3E}" srcOrd="0" destOrd="0" presId="urn:microsoft.com/office/officeart/2005/8/layout/default"/>
    <dgm:cxn modelId="{C3748984-534B-471E-9A15-7960AEA59D2A}" type="presOf" srcId="{A152456A-52B2-4ED7-9C49-19CF4056AA9B}" destId="{8642769D-A46E-44CA-8D72-08E6FA05DBA0}" srcOrd="0" destOrd="0" presId="urn:microsoft.com/office/officeart/2005/8/layout/default"/>
    <dgm:cxn modelId="{8AA37938-A4EA-4633-9426-E46E29A12291}" type="presParOf" srcId="{971D6625-5780-46F2-B67B-7C32BB00EE3E}" destId="{FB0B3254-EE91-49DD-9709-3E906F54D172}" srcOrd="0" destOrd="0" presId="urn:microsoft.com/office/officeart/2005/8/layout/default"/>
    <dgm:cxn modelId="{C5A8DCC6-88E1-406E-943F-92BA640BE64F}" type="presParOf" srcId="{971D6625-5780-46F2-B67B-7C32BB00EE3E}" destId="{C80296F6-0E7C-4B65-AF4D-C74634F6DC53}" srcOrd="1" destOrd="0" presId="urn:microsoft.com/office/officeart/2005/8/layout/default"/>
    <dgm:cxn modelId="{8F8262C9-F82E-44F7-AB4B-BB53936F8B9D}" type="presParOf" srcId="{971D6625-5780-46F2-B67B-7C32BB00EE3E}" destId="{263346E5-5D03-4DA2-8234-23F47FD836EF}" srcOrd="2" destOrd="0" presId="urn:microsoft.com/office/officeart/2005/8/layout/default"/>
    <dgm:cxn modelId="{44E7B469-28BF-479C-A4F1-C8F5A32DDFB7}" type="presParOf" srcId="{971D6625-5780-46F2-B67B-7C32BB00EE3E}" destId="{2312D86C-7AE5-44FD-A15D-240E6242E406}" srcOrd="3" destOrd="0" presId="urn:microsoft.com/office/officeart/2005/8/layout/default"/>
    <dgm:cxn modelId="{632C291C-422D-4ECD-98AF-4DCEE8E1C0F3}" type="presParOf" srcId="{971D6625-5780-46F2-B67B-7C32BB00EE3E}" destId="{D76EF1D2-0C14-44C0-865E-0E5CC7177466}" srcOrd="4" destOrd="0" presId="urn:microsoft.com/office/officeart/2005/8/layout/default"/>
    <dgm:cxn modelId="{B2341995-70B3-4076-94FB-5F27997846C1}" type="presParOf" srcId="{971D6625-5780-46F2-B67B-7C32BB00EE3E}" destId="{91DD96E8-558D-4504-B18C-2E69C1054567}" srcOrd="5" destOrd="0" presId="urn:microsoft.com/office/officeart/2005/8/layout/default"/>
    <dgm:cxn modelId="{EAD5A68F-4127-42E7-8374-211032ACE26D}" type="presParOf" srcId="{971D6625-5780-46F2-B67B-7C32BB00EE3E}" destId="{8642769D-A46E-44CA-8D72-08E6FA05DBA0}" srcOrd="6" destOrd="0" presId="urn:microsoft.com/office/officeart/2005/8/layout/default"/>
    <dgm:cxn modelId="{BC5DA044-E59E-4DE5-9AC4-796EF4EE8F00}" type="presParOf" srcId="{971D6625-5780-46F2-B67B-7C32BB00EE3E}" destId="{BADB3405-E647-4359-9DBE-D56C7813C9C3}" srcOrd="7" destOrd="0" presId="urn:microsoft.com/office/officeart/2005/8/layout/default"/>
    <dgm:cxn modelId="{62D06E95-BB08-40BF-AD70-366020A96B71}" type="presParOf" srcId="{971D6625-5780-46F2-B67B-7C32BB00EE3E}" destId="{DEFB60A1-9CB3-488F-B8E8-463AA5725879}" srcOrd="8" destOrd="0" presId="urn:microsoft.com/office/officeart/2005/8/layout/defaul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8304896-C7F8-4DCF-BB74-E6F8E127A092}"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US"/>
        </a:p>
      </dgm:t>
    </dgm:pt>
    <dgm:pt modelId="{FE6E55CC-5950-4494-AABE-5FF892779720}">
      <dgm:prSet phldrT="[Text]" custT="1"/>
      <dgm:spPr/>
      <dgm:t>
        <a:bodyPr/>
        <a:lstStyle/>
        <a:p>
          <a:r>
            <a:rPr lang="en-US" sz="2400" b="1" dirty="0" smtClean="0">
              <a:latin typeface="Arial Narrow" pitchFamily="34" charset="0"/>
              <a:cs typeface="Arial" pitchFamily="34" charset="0"/>
            </a:rPr>
            <a:t>VA CFBNP </a:t>
          </a:r>
        </a:p>
        <a:p>
          <a:r>
            <a:rPr lang="en-US" sz="2400" b="1" dirty="0" smtClean="0">
              <a:latin typeface="Arial Narrow" pitchFamily="34" charset="0"/>
              <a:cs typeface="Arial" pitchFamily="34" charset="0"/>
            </a:rPr>
            <a:t>Steering Committee</a:t>
          </a:r>
          <a:endParaRPr lang="en-US" sz="2400" b="1" dirty="0">
            <a:latin typeface="Arial Narrow" pitchFamily="34" charset="0"/>
            <a:cs typeface="Arial" pitchFamily="34" charset="0"/>
          </a:endParaRPr>
        </a:p>
      </dgm:t>
    </dgm:pt>
    <dgm:pt modelId="{942D0A3C-EBF8-4AE2-B9D1-2CB8E43E45E0}" type="parTrans" cxnId="{B05734C4-81A8-47AD-B68A-78E895615309}">
      <dgm:prSet/>
      <dgm:spPr/>
      <dgm:t>
        <a:bodyPr/>
        <a:lstStyle/>
        <a:p>
          <a:endParaRPr lang="en-US"/>
        </a:p>
      </dgm:t>
    </dgm:pt>
    <dgm:pt modelId="{D6D295FF-1C98-40DC-9828-A71A500315D1}" type="sibTrans" cxnId="{B05734C4-81A8-47AD-B68A-78E895615309}">
      <dgm:prSet/>
      <dgm:spPr/>
      <dgm:t>
        <a:bodyPr/>
        <a:lstStyle/>
        <a:p>
          <a:endParaRPr lang="en-US"/>
        </a:p>
      </dgm:t>
    </dgm:pt>
    <dgm:pt modelId="{F85B02F4-9EEF-447F-A3C1-B008DAE76BB3}">
      <dgm:prSet phldrT="[Text]" custT="1"/>
      <dgm:spPr/>
      <dgm:t>
        <a:bodyPr/>
        <a:lstStyle/>
        <a:p>
          <a:r>
            <a:rPr lang="en-US" sz="1900" dirty="0" smtClean="0">
              <a:latin typeface="Arial Narrow" pitchFamily="34" charset="0"/>
            </a:rPr>
            <a:t>Representatives from VHA, VBA, and NCA</a:t>
          </a:r>
          <a:endParaRPr lang="en-US" sz="1900" dirty="0">
            <a:latin typeface="Arial Narrow" pitchFamily="34" charset="0"/>
          </a:endParaRPr>
        </a:p>
      </dgm:t>
    </dgm:pt>
    <dgm:pt modelId="{F66BA646-461C-44D8-90D5-A06B57C64BF8}" type="parTrans" cxnId="{CE28BC56-3382-46A6-814E-BD719AF9B0AF}">
      <dgm:prSet/>
      <dgm:spPr/>
      <dgm:t>
        <a:bodyPr/>
        <a:lstStyle/>
        <a:p>
          <a:endParaRPr lang="en-US"/>
        </a:p>
      </dgm:t>
    </dgm:pt>
    <dgm:pt modelId="{D42462CC-9C43-4710-9892-ABF139928973}" type="sibTrans" cxnId="{CE28BC56-3382-46A6-814E-BD719AF9B0AF}">
      <dgm:prSet/>
      <dgm:spPr/>
      <dgm:t>
        <a:bodyPr/>
        <a:lstStyle/>
        <a:p>
          <a:endParaRPr lang="en-US"/>
        </a:p>
      </dgm:t>
    </dgm:pt>
    <dgm:pt modelId="{9338BCBA-85ED-4BDB-8A73-96BF6AE04F7C}">
      <dgm:prSet phldrT="[Text]" custT="1"/>
      <dgm:spPr/>
      <dgm:t>
        <a:bodyPr/>
        <a:lstStyle/>
        <a:p>
          <a:r>
            <a:rPr lang="en-US" sz="2400" b="1" dirty="0" smtClean="0">
              <a:latin typeface="Arial Narrow" pitchFamily="34" charset="0"/>
            </a:rPr>
            <a:t>VA CFBNP</a:t>
          </a:r>
        </a:p>
        <a:p>
          <a:r>
            <a:rPr lang="en-US" sz="2400" b="1" dirty="0" smtClean="0">
              <a:latin typeface="Arial Narrow" pitchFamily="34" charset="0"/>
            </a:rPr>
            <a:t>Quarterly Conference Calls</a:t>
          </a:r>
          <a:endParaRPr lang="en-US" sz="2400" b="1" dirty="0">
            <a:latin typeface="Arial Narrow" pitchFamily="34" charset="0"/>
          </a:endParaRPr>
        </a:p>
      </dgm:t>
    </dgm:pt>
    <dgm:pt modelId="{19AFF394-44B2-4C24-9E64-287469188FA5}" type="parTrans" cxnId="{0266C322-A4B8-499B-87FC-7FEAF67A966F}">
      <dgm:prSet/>
      <dgm:spPr/>
      <dgm:t>
        <a:bodyPr/>
        <a:lstStyle/>
        <a:p>
          <a:endParaRPr lang="en-US"/>
        </a:p>
      </dgm:t>
    </dgm:pt>
    <dgm:pt modelId="{7A232E00-0662-45F7-8DF3-BE133CAFF254}" type="sibTrans" cxnId="{0266C322-A4B8-499B-87FC-7FEAF67A966F}">
      <dgm:prSet/>
      <dgm:spPr/>
      <dgm:t>
        <a:bodyPr/>
        <a:lstStyle/>
        <a:p>
          <a:endParaRPr lang="en-US"/>
        </a:p>
      </dgm:t>
    </dgm:pt>
    <dgm:pt modelId="{8069472D-1F02-4A6A-8F52-1B7A71FD5D8F}">
      <dgm:prSet phldrT="[Text]" custT="1"/>
      <dgm:spPr/>
      <dgm:t>
        <a:bodyPr/>
        <a:lstStyle/>
        <a:p>
          <a:r>
            <a:rPr lang="en-US" sz="1900" dirty="0" smtClean="0">
              <a:latin typeface="Arial Narrow" pitchFamily="34" charset="0"/>
            </a:rPr>
            <a:t>Opportunity to provide </a:t>
          </a:r>
          <a:r>
            <a:rPr lang="en-US" sz="1900" dirty="0" err="1" smtClean="0">
              <a:latin typeface="Arial Narrow" pitchFamily="34" charset="0"/>
            </a:rPr>
            <a:t>ListServ</a:t>
          </a:r>
          <a:r>
            <a:rPr lang="en-US" sz="1900" dirty="0" smtClean="0">
              <a:latin typeface="Arial Narrow" pitchFamily="34" charset="0"/>
            </a:rPr>
            <a:t> members with relevant information on VA programs and services to enhance their work with Veterans, their families and survivors</a:t>
          </a:r>
          <a:endParaRPr lang="en-US" sz="1900" dirty="0">
            <a:latin typeface="Arial Narrow" pitchFamily="34" charset="0"/>
          </a:endParaRPr>
        </a:p>
      </dgm:t>
    </dgm:pt>
    <dgm:pt modelId="{9134730F-D8E0-4760-A154-BAE2A81E0CC7}" type="parTrans" cxnId="{4E9D60A7-87D9-4D17-9DD4-DD231BC5ED60}">
      <dgm:prSet/>
      <dgm:spPr/>
      <dgm:t>
        <a:bodyPr/>
        <a:lstStyle/>
        <a:p>
          <a:endParaRPr lang="en-US"/>
        </a:p>
      </dgm:t>
    </dgm:pt>
    <dgm:pt modelId="{57938718-614A-4443-821F-92CD9CBD0C66}" type="sibTrans" cxnId="{4E9D60A7-87D9-4D17-9DD4-DD231BC5ED60}">
      <dgm:prSet/>
      <dgm:spPr/>
      <dgm:t>
        <a:bodyPr/>
        <a:lstStyle/>
        <a:p>
          <a:endParaRPr lang="en-US"/>
        </a:p>
      </dgm:t>
    </dgm:pt>
    <dgm:pt modelId="{B1F1527D-2853-4EEE-9D0D-64937506EE64}">
      <dgm:prSet phldrT="[Text]" custT="1"/>
      <dgm:spPr/>
      <dgm:t>
        <a:bodyPr/>
        <a:lstStyle/>
        <a:p>
          <a:r>
            <a:rPr lang="en-US" sz="1900" dirty="0" smtClean="0">
              <a:latin typeface="Arial Narrow" pitchFamily="34" charset="0"/>
            </a:rPr>
            <a:t>Center hosts Quarterly Steering Committee Meetings</a:t>
          </a:r>
          <a:endParaRPr lang="en-US" sz="1900" dirty="0">
            <a:latin typeface="Arial Narrow" pitchFamily="34" charset="0"/>
          </a:endParaRPr>
        </a:p>
      </dgm:t>
    </dgm:pt>
    <dgm:pt modelId="{B3B859AA-875A-4BF0-BF39-29FC73AE0F32}" type="parTrans" cxnId="{7DB9010E-15BA-444D-8083-F94C94D65FC2}">
      <dgm:prSet/>
      <dgm:spPr/>
    </dgm:pt>
    <dgm:pt modelId="{27D84325-7562-4964-BB04-421DE3242029}" type="sibTrans" cxnId="{7DB9010E-15BA-444D-8083-F94C94D65FC2}">
      <dgm:prSet/>
      <dgm:spPr/>
    </dgm:pt>
    <dgm:pt modelId="{79C8C184-C901-4183-8EAE-AEF051E6BBD0}">
      <dgm:prSet phldrT="[Text]" custT="1"/>
      <dgm:spPr/>
      <dgm:t>
        <a:bodyPr/>
        <a:lstStyle/>
        <a:p>
          <a:r>
            <a:rPr lang="en-US" sz="1900" dirty="0" smtClean="0">
              <a:latin typeface="Arial Narrow" pitchFamily="34" charset="0"/>
            </a:rPr>
            <a:t>Representatives from the Program and Staff Offices</a:t>
          </a:r>
          <a:endParaRPr lang="en-US" sz="1900" dirty="0">
            <a:latin typeface="Arial Narrow" pitchFamily="34" charset="0"/>
          </a:endParaRPr>
        </a:p>
      </dgm:t>
    </dgm:pt>
    <dgm:pt modelId="{F78B3965-F1E8-40FD-A5AD-6EED7584D622}" type="parTrans" cxnId="{A2B46E86-3057-4BF3-A832-4E4EB5288683}">
      <dgm:prSet/>
      <dgm:spPr/>
    </dgm:pt>
    <dgm:pt modelId="{1E2EA068-B1C0-4F2F-9FF1-0B011ED8068C}" type="sibTrans" cxnId="{A2B46E86-3057-4BF3-A832-4E4EB5288683}">
      <dgm:prSet/>
      <dgm:spPr/>
    </dgm:pt>
    <dgm:pt modelId="{4F347963-4D4D-4D70-A007-1CE433BA4EC7}">
      <dgm:prSet phldrT="[Text]" custT="1"/>
      <dgm:spPr/>
      <dgm:t>
        <a:bodyPr/>
        <a:lstStyle/>
        <a:p>
          <a:r>
            <a:rPr lang="en-US" sz="1900" dirty="0" err="1" smtClean="0">
              <a:latin typeface="Arial Narrow" pitchFamily="34" charset="0"/>
            </a:rPr>
            <a:t>ListServ</a:t>
          </a:r>
          <a:r>
            <a:rPr lang="en-US" sz="1900" dirty="0" smtClean="0">
              <a:latin typeface="Arial Narrow" pitchFamily="34" charset="0"/>
            </a:rPr>
            <a:t> sends information from other agencies on collaborative opportunities</a:t>
          </a:r>
          <a:endParaRPr lang="en-US" sz="1900" dirty="0">
            <a:latin typeface="Arial Narrow" pitchFamily="34" charset="0"/>
          </a:endParaRPr>
        </a:p>
      </dgm:t>
    </dgm:pt>
    <dgm:pt modelId="{86C857B3-3DA2-41AC-AE4B-7973F02624AF}" type="parTrans" cxnId="{5AA4166E-1AE9-42B6-AD71-EED63B71BAAB}">
      <dgm:prSet/>
      <dgm:spPr/>
    </dgm:pt>
    <dgm:pt modelId="{99E856E2-E947-4E22-8D6A-BD91D5D08316}" type="sibTrans" cxnId="{5AA4166E-1AE9-42B6-AD71-EED63B71BAAB}">
      <dgm:prSet/>
      <dgm:spPr/>
    </dgm:pt>
    <dgm:pt modelId="{CBE08188-61C9-4098-989A-17935FD05071}" type="pres">
      <dgm:prSet presAssocID="{28304896-C7F8-4DCF-BB74-E6F8E127A092}" presName="Name0" presStyleCnt="0">
        <dgm:presLayoutVars>
          <dgm:dir/>
          <dgm:animLvl val="lvl"/>
          <dgm:resizeHandles/>
        </dgm:presLayoutVars>
      </dgm:prSet>
      <dgm:spPr/>
      <dgm:t>
        <a:bodyPr/>
        <a:lstStyle/>
        <a:p>
          <a:endParaRPr lang="en-US"/>
        </a:p>
      </dgm:t>
    </dgm:pt>
    <dgm:pt modelId="{BD5DD05E-BD34-4B88-9C7A-0E0846C88CEF}" type="pres">
      <dgm:prSet presAssocID="{FE6E55CC-5950-4494-AABE-5FF892779720}" presName="linNode" presStyleCnt="0"/>
      <dgm:spPr/>
    </dgm:pt>
    <dgm:pt modelId="{2C303B77-57F7-44B5-88FF-FDD5C0742F0D}" type="pres">
      <dgm:prSet presAssocID="{FE6E55CC-5950-4494-AABE-5FF892779720}" presName="parentShp" presStyleLbl="node1" presStyleIdx="0" presStyleCnt="2">
        <dgm:presLayoutVars>
          <dgm:bulletEnabled val="1"/>
        </dgm:presLayoutVars>
      </dgm:prSet>
      <dgm:spPr/>
      <dgm:t>
        <a:bodyPr/>
        <a:lstStyle/>
        <a:p>
          <a:endParaRPr lang="en-US"/>
        </a:p>
      </dgm:t>
    </dgm:pt>
    <dgm:pt modelId="{59F23FFB-41FC-4A68-BCB5-E4B105BAB826}" type="pres">
      <dgm:prSet presAssocID="{FE6E55CC-5950-4494-AABE-5FF892779720}" presName="childShp" presStyleLbl="bgAccFollowNode1" presStyleIdx="0" presStyleCnt="2">
        <dgm:presLayoutVars>
          <dgm:bulletEnabled val="1"/>
        </dgm:presLayoutVars>
      </dgm:prSet>
      <dgm:spPr/>
      <dgm:t>
        <a:bodyPr/>
        <a:lstStyle/>
        <a:p>
          <a:endParaRPr lang="en-US"/>
        </a:p>
      </dgm:t>
    </dgm:pt>
    <dgm:pt modelId="{A1D970AF-D7AD-4961-9C5C-895783126138}" type="pres">
      <dgm:prSet presAssocID="{D6D295FF-1C98-40DC-9828-A71A500315D1}" presName="spacing" presStyleCnt="0"/>
      <dgm:spPr/>
    </dgm:pt>
    <dgm:pt modelId="{8CEE55B0-8FFB-4F69-A2FD-6C9EACA8F64C}" type="pres">
      <dgm:prSet presAssocID="{9338BCBA-85ED-4BDB-8A73-96BF6AE04F7C}" presName="linNode" presStyleCnt="0"/>
      <dgm:spPr/>
    </dgm:pt>
    <dgm:pt modelId="{6840B8E3-AC0A-4190-B51C-D9220867364D}" type="pres">
      <dgm:prSet presAssocID="{9338BCBA-85ED-4BDB-8A73-96BF6AE04F7C}" presName="parentShp" presStyleLbl="node1" presStyleIdx="1" presStyleCnt="2">
        <dgm:presLayoutVars>
          <dgm:bulletEnabled val="1"/>
        </dgm:presLayoutVars>
      </dgm:prSet>
      <dgm:spPr/>
      <dgm:t>
        <a:bodyPr/>
        <a:lstStyle/>
        <a:p>
          <a:endParaRPr lang="en-US"/>
        </a:p>
      </dgm:t>
    </dgm:pt>
    <dgm:pt modelId="{73646FE0-BFFE-4BBC-9F47-1314ACD10906}" type="pres">
      <dgm:prSet presAssocID="{9338BCBA-85ED-4BDB-8A73-96BF6AE04F7C}" presName="childShp" presStyleLbl="bgAccFollowNode1" presStyleIdx="1" presStyleCnt="2" custScaleY="128426">
        <dgm:presLayoutVars>
          <dgm:bulletEnabled val="1"/>
        </dgm:presLayoutVars>
      </dgm:prSet>
      <dgm:spPr/>
      <dgm:t>
        <a:bodyPr/>
        <a:lstStyle/>
        <a:p>
          <a:endParaRPr lang="en-US"/>
        </a:p>
      </dgm:t>
    </dgm:pt>
  </dgm:ptLst>
  <dgm:cxnLst>
    <dgm:cxn modelId="{90B70B88-D906-4666-9912-44195F0231B8}" type="presOf" srcId="{28304896-C7F8-4DCF-BB74-E6F8E127A092}" destId="{CBE08188-61C9-4098-989A-17935FD05071}" srcOrd="0" destOrd="0" presId="urn:microsoft.com/office/officeart/2005/8/layout/vList6"/>
    <dgm:cxn modelId="{0266C322-A4B8-499B-87FC-7FEAF67A966F}" srcId="{28304896-C7F8-4DCF-BB74-E6F8E127A092}" destId="{9338BCBA-85ED-4BDB-8A73-96BF6AE04F7C}" srcOrd="1" destOrd="0" parTransId="{19AFF394-44B2-4C24-9E64-287469188FA5}" sibTransId="{7A232E00-0662-45F7-8DF3-BE133CAFF254}"/>
    <dgm:cxn modelId="{D41184DD-9936-488B-BB40-4649F0661987}" type="presOf" srcId="{8069472D-1F02-4A6A-8F52-1B7A71FD5D8F}" destId="{73646FE0-BFFE-4BBC-9F47-1314ACD10906}" srcOrd="0" destOrd="0" presId="urn:microsoft.com/office/officeart/2005/8/layout/vList6"/>
    <dgm:cxn modelId="{B5EEC3D8-4345-4CBF-9A7E-A66E8688FEF0}" type="presOf" srcId="{4F347963-4D4D-4D70-A007-1CE433BA4EC7}" destId="{73646FE0-BFFE-4BBC-9F47-1314ACD10906}" srcOrd="0" destOrd="1" presId="urn:microsoft.com/office/officeart/2005/8/layout/vList6"/>
    <dgm:cxn modelId="{5AA4166E-1AE9-42B6-AD71-EED63B71BAAB}" srcId="{9338BCBA-85ED-4BDB-8A73-96BF6AE04F7C}" destId="{4F347963-4D4D-4D70-A007-1CE433BA4EC7}" srcOrd="1" destOrd="0" parTransId="{86C857B3-3DA2-41AC-AE4B-7973F02624AF}" sibTransId="{99E856E2-E947-4E22-8D6A-BD91D5D08316}"/>
    <dgm:cxn modelId="{10DD8E57-DCBD-4DCE-9399-2E865A46E794}" type="presOf" srcId="{9338BCBA-85ED-4BDB-8A73-96BF6AE04F7C}" destId="{6840B8E3-AC0A-4190-B51C-D9220867364D}" srcOrd="0" destOrd="0" presId="urn:microsoft.com/office/officeart/2005/8/layout/vList6"/>
    <dgm:cxn modelId="{7EBF6E97-7BB4-4285-9111-B98BE3DA934E}" type="presOf" srcId="{B1F1527D-2853-4EEE-9D0D-64937506EE64}" destId="{59F23FFB-41FC-4A68-BCB5-E4B105BAB826}" srcOrd="0" destOrd="2" presId="urn:microsoft.com/office/officeart/2005/8/layout/vList6"/>
    <dgm:cxn modelId="{89905CC4-5541-46C9-9248-402BA5FEC786}" type="presOf" srcId="{FE6E55CC-5950-4494-AABE-5FF892779720}" destId="{2C303B77-57F7-44B5-88FF-FDD5C0742F0D}" srcOrd="0" destOrd="0" presId="urn:microsoft.com/office/officeart/2005/8/layout/vList6"/>
    <dgm:cxn modelId="{CE28BC56-3382-46A6-814E-BD719AF9B0AF}" srcId="{FE6E55CC-5950-4494-AABE-5FF892779720}" destId="{F85B02F4-9EEF-447F-A3C1-B008DAE76BB3}" srcOrd="0" destOrd="0" parTransId="{F66BA646-461C-44D8-90D5-A06B57C64BF8}" sibTransId="{D42462CC-9C43-4710-9892-ABF139928973}"/>
    <dgm:cxn modelId="{A2B46E86-3057-4BF3-A832-4E4EB5288683}" srcId="{FE6E55CC-5950-4494-AABE-5FF892779720}" destId="{79C8C184-C901-4183-8EAE-AEF051E6BBD0}" srcOrd="1" destOrd="0" parTransId="{F78B3965-F1E8-40FD-A5AD-6EED7584D622}" sibTransId="{1E2EA068-B1C0-4F2F-9FF1-0B011ED8068C}"/>
    <dgm:cxn modelId="{4E9D60A7-87D9-4D17-9DD4-DD231BC5ED60}" srcId="{9338BCBA-85ED-4BDB-8A73-96BF6AE04F7C}" destId="{8069472D-1F02-4A6A-8F52-1B7A71FD5D8F}" srcOrd="0" destOrd="0" parTransId="{9134730F-D8E0-4760-A154-BAE2A81E0CC7}" sibTransId="{57938718-614A-4443-821F-92CD9CBD0C66}"/>
    <dgm:cxn modelId="{AAFDB7D8-9723-4502-909E-77EFCB9B074E}" type="presOf" srcId="{79C8C184-C901-4183-8EAE-AEF051E6BBD0}" destId="{59F23FFB-41FC-4A68-BCB5-E4B105BAB826}" srcOrd="0" destOrd="1" presId="urn:microsoft.com/office/officeart/2005/8/layout/vList6"/>
    <dgm:cxn modelId="{7DB9010E-15BA-444D-8083-F94C94D65FC2}" srcId="{FE6E55CC-5950-4494-AABE-5FF892779720}" destId="{B1F1527D-2853-4EEE-9D0D-64937506EE64}" srcOrd="2" destOrd="0" parTransId="{B3B859AA-875A-4BF0-BF39-29FC73AE0F32}" sibTransId="{27D84325-7562-4964-BB04-421DE3242029}"/>
    <dgm:cxn modelId="{A891F379-E9A9-4A39-8D3F-A89EF92E308C}" type="presOf" srcId="{F85B02F4-9EEF-447F-A3C1-B008DAE76BB3}" destId="{59F23FFB-41FC-4A68-BCB5-E4B105BAB826}" srcOrd="0" destOrd="0" presId="urn:microsoft.com/office/officeart/2005/8/layout/vList6"/>
    <dgm:cxn modelId="{B05734C4-81A8-47AD-B68A-78E895615309}" srcId="{28304896-C7F8-4DCF-BB74-E6F8E127A092}" destId="{FE6E55CC-5950-4494-AABE-5FF892779720}" srcOrd="0" destOrd="0" parTransId="{942D0A3C-EBF8-4AE2-B9D1-2CB8E43E45E0}" sibTransId="{D6D295FF-1C98-40DC-9828-A71A500315D1}"/>
    <dgm:cxn modelId="{B86D7C78-24A1-495D-A8FB-A3023DF9FCF4}" type="presParOf" srcId="{CBE08188-61C9-4098-989A-17935FD05071}" destId="{BD5DD05E-BD34-4B88-9C7A-0E0846C88CEF}" srcOrd="0" destOrd="0" presId="urn:microsoft.com/office/officeart/2005/8/layout/vList6"/>
    <dgm:cxn modelId="{3DEC7C94-15CC-482C-AF12-EED089F43B9F}" type="presParOf" srcId="{BD5DD05E-BD34-4B88-9C7A-0E0846C88CEF}" destId="{2C303B77-57F7-44B5-88FF-FDD5C0742F0D}" srcOrd="0" destOrd="0" presId="urn:microsoft.com/office/officeart/2005/8/layout/vList6"/>
    <dgm:cxn modelId="{1A246D68-19A2-4B1B-A865-607A91441504}" type="presParOf" srcId="{BD5DD05E-BD34-4B88-9C7A-0E0846C88CEF}" destId="{59F23FFB-41FC-4A68-BCB5-E4B105BAB826}" srcOrd="1" destOrd="0" presId="urn:microsoft.com/office/officeart/2005/8/layout/vList6"/>
    <dgm:cxn modelId="{462A333C-225C-4622-8BFC-40CA77C3EE88}" type="presParOf" srcId="{CBE08188-61C9-4098-989A-17935FD05071}" destId="{A1D970AF-D7AD-4961-9C5C-895783126138}" srcOrd="1" destOrd="0" presId="urn:microsoft.com/office/officeart/2005/8/layout/vList6"/>
    <dgm:cxn modelId="{1ACDF7CC-E176-44A2-B25A-21EAF721CDB0}" type="presParOf" srcId="{CBE08188-61C9-4098-989A-17935FD05071}" destId="{8CEE55B0-8FFB-4F69-A2FD-6C9EACA8F64C}" srcOrd="2" destOrd="0" presId="urn:microsoft.com/office/officeart/2005/8/layout/vList6"/>
    <dgm:cxn modelId="{D787DEB4-4922-47DC-9C29-E6E18B05244E}" type="presParOf" srcId="{8CEE55B0-8FFB-4F69-A2FD-6C9EACA8F64C}" destId="{6840B8E3-AC0A-4190-B51C-D9220867364D}" srcOrd="0" destOrd="0" presId="urn:microsoft.com/office/officeart/2005/8/layout/vList6"/>
    <dgm:cxn modelId="{388D8852-BE56-48B5-B996-C4CA0083103B}" type="presParOf" srcId="{8CEE55B0-8FFB-4F69-A2FD-6C9EACA8F64C}" destId="{73646FE0-BFFE-4BBC-9F47-1314ACD10906}" srcOrd="1" destOrd="0" presId="urn:microsoft.com/office/officeart/2005/8/layout/vList6"/>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C6ABB4F-380A-446D-9409-9212C9E10C17}"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en-US"/>
        </a:p>
      </dgm:t>
    </dgm:pt>
    <dgm:pt modelId="{585DDE57-EC98-4484-8BEC-D344683D146B}">
      <dgm:prSet phldrT="[Text]" custT="1"/>
      <dgm:spPr/>
      <dgm:t>
        <a:bodyPr/>
        <a:lstStyle/>
        <a:p>
          <a:r>
            <a:rPr lang="en-US" sz="4000" dirty="0" smtClean="0"/>
            <a:t>Collaborative Opportunities ?</a:t>
          </a:r>
          <a:endParaRPr lang="en-US" sz="4000" dirty="0"/>
        </a:p>
      </dgm:t>
    </dgm:pt>
    <dgm:pt modelId="{CBA8B0CF-7022-4516-82BC-ED018213F69E}" type="parTrans" cxnId="{D80DAF32-F0A3-48F1-A7FB-C61D77B9A9FD}">
      <dgm:prSet/>
      <dgm:spPr/>
      <dgm:t>
        <a:bodyPr/>
        <a:lstStyle/>
        <a:p>
          <a:endParaRPr lang="en-US"/>
        </a:p>
      </dgm:t>
    </dgm:pt>
    <dgm:pt modelId="{20BC1BB6-30F9-4668-9DBA-560C680E7DC7}" type="sibTrans" cxnId="{D80DAF32-F0A3-48F1-A7FB-C61D77B9A9FD}">
      <dgm:prSet/>
      <dgm:spPr/>
      <dgm:t>
        <a:bodyPr/>
        <a:lstStyle/>
        <a:p>
          <a:endParaRPr lang="en-US"/>
        </a:p>
      </dgm:t>
    </dgm:pt>
    <dgm:pt modelId="{52D16060-9A53-45B9-B9EE-0A11B3B7C5F6}">
      <dgm:prSet phldrT="[Text]" custT="1"/>
      <dgm:spPr/>
      <dgm:t>
        <a:bodyPr/>
        <a:lstStyle/>
        <a:p>
          <a:r>
            <a:rPr lang="en-US" sz="2400" dirty="0" smtClean="0">
              <a:latin typeface="Arial Narrow" pitchFamily="34" charset="0"/>
            </a:rPr>
            <a:t>What  are your ministries?</a:t>
          </a:r>
        </a:p>
        <a:p>
          <a:r>
            <a:rPr lang="en-US" sz="2400" dirty="0" smtClean="0">
              <a:latin typeface="Arial Narrow" pitchFamily="34" charset="0"/>
            </a:rPr>
            <a:t>What  programs do you currently have in place?</a:t>
          </a:r>
        </a:p>
        <a:p>
          <a:r>
            <a:rPr lang="en-US" sz="2400" dirty="0" smtClean="0">
              <a:latin typeface="Arial Narrow" pitchFamily="34" charset="0"/>
            </a:rPr>
            <a:t>What services do you offer to your community?</a:t>
          </a:r>
          <a:endParaRPr lang="en-US" sz="2400" dirty="0">
            <a:latin typeface="Arial Narrow" pitchFamily="34" charset="0"/>
          </a:endParaRPr>
        </a:p>
      </dgm:t>
    </dgm:pt>
    <dgm:pt modelId="{E3DB45F3-A2C4-42A8-997C-1A9D1217F0A9}" type="parTrans" cxnId="{3220FA3B-D8D5-42E7-9661-6AB42E3FF5A5}">
      <dgm:prSet/>
      <dgm:spPr/>
      <dgm:t>
        <a:bodyPr/>
        <a:lstStyle/>
        <a:p>
          <a:endParaRPr lang="en-US"/>
        </a:p>
      </dgm:t>
    </dgm:pt>
    <dgm:pt modelId="{737756A9-E048-4132-9E4D-48BB47E91581}" type="sibTrans" cxnId="{3220FA3B-D8D5-42E7-9661-6AB42E3FF5A5}">
      <dgm:prSet/>
      <dgm:spPr/>
      <dgm:t>
        <a:bodyPr/>
        <a:lstStyle/>
        <a:p>
          <a:endParaRPr lang="en-US"/>
        </a:p>
      </dgm:t>
    </dgm:pt>
    <dgm:pt modelId="{2B3F3465-9109-42E8-ABD2-DD5144E2F7B4}">
      <dgm:prSet phldrT="[Text]" custT="1"/>
      <dgm:spPr/>
      <dgm:t>
        <a:bodyPr/>
        <a:lstStyle/>
        <a:p>
          <a:r>
            <a:rPr lang="en-US" sz="2200" dirty="0" smtClean="0">
              <a:latin typeface="Arial Narrow" pitchFamily="34" charset="0"/>
            </a:rPr>
            <a:t>Do you have a transportation program?</a:t>
          </a:r>
        </a:p>
        <a:p>
          <a:r>
            <a:rPr lang="en-US" sz="2200" dirty="0" smtClean="0">
              <a:latin typeface="Arial Narrow" pitchFamily="34" charset="0"/>
            </a:rPr>
            <a:t>Do you have members that are retired and looking for ways to keep busy?</a:t>
          </a:r>
        </a:p>
        <a:p>
          <a:r>
            <a:rPr lang="en-US" sz="2200" dirty="0" smtClean="0">
              <a:latin typeface="Arial Narrow" pitchFamily="34" charset="0"/>
            </a:rPr>
            <a:t>Do you have a food program?</a:t>
          </a:r>
        </a:p>
      </dgm:t>
    </dgm:pt>
    <dgm:pt modelId="{0646B83F-D810-4D70-BFE3-154829F2C7E2}" type="parTrans" cxnId="{6C0C82B2-F33E-4B20-B3DD-7A4A7AC3D94C}">
      <dgm:prSet/>
      <dgm:spPr/>
      <dgm:t>
        <a:bodyPr/>
        <a:lstStyle/>
        <a:p>
          <a:endParaRPr lang="en-US"/>
        </a:p>
      </dgm:t>
    </dgm:pt>
    <dgm:pt modelId="{974493CA-731F-468C-864C-5E3C25603FC2}" type="sibTrans" cxnId="{6C0C82B2-F33E-4B20-B3DD-7A4A7AC3D94C}">
      <dgm:prSet/>
      <dgm:spPr/>
      <dgm:t>
        <a:bodyPr/>
        <a:lstStyle/>
        <a:p>
          <a:endParaRPr lang="en-US"/>
        </a:p>
      </dgm:t>
    </dgm:pt>
    <dgm:pt modelId="{06AE86BC-B2AC-4790-AE7D-26A94704872C}">
      <dgm:prSet phldrT="[Text]" custT="1"/>
      <dgm:spPr/>
      <dgm:t>
        <a:bodyPr/>
        <a:lstStyle/>
        <a:p>
          <a:r>
            <a:rPr lang="en-US" sz="2400" dirty="0" smtClean="0">
              <a:latin typeface="Arial Narrow" pitchFamily="34" charset="0"/>
            </a:rPr>
            <a:t>What are the interests of your youth group?</a:t>
          </a:r>
        </a:p>
        <a:p>
          <a:r>
            <a:rPr lang="en-US" sz="2400" dirty="0" smtClean="0">
              <a:latin typeface="Arial Narrow" pitchFamily="34" charset="0"/>
            </a:rPr>
            <a:t>Single adults?</a:t>
          </a:r>
        </a:p>
        <a:p>
          <a:r>
            <a:rPr lang="en-US" sz="2400" dirty="0" smtClean="0">
              <a:latin typeface="Arial Narrow" pitchFamily="34" charset="0"/>
            </a:rPr>
            <a:t>Do you host community events?</a:t>
          </a:r>
        </a:p>
      </dgm:t>
    </dgm:pt>
    <dgm:pt modelId="{ED0A7F6B-760B-4754-A06B-64D844FD0124}" type="parTrans" cxnId="{C279EDFA-B68D-46AE-9995-F903C3312008}">
      <dgm:prSet/>
      <dgm:spPr/>
      <dgm:t>
        <a:bodyPr/>
        <a:lstStyle/>
        <a:p>
          <a:endParaRPr lang="en-US"/>
        </a:p>
      </dgm:t>
    </dgm:pt>
    <dgm:pt modelId="{BC1E43C2-BA11-41BC-99AC-18A92CFC0845}" type="sibTrans" cxnId="{C279EDFA-B68D-46AE-9995-F903C3312008}">
      <dgm:prSet/>
      <dgm:spPr/>
      <dgm:t>
        <a:bodyPr/>
        <a:lstStyle/>
        <a:p>
          <a:endParaRPr lang="en-US"/>
        </a:p>
      </dgm:t>
    </dgm:pt>
    <dgm:pt modelId="{51AECD6F-B7BF-4728-83B9-1195A5ADA99A}" type="pres">
      <dgm:prSet presAssocID="{FC6ABB4F-380A-446D-9409-9212C9E10C17}" presName="composite" presStyleCnt="0">
        <dgm:presLayoutVars>
          <dgm:chMax val="1"/>
          <dgm:dir/>
          <dgm:resizeHandles val="exact"/>
        </dgm:presLayoutVars>
      </dgm:prSet>
      <dgm:spPr/>
      <dgm:t>
        <a:bodyPr/>
        <a:lstStyle/>
        <a:p>
          <a:endParaRPr lang="en-US"/>
        </a:p>
      </dgm:t>
    </dgm:pt>
    <dgm:pt modelId="{903A707F-05F1-48CC-B6E9-E7D32855F743}" type="pres">
      <dgm:prSet presAssocID="{585DDE57-EC98-4484-8BEC-D344683D146B}" presName="roof" presStyleLbl="dkBgShp" presStyleIdx="0" presStyleCnt="2"/>
      <dgm:spPr/>
      <dgm:t>
        <a:bodyPr/>
        <a:lstStyle/>
        <a:p>
          <a:endParaRPr lang="en-US"/>
        </a:p>
      </dgm:t>
    </dgm:pt>
    <dgm:pt modelId="{AB65E1DA-CE14-4F3A-887B-89AA1C6048B9}" type="pres">
      <dgm:prSet presAssocID="{585DDE57-EC98-4484-8BEC-D344683D146B}" presName="pillars" presStyleCnt="0"/>
      <dgm:spPr/>
    </dgm:pt>
    <dgm:pt modelId="{8F915B96-38AA-4B70-9F41-9A7D46C774C0}" type="pres">
      <dgm:prSet presAssocID="{585DDE57-EC98-4484-8BEC-D344683D146B}" presName="pillar1" presStyleLbl="node1" presStyleIdx="0" presStyleCnt="3" custScaleY="117370">
        <dgm:presLayoutVars>
          <dgm:bulletEnabled val="1"/>
        </dgm:presLayoutVars>
      </dgm:prSet>
      <dgm:spPr/>
      <dgm:t>
        <a:bodyPr/>
        <a:lstStyle/>
        <a:p>
          <a:endParaRPr lang="en-US"/>
        </a:p>
      </dgm:t>
    </dgm:pt>
    <dgm:pt modelId="{B2832962-4541-4FF5-98C0-58CF7A8ECC09}" type="pres">
      <dgm:prSet presAssocID="{2B3F3465-9109-42E8-ABD2-DD5144E2F7B4}" presName="pillarX" presStyleLbl="node1" presStyleIdx="1" presStyleCnt="3" custScaleY="117370">
        <dgm:presLayoutVars>
          <dgm:bulletEnabled val="1"/>
        </dgm:presLayoutVars>
      </dgm:prSet>
      <dgm:spPr/>
      <dgm:t>
        <a:bodyPr/>
        <a:lstStyle/>
        <a:p>
          <a:endParaRPr lang="en-US"/>
        </a:p>
      </dgm:t>
    </dgm:pt>
    <dgm:pt modelId="{B782DDB6-5639-400B-A981-5D8D5BE06AEE}" type="pres">
      <dgm:prSet presAssocID="{06AE86BC-B2AC-4790-AE7D-26A94704872C}" presName="pillarX" presStyleLbl="node1" presStyleIdx="2" presStyleCnt="3" custScaleY="117370" custLinFactNeighborX="15416">
        <dgm:presLayoutVars>
          <dgm:bulletEnabled val="1"/>
        </dgm:presLayoutVars>
      </dgm:prSet>
      <dgm:spPr/>
      <dgm:t>
        <a:bodyPr/>
        <a:lstStyle/>
        <a:p>
          <a:endParaRPr lang="en-US"/>
        </a:p>
      </dgm:t>
    </dgm:pt>
    <dgm:pt modelId="{0580E454-D5B8-48C5-AAF3-9C6EAEDBBF3D}" type="pres">
      <dgm:prSet presAssocID="{585DDE57-EC98-4484-8BEC-D344683D146B}" presName="base" presStyleLbl="dkBgShp" presStyleIdx="1" presStyleCnt="2" custLinFactNeighborY="-22656"/>
      <dgm:spPr/>
    </dgm:pt>
  </dgm:ptLst>
  <dgm:cxnLst>
    <dgm:cxn modelId="{6C0C82B2-F33E-4B20-B3DD-7A4A7AC3D94C}" srcId="{585DDE57-EC98-4484-8BEC-D344683D146B}" destId="{2B3F3465-9109-42E8-ABD2-DD5144E2F7B4}" srcOrd="1" destOrd="0" parTransId="{0646B83F-D810-4D70-BFE3-154829F2C7E2}" sibTransId="{974493CA-731F-468C-864C-5E3C25603FC2}"/>
    <dgm:cxn modelId="{08843C22-2266-4F32-BB41-AE554DD80519}" type="presOf" srcId="{06AE86BC-B2AC-4790-AE7D-26A94704872C}" destId="{B782DDB6-5639-400B-A981-5D8D5BE06AEE}" srcOrd="0" destOrd="0" presId="urn:microsoft.com/office/officeart/2005/8/layout/hList3"/>
    <dgm:cxn modelId="{48E97D37-47AB-4B3B-B533-4C33630F829A}" type="presOf" srcId="{52D16060-9A53-45B9-B9EE-0A11B3B7C5F6}" destId="{8F915B96-38AA-4B70-9F41-9A7D46C774C0}" srcOrd="0" destOrd="0" presId="urn:microsoft.com/office/officeart/2005/8/layout/hList3"/>
    <dgm:cxn modelId="{3220FA3B-D8D5-42E7-9661-6AB42E3FF5A5}" srcId="{585DDE57-EC98-4484-8BEC-D344683D146B}" destId="{52D16060-9A53-45B9-B9EE-0A11B3B7C5F6}" srcOrd="0" destOrd="0" parTransId="{E3DB45F3-A2C4-42A8-997C-1A9D1217F0A9}" sibTransId="{737756A9-E048-4132-9E4D-48BB47E91581}"/>
    <dgm:cxn modelId="{E59AB681-2F81-4FB6-BFDF-C656CFA67329}" type="presOf" srcId="{FC6ABB4F-380A-446D-9409-9212C9E10C17}" destId="{51AECD6F-B7BF-4728-83B9-1195A5ADA99A}" srcOrd="0" destOrd="0" presId="urn:microsoft.com/office/officeart/2005/8/layout/hList3"/>
    <dgm:cxn modelId="{D80DAF32-F0A3-48F1-A7FB-C61D77B9A9FD}" srcId="{FC6ABB4F-380A-446D-9409-9212C9E10C17}" destId="{585DDE57-EC98-4484-8BEC-D344683D146B}" srcOrd="0" destOrd="0" parTransId="{CBA8B0CF-7022-4516-82BC-ED018213F69E}" sibTransId="{20BC1BB6-30F9-4668-9DBA-560C680E7DC7}"/>
    <dgm:cxn modelId="{1FF48DDB-E483-44BA-AE7E-7FE710D4F6D2}" type="presOf" srcId="{2B3F3465-9109-42E8-ABD2-DD5144E2F7B4}" destId="{B2832962-4541-4FF5-98C0-58CF7A8ECC09}" srcOrd="0" destOrd="0" presId="urn:microsoft.com/office/officeart/2005/8/layout/hList3"/>
    <dgm:cxn modelId="{C279EDFA-B68D-46AE-9995-F903C3312008}" srcId="{585DDE57-EC98-4484-8BEC-D344683D146B}" destId="{06AE86BC-B2AC-4790-AE7D-26A94704872C}" srcOrd="2" destOrd="0" parTransId="{ED0A7F6B-760B-4754-A06B-64D844FD0124}" sibTransId="{BC1E43C2-BA11-41BC-99AC-18A92CFC0845}"/>
    <dgm:cxn modelId="{4C9800BE-1B06-492F-A0B4-0675F2EF7979}" type="presOf" srcId="{585DDE57-EC98-4484-8BEC-D344683D146B}" destId="{903A707F-05F1-48CC-B6E9-E7D32855F743}" srcOrd="0" destOrd="0" presId="urn:microsoft.com/office/officeart/2005/8/layout/hList3"/>
    <dgm:cxn modelId="{0BC3416B-B894-46A7-8869-CFAB4EBD2362}" type="presParOf" srcId="{51AECD6F-B7BF-4728-83B9-1195A5ADA99A}" destId="{903A707F-05F1-48CC-B6E9-E7D32855F743}" srcOrd="0" destOrd="0" presId="urn:microsoft.com/office/officeart/2005/8/layout/hList3"/>
    <dgm:cxn modelId="{B68760CB-36EC-489E-BA43-7C50EB845640}" type="presParOf" srcId="{51AECD6F-B7BF-4728-83B9-1195A5ADA99A}" destId="{AB65E1DA-CE14-4F3A-887B-89AA1C6048B9}" srcOrd="1" destOrd="0" presId="urn:microsoft.com/office/officeart/2005/8/layout/hList3"/>
    <dgm:cxn modelId="{F305D3D2-13FF-4872-8CAF-94A873DE90F1}" type="presParOf" srcId="{AB65E1DA-CE14-4F3A-887B-89AA1C6048B9}" destId="{8F915B96-38AA-4B70-9F41-9A7D46C774C0}" srcOrd="0" destOrd="0" presId="urn:microsoft.com/office/officeart/2005/8/layout/hList3"/>
    <dgm:cxn modelId="{A2CE99F1-B2A4-43C2-9B8C-33C7939AEEBE}" type="presParOf" srcId="{AB65E1DA-CE14-4F3A-887B-89AA1C6048B9}" destId="{B2832962-4541-4FF5-98C0-58CF7A8ECC09}" srcOrd="1" destOrd="0" presId="urn:microsoft.com/office/officeart/2005/8/layout/hList3"/>
    <dgm:cxn modelId="{76FB0664-BAEE-4786-9854-C6A3FE92117E}" type="presParOf" srcId="{AB65E1DA-CE14-4F3A-887B-89AA1C6048B9}" destId="{B782DDB6-5639-400B-A981-5D8D5BE06AEE}" srcOrd="2" destOrd="0" presId="urn:microsoft.com/office/officeart/2005/8/layout/hList3"/>
    <dgm:cxn modelId="{CD74D9EB-275A-4EC3-A9E8-698460DDFD0E}" type="presParOf" srcId="{51AECD6F-B7BF-4728-83B9-1195A5ADA99A}" destId="{0580E454-D5B8-48C5-AAF3-9C6EAEDBBF3D}" srcOrd="2" destOrd="0" presId="urn:microsoft.com/office/officeart/2005/8/layout/hList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DDD33897-E6D6-41FA-A21F-343218EA3B30}" type="datetimeFigureOut">
              <a:rPr lang="en-US" smtClean="0"/>
              <a:pPr/>
              <a:t>11/10/2011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481DB737-4974-46E1-B58F-708F36B4503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81DB737-4974-46E1-B58F-708F36B4503D}"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96D484E-E876-45F8-A7FE-7EBEA0F76002}" type="slidenum">
              <a:rPr lang="en-US" smtClean="0"/>
              <a:pPr/>
              <a:t>22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96D484E-E876-45F8-A7FE-7EBEA0F76002}" type="slidenum">
              <a:rPr lang="en-US" smtClean="0"/>
              <a:pPr/>
              <a:t>23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96D484E-E876-45F8-A7FE-7EBEA0F76002}" type="slidenum">
              <a:rPr lang="en-US" smtClean="0"/>
              <a:pPr/>
              <a:t>24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E04B820-20EC-4470-A8E6-48AD5856ECF3}" type="datetime1">
              <a:rPr lang="en-US" smtClean="0"/>
              <a:pPr/>
              <a:t>11/10/2011</a:t>
            </a:fld>
            <a:endParaRPr lang="en-US"/>
          </a:p>
        </p:txBody>
      </p:sp>
      <p:sp>
        <p:nvSpPr>
          <p:cNvPr id="5" name="Footer Placeholder 4"/>
          <p:cNvSpPr>
            <a:spLocks noGrp="1"/>
          </p:cNvSpPr>
          <p:nvPr>
            <p:ph type="ftr" sz="quarter" idx="11"/>
          </p:nvPr>
        </p:nvSpPr>
        <p:spPr/>
        <p:txBody>
          <a:bodyPr/>
          <a:lstStyle/>
          <a:p>
            <a:r>
              <a:rPr lang="en-US" smtClean="0"/>
              <a:t>CFBNP   Building Collaborations  Empowering Veterans</a:t>
            </a:r>
            <a:endParaRPr lang="en-US"/>
          </a:p>
        </p:txBody>
      </p:sp>
      <p:sp>
        <p:nvSpPr>
          <p:cNvPr id="6" name="Slide Number Placeholder 5"/>
          <p:cNvSpPr>
            <a:spLocks noGrp="1"/>
          </p:cNvSpPr>
          <p:nvPr>
            <p:ph type="sldNum" sz="quarter" idx="12"/>
          </p:nvPr>
        </p:nvSpPr>
        <p:spPr/>
        <p:txBody>
          <a:bodyPr/>
          <a:lstStyle/>
          <a:p>
            <a:fld id="{23DC9A0B-AC80-4E7E-808E-CD79D09178F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F14A0D-D793-4999-A98A-927104141C77}" type="datetime1">
              <a:rPr lang="en-US" smtClean="0"/>
              <a:pPr/>
              <a:t>11/10/2011</a:t>
            </a:fld>
            <a:endParaRPr lang="en-US"/>
          </a:p>
        </p:txBody>
      </p:sp>
      <p:sp>
        <p:nvSpPr>
          <p:cNvPr id="5" name="Footer Placeholder 4"/>
          <p:cNvSpPr>
            <a:spLocks noGrp="1"/>
          </p:cNvSpPr>
          <p:nvPr>
            <p:ph type="ftr" sz="quarter" idx="11"/>
          </p:nvPr>
        </p:nvSpPr>
        <p:spPr/>
        <p:txBody>
          <a:bodyPr/>
          <a:lstStyle/>
          <a:p>
            <a:r>
              <a:rPr lang="en-US" smtClean="0"/>
              <a:t>CFBNP   Building Collaborations  Empowering Veterans</a:t>
            </a:r>
            <a:endParaRPr lang="en-US"/>
          </a:p>
        </p:txBody>
      </p:sp>
      <p:sp>
        <p:nvSpPr>
          <p:cNvPr id="6" name="Slide Number Placeholder 5"/>
          <p:cNvSpPr>
            <a:spLocks noGrp="1"/>
          </p:cNvSpPr>
          <p:nvPr>
            <p:ph type="sldNum" sz="quarter" idx="12"/>
          </p:nvPr>
        </p:nvSpPr>
        <p:spPr/>
        <p:txBody>
          <a:bodyPr/>
          <a:lstStyle/>
          <a:p>
            <a:fld id="{23DC9A0B-AC80-4E7E-808E-CD79D09178F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FF4485-0798-43A5-B81B-BCE87B9317F2}" type="datetime1">
              <a:rPr lang="en-US" smtClean="0"/>
              <a:pPr/>
              <a:t>11/10/2011</a:t>
            </a:fld>
            <a:endParaRPr lang="en-US"/>
          </a:p>
        </p:txBody>
      </p:sp>
      <p:sp>
        <p:nvSpPr>
          <p:cNvPr id="5" name="Footer Placeholder 4"/>
          <p:cNvSpPr>
            <a:spLocks noGrp="1"/>
          </p:cNvSpPr>
          <p:nvPr>
            <p:ph type="ftr" sz="quarter" idx="11"/>
          </p:nvPr>
        </p:nvSpPr>
        <p:spPr/>
        <p:txBody>
          <a:bodyPr/>
          <a:lstStyle/>
          <a:p>
            <a:r>
              <a:rPr lang="en-US" smtClean="0"/>
              <a:t>CFBNP   Building Collaborations  Empowering Veterans</a:t>
            </a:r>
            <a:endParaRPr lang="en-US"/>
          </a:p>
        </p:txBody>
      </p:sp>
      <p:sp>
        <p:nvSpPr>
          <p:cNvPr id="6" name="Slide Number Placeholder 5"/>
          <p:cNvSpPr>
            <a:spLocks noGrp="1"/>
          </p:cNvSpPr>
          <p:nvPr>
            <p:ph type="sldNum" sz="quarter" idx="12"/>
          </p:nvPr>
        </p:nvSpPr>
        <p:spPr/>
        <p:txBody>
          <a:bodyPr/>
          <a:lstStyle/>
          <a:p>
            <a:fld id="{23DC9A0B-AC80-4E7E-808E-CD79D09178F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AD232B-EC0F-4CB3-8229-F353044FEFB0}" type="datetime1">
              <a:rPr lang="en-US" smtClean="0"/>
              <a:pPr/>
              <a:t>11/10/2011</a:t>
            </a:fld>
            <a:endParaRPr lang="en-US"/>
          </a:p>
        </p:txBody>
      </p:sp>
      <p:sp>
        <p:nvSpPr>
          <p:cNvPr id="5" name="Footer Placeholder 4"/>
          <p:cNvSpPr>
            <a:spLocks noGrp="1"/>
          </p:cNvSpPr>
          <p:nvPr>
            <p:ph type="ftr" sz="quarter" idx="11"/>
          </p:nvPr>
        </p:nvSpPr>
        <p:spPr/>
        <p:txBody>
          <a:bodyPr/>
          <a:lstStyle/>
          <a:p>
            <a:r>
              <a:rPr lang="en-US" smtClean="0"/>
              <a:t>CFBNP   Building Collaborations  Empowering Veterans</a:t>
            </a:r>
            <a:endParaRPr lang="en-US"/>
          </a:p>
        </p:txBody>
      </p:sp>
      <p:sp>
        <p:nvSpPr>
          <p:cNvPr id="6" name="Slide Number Placeholder 5"/>
          <p:cNvSpPr>
            <a:spLocks noGrp="1"/>
          </p:cNvSpPr>
          <p:nvPr>
            <p:ph type="sldNum" sz="quarter" idx="12"/>
          </p:nvPr>
        </p:nvSpPr>
        <p:spPr/>
        <p:txBody>
          <a:bodyPr/>
          <a:lstStyle/>
          <a:p>
            <a:fld id="{23DC9A0B-AC80-4E7E-808E-CD79D09178F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74E4709-4B66-43E6-B551-98F52275887D}" type="datetime1">
              <a:rPr lang="en-US" smtClean="0"/>
              <a:pPr/>
              <a:t>11/10/2011</a:t>
            </a:fld>
            <a:endParaRPr lang="en-US"/>
          </a:p>
        </p:txBody>
      </p:sp>
      <p:sp>
        <p:nvSpPr>
          <p:cNvPr id="5" name="Footer Placeholder 4"/>
          <p:cNvSpPr>
            <a:spLocks noGrp="1"/>
          </p:cNvSpPr>
          <p:nvPr>
            <p:ph type="ftr" sz="quarter" idx="11"/>
          </p:nvPr>
        </p:nvSpPr>
        <p:spPr/>
        <p:txBody>
          <a:bodyPr/>
          <a:lstStyle/>
          <a:p>
            <a:r>
              <a:rPr lang="en-US" smtClean="0"/>
              <a:t>CFBNP   Building Collaborations  Empowering Veterans</a:t>
            </a:r>
            <a:endParaRPr lang="en-US"/>
          </a:p>
        </p:txBody>
      </p:sp>
      <p:sp>
        <p:nvSpPr>
          <p:cNvPr id="6" name="Slide Number Placeholder 5"/>
          <p:cNvSpPr>
            <a:spLocks noGrp="1"/>
          </p:cNvSpPr>
          <p:nvPr>
            <p:ph type="sldNum" sz="quarter" idx="12"/>
          </p:nvPr>
        </p:nvSpPr>
        <p:spPr/>
        <p:txBody>
          <a:bodyPr/>
          <a:lstStyle/>
          <a:p>
            <a:fld id="{23DC9A0B-AC80-4E7E-808E-CD79D09178F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21955E8-889C-47F6-9E09-55FB519AD631}" type="datetime1">
              <a:rPr lang="en-US" smtClean="0"/>
              <a:pPr/>
              <a:t>11/10/2011</a:t>
            </a:fld>
            <a:endParaRPr lang="en-US"/>
          </a:p>
        </p:txBody>
      </p:sp>
      <p:sp>
        <p:nvSpPr>
          <p:cNvPr id="6" name="Footer Placeholder 5"/>
          <p:cNvSpPr>
            <a:spLocks noGrp="1"/>
          </p:cNvSpPr>
          <p:nvPr>
            <p:ph type="ftr" sz="quarter" idx="11"/>
          </p:nvPr>
        </p:nvSpPr>
        <p:spPr/>
        <p:txBody>
          <a:bodyPr/>
          <a:lstStyle/>
          <a:p>
            <a:r>
              <a:rPr lang="en-US" smtClean="0"/>
              <a:t>CFBNP   Building Collaborations  Empowering Veterans</a:t>
            </a:r>
            <a:endParaRPr lang="en-US"/>
          </a:p>
        </p:txBody>
      </p:sp>
      <p:sp>
        <p:nvSpPr>
          <p:cNvPr id="7" name="Slide Number Placeholder 6"/>
          <p:cNvSpPr>
            <a:spLocks noGrp="1"/>
          </p:cNvSpPr>
          <p:nvPr>
            <p:ph type="sldNum" sz="quarter" idx="12"/>
          </p:nvPr>
        </p:nvSpPr>
        <p:spPr/>
        <p:txBody>
          <a:bodyPr/>
          <a:lstStyle/>
          <a:p>
            <a:fld id="{23DC9A0B-AC80-4E7E-808E-CD79D09178F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5AA4B5D-B82D-42F7-9158-A45F729B8390}" type="datetime1">
              <a:rPr lang="en-US" smtClean="0"/>
              <a:pPr/>
              <a:t>11/10/2011</a:t>
            </a:fld>
            <a:endParaRPr lang="en-US"/>
          </a:p>
        </p:txBody>
      </p:sp>
      <p:sp>
        <p:nvSpPr>
          <p:cNvPr id="8" name="Footer Placeholder 7"/>
          <p:cNvSpPr>
            <a:spLocks noGrp="1"/>
          </p:cNvSpPr>
          <p:nvPr>
            <p:ph type="ftr" sz="quarter" idx="11"/>
          </p:nvPr>
        </p:nvSpPr>
        <p:spPr/>
        <p:txBody>
          <a:bodyPr/>
          <a:lstStyle/>
          <a:p>
            <a:r>
              <a:rPr lang="en-US" smtClean="0"/>
              <a:t>CFBNP   Building Collaborations  Empowering Veterans</a:t>
            </a:r>
            <a:endParaRPr lang="en-US"/>
          </a:p>
        </p:txBody>
      </p:sp>
      <p:sp>
        <p:nvSpPr>
          <p:cNvPr id="9" name="Slide Number Placeholder 8"/>
          <p:cNvSpPr>
            <a:spLocks noGrp="1"/>
          </p:cNvSpPr>
          <p:nvPr>
            <p:ph type="sldNum" sz="quarter" idx="12"/>
          </p:nvPr>
        </p:nvSpPr>
        <p:spPr/>
        <p:txBody>
          <a:bodyPr/>
          <a:lstStyle/>
          <a:p>
            <a:fld id="{23DC9A0B-AC80-4E7E-808E-CD79D09178F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BAA2D47-C7E7-40BD-AF09-2FDFAECE508B}" type="datetime1">
              <a:rPr lang="en-US" smtClean="0"/>
              <a:pPr/>
              <a:t>11/10/2011</a:t>
            </a:fld>
            <a:endParaRPr lang="en-US"/>
          </a:p>
        </p:txBody>
      </p:sp>
      <p:sp>
        <p:nvSpPr>
          <p:cNvPr id="4" name="Footer Placeholder 3"/>
          <p:cNvSpPr>
            <a:spLocks noGrp="1"/>
          </p:cNvSpPr>
          <p:nvPr>
            <p:ph type="ftr" sz="quarter" idx="11"/>
          </p:nvPr>
        </p:nvSpPr>
        <p:spPr/>
        <p:txBody>
          <a:bodyPr/>
          <a:lstStyle/>
          <a:p>
            <a:r>
              <a:rPr lang="en-US" smtClean="0"/>
              <a:t>CFBNP   Building Collaborations  Empowering Veterans</a:t>
            </a:r>
            <a:endParaRPr lang="en-US"/>
          </a:p>
        </p:txBody>
      </p:sp>
      <p:sp>
        <p:nvSpPr>
          <p:cNvPr id="5" name="Slide Number Placeholder 4"/>
          <p:cNvSpPr>
            <a:spLocks noGrp="1"/>
          </p:cNvSpPr>
          <p:nvPr>
            <p:ph type="sldNum" sz="quarter" idx="12"/>
          </p:nvPr>
        </p:nvSpPr>
        <p:spPr/>
        <p:txBody>
          <a:bodyPr/>
          <a:lstStyle/>
          <a:p>
            <a:fld id="{23DC9A0B-AC80-4E7E-808E-CD79D09178F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263759-87ED-46DA-8738-E88C97B3708D}" type="datetime1">
              <a:rPr lang="en-US" smtClean="0"/>
              <a:pPr/>
              <a:t>11/10/2011</a:t>
            </a:fld>
            <a:endParaRPr lang="en-US"/>
          </a:p>
        </p:txBody>
      </p:sp>
      <p:sp>
        <p:nvSpPr>
          <p:cNvPr id="3" name="Footer Placeholder 2"/>
          <p:cNvSpPr>
            <a:spLocks noGrp="1"/>
          </p:cNvSpPr>
          <p:nvPr>
            <p:ph type="ftr" sz="quarter" idx="11"/>
          </p:nvPr>
        </p:nvSpPr>
        <p:spPr/>
        <p:txBody>
          <a:bodyPr/>
          <a:lstStyle/>
          <a:p>
            <a:r>
              <a:rPr lang="en-US" smtClean="0"/>
              <a:t>CFBNP   Building Collaborations  Empowering Veterans</a:t>
            </a:r>
            <a:endParaRPr lang="en-US"/>
          </a:p>
        </p:txBody>
      </p:sp>
      <p:sp>
        <p:nvSpPr>
          <p:cNvPr id="4" name="Slide Number Placeholder 3"/>
          <p:cNvSpPr>
            <a:spLocks noGrp="1"/>
          </p:cNvSpPr>
          <p:nvPr>
            <p:ph type="sldNum" sz="quarter" idx="12"/>
          </p:nvPr>
        </p:nvSpPr>
        <p:spPr/>
        <p:txBody>
          <a:bodyPr/>
          <a:lstStyle/>
          <a:p>
            <a:fld id="{23DC9A0B-AC80-4E7E-808E-CD79D09178F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7E36263-845D-4B50-80E3-13CEF2F32E9E}" type="datetime1">
              <a:rPr lang="en-US" smtClean="0"/>
              <a:pPr/>
              <a:t>11/10/2011</a:t>
            </a:fld>
            <a:endParaRPr lang="en-US"/>
          </a:p>
        </p:txBody>
      </p:sp>
      <p:sp>
        <p:nvSpPr>
          <p:cNvPr id="6" name="Footer Placeholder 5"/>
          <p:cNvSpPr>
            <a:spLocks noGrp="1"/>
          </p:cNvSpPr>
          <p:nvPr>
            <p:ph type="ftr" sz="quarter" idx="11"/>
          </p:nvPr>
        </p:nvSpPr>
        <p:spPr/>
        <p:txBody>
          <a:bodyPr/>
          <a:lstStyle/>
          <a:p>
            <a:r>
              <a:rPr lang="en-US" smtClean="0"/>
              <a:t>CFBNP   Building Collaborations  Empowering Veterans</a:t>
            </a:r>
            <a:endParaRPr lang="en-US"/>
          </a:p>
        </p:txBody>
      </p:sp>
      <p:sp>
        <p:nvSpPr>
          <p:cNvPr id="7" name="Slide Number Placeholder 6"/>
          <p:cNvSpPr>
            <a:spLocks noGrp="1"/>
          </p:cNvSpPr>
          <p:nvPr>
            <p:ph type="sldNum" sz="quarter" idx="12"/>
          </p:nvPr>
        </p:nvSpPr>
        <p:spPr/>
        <p:txBody>
          <a:bodyPr/>
          <a:lstStyle/>
          <a:p>
            <a:fld id="{23DC9A0B-AC80-4E7E-808E-CD79D09178F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EB1BD0-2533-4139-A311-768A21129542}" type="datetime1">
              <a:rPr lang="en-US" smtClean="0"/>
              <a:pPr/>
              <a:t>11/10/2011</a:t>
            </a:fld>
            <a:endParaRPr lang="en-US"/>
          </a:p>
        </p:txBody>
      </p:sp>
      <p:sp>
        <p:nvSpPr>
          <p:cNvPr id="6" name="Footer Placeholder 5"/>
          <p:cNvSpPr>
            <a:spLocks noGrp="1"/>
          </p:cNvSpPr>
          <p:nvPr>
            <p:ph type="ftr" sz="quarter" idx="11"/>
          </p:nvPr>
        </p:nvSpPr>
        <p:spPr/>
        <p:txBody>
          <a:bodyPr/>
          <a:lstStyle/>
          <a:p>
            <a:r>
              <a:rPr lang="en-US" smtClean="0"/>
              <a:t>CFBNP   Building Collaborations  Empowering Veterans</a:t>
            </a:r>
            <a:endParaRPr lang="en-US"/>
          </a:p>
        </p:txBody>
      </p:sp>
      <p:sp>
        <p:nvSpPr>
          <p:cNvPr id="7" name="Slide Number Placeholder 6"/>
          <p:cNvSpPr>
            <a:spLocks noGrp="1"/>
          </p:cNvSpPr>
          <p:nvPr>
            <p:ph type="sldNum" sz="quarter" idx="12"/>
          </p:nvPr>
        </p:nvSpPr>
        <p:spPr/>
        <p:txBody>
          <a:bodyPr/>
          <a:lstStyle/>
          <a:p>
            <a:fld id="{23DC9A0B-AC80-4E7E-808E-CD79D09178F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DF22A2-E47C-42C6-808D-3F605F3D9C51}" type="datetime1">
              <a:rPr lang="en-US" smtClean="0"/>
              <a:pPr/>
              <a:t>11/10/2011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CFBNP   Building Collaborations  Empowering Veterans</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DC9A0B-AC80-4E7E-808E-CD79D09178F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6.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jpeg"/><Relationship Id="rId1" Type="http://schemas.openxmlformats.org/officeDocument/2006/relationships/slideLayout" Target="../slideLayouts/slideLayout6.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1.jpe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wmf"/><Relationship Id="rId1" Type="http://schemas.openxmlformats.org/officeDocument/2006/relationships/slideLayout" Target="../slideLayouts/slideLayout6.xml"/><Relationship Id="rId5" Type="http://schemas.openxmlformats.org/officeDocument/2006/relationships/image" Target="../media/image1.jpeg"/><Relationship Id="rId4" Type="http://schemas.openxmlformats.org/officeDocument/2006/relationships/image" Target="../media/image4.jpeg"/></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22.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23.xml.rels><?xml version="1.0" encoding="UTF-8" standalone="yes"?>
<Relationships xmlns="http://schemas.openxmlformats.org/package/2006/relationships"><Relationship Id="rId3" Type="http://schemas.openxmlformats.org/officeDocument/2006/relationships/hyperlink" Target="http://www.mirecc.va.gov/FamiliesAtEase"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11.jpeg"/><Relationship Id="rId5" Type="http://schemas.openxmlformats.org/officeDocument/2006/relationships/image" Target="../media/image10.jpeg"/><Relationship Id="rId4" Type="http://schemas.openxmlformats.org/officeDocument/2006/relationships/image" Target="../media/image1.jpeg"/></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whitehouse.gov/partnerships" TargetMode="External"/><Relationship Id="rId2" Type="http://schemas.openxmlformats.org/officeDocument/2006/relationships/hyperlink" Target="mailto:whpartnerships@who.eop.gov" TargetMode="External"/><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www.whitehouse.gov/joiningforces" TargetMode="External"/><Relationship Id="rId1" Type="http://schemas.openxmlformats.org/officeDocument/2006/relationships/slideLayout" Target="../slideLayouts/slideLayout6.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endParaRPr lang="en-US"/>
          </a:p>
        </p:txBody>
      </p:sp>
      <p:sp>
        <p:nvSpPr>
          <p:cNvPr id="14" name="Content Placeholder 13"/>
          <p:cNvSpPr>
            <a:spLocks noGrp="1"/>
          </p:cNvSpPr>
          <p:nvPr>
            <p:ph idx="1"/>
          </p:nvPr>
        </p:nvSpPr>
        <p:spPr>
          <a:xfrm>
            <a:off x="457200" y="1600200"/>
            <a:ext cx="8229600" cy="4724400"/>
          </a:xfrm>
        </p:spPr>
        <p:txBody>
          <a:bodyPr>
            <a:normAutofit fontScale="85000" lnSpcReduction="10000"/>
          </a:bodyPr>
          <a:lstStyle/>
          <a:p>
            <a:pPr algn="ctr">
              <a:buNone/>
            </a:pPr>
            <a:r>
              <a:rPr lang="en-US" sz="2200" b="1" i="1" dirty="0" smtClean="0">
                <a:solidFill>
                  <a:schemeClr val="tx2">
                    <a:lumMod val="60000"/>
                    <a:lumOff val="40000"/>
                  </a:schemeClr>
                </a:solidFill>
                <a:latin typeface="Arial" pitchFamily="34" charset="0"/>
                <a:cs typeface="Arial" pitchFamily="34" charset="0"/>
              </a:rPr>
              <a:t>VA Center for Faith-based and Neighborhood Partnerships (CFBNP)</a:t>
            </a:r>
          </a:p>
          <a:p>
            <a:pPr algn="ctr">
              <a:buNone/>
            </a:pPr>
            <a:endParaRPr lang="en-US" sz="2000" b="1" i="1" dirty="0" smtClean="0">
              <a:solidFill>
                <a:schemeClr val="tx2">
                  <a:lumMod val="60000"/>
                  <a:lumOff val="40000"/>
                </a:schemeClr>
              </a:solidFill>
              <a:latin typeface="Arial" pitchFamily="34" charset="0"/>
              <a:cs typeface="Arial" pitchFamily="34" charset="0"/>
            </a:endParaRPr>
          </a:p>
          <a:p>
            <a:pPr algn="ctr">
              <a:buNone/>
            </a:pPr>
            <a:r>
              <a:rPr lang="en-US" sz="2400" dirty="0" err="1" smtClean="0">
                <a:latin typeface="Arial" pitchFamily="34" charset="0"/>
                <a:cs typeface="Arial" pitchFamily="34" charset="0"/>
              </a:rPr>
              <a:t>Battlemind</a:t>
            </a:r>
            <a:r>
              <a:rPr lang="en-US" sz="2400" dirty="0" smtClean="0">
                <a:latin typeface="Arial" pitchFamily="34" charset="0"/>
                <a:cs typeface="Arial" pitchFamily="34" charset="0"/>
              </a:rPr>
              <a:t> to Home II Symposium</a:t>
            </a:r>
          </a:p>
          <a:p>
            <a:pPr algn="ctr">
              <a:buNone/>
            </a:pPr>
            <a:endParaRPr lang="en-US" sz="2400" dirty="0" smtClean="0">
              <a:latin typeface="Arial" pitchFamily="34" charset="0"/>
              <a:cs typeface="Arial" pitchFamily="34" charset="0"/>
            </a:endParaRPr>
          </a:p>
          <a:p>
            <a:pPr algn="ctr">
              <a:buNone/>
            </a:pPr>
            <a:r>
              <a:rPr lang="en-US" sz="2200" b="1" i="1" dirty="0" smtClean="0">
                <a:latin typeface="Arial" pitchFamily="34" charset="0"/>
                <a:cs typeface="Arial" pitchFamily="34" charset="0"/>
              </a:rPr>
              <a:t>Empowering Veterans ~ Faith-based and Community Organizations Working Collaboratively with Veterans Affairs (VA)</a:t>
            </a:r>
            <a:r>
              <a:rPr lang="en-US" sz="2200" b="1" dirty="0" smtClean="0">
                <a:latin typeface="Arial" pitchFamily="34" charset="0"/>
                <a:cs typeface="Arial" pitchFamily="34" charset="0"/>
              </a:rPr>
              <a:t> </a:t>
            </a:r>
          </a:p>
          <a:p>
            <a:pPr algn="ctr">
              <a:buNone/>
            </a:pPr>
            <a:r>
              <a:rPr lang="en-US" sz="2200" dirty="0" smtClean="0">
                <a:latin typeface="Arial" pitchFamily="34" charset="0"/>
                <a:cs typeface="Arial" pitchFamily="34" charset="0"/>
              </a:rPr>
              <a:t>The Role and Work of the VA CFBNP and the White House Office of </a:t>
            </a:r>
          </a:p>
          <a:p>
            <a:pPr algn="ctr">
              <a:buNone/>
            </a:pPr>
            <a:r>
              <a:rPr lang="en-US" sz="2200" dirty="0" smtClean="0">
                <a:latin typeface="Arial" pitchFamily="34" charset="0"/>
                <a:cs typeface="Arial" pitchFamily="34" charset="0"/>
              </a:rPr>
              <a:t>Faith-based and Neighborhood Partnerships (WH OFBNP)</a:t>
            </a:r>
          </a:p>
          <a:p>
            <a:pPr algn="ctr">
              <a:buNone/>
            </a:pPr>
            <a:endParaRPr lang="en-US" sz="1800" dirty="0" smtClean="0">
              <a:latin typeface="Arial" pitchFamily="34" charset="0"/>
              <a:cs typeface="Arial" pitchFamily="34" charset="0"/>
            </a:endParaRPr>
          </a:p>
          <a:p>
            <a:pPr algn="ctr">
              <a:buNone/>
            </a:pPr>
            <a:r>
              <a:rPr lang="en-US" sz="1800" dirty="0" smtClean="0">
                <a:latin typeface="Arial" pitchFamily="34" charset="0"/>
                <a:cs typeface="Arial" pitchFamily="34" charset="0"/>
              </a:rPr>
              <a:t>November  16 &amp; 17, 2011</a:t>
            </a:r>
          </a:p>
          <a:p>
            <a:pPr algn="ctr">
              <a:buNone/>
            </a:pPr>
            <a:r>
              <a:rPr lang="en-US" sz="1800" dirty="0" smtClean="0">
                <a:latin typeface="Arial" pitchFamily="34" charset="0"/>
                <a:cs typeface="Arial" pitchFamily="34" charset="0"/>
              </a:rPr>
              <a:t>Indianapolis Marriott East</a:t>
            </a:r>
          </a:p>
          <a:p>
            <a:pPr algn="ctr">
              <a:buNone/>
            </a:pPr>
            <a:r>
              <a:rPr lang="en-US" sz="1800" dirty="0" smtClean="0">
                <a:latin typeface="Arial" pitchFamily="34" charset="0"/>
                <a:cs typeface="Arial" pitchFamily="34" charset="0"/>
              </a:rPr>
              <a:t>7202 East 21</a:t>
            </a:r>
            <a:r>
              <a:rPr lang="en-US" sz="1800" baseline="30000" dirty="0" smtClean="0">
                <a:latin typeface="Arial" pitchFamily="34" charset="0"/>
                <a:cs typeface="Arial" pitchFamily="34" charset="0"/>
              </a:rPr>
              <a:t>st</a:t>
            </a:r>
            <a:r>
              <a:rPr lang="en-US" sz="1800" dirty="0" smtClean="0">
                <a:latin typeface="Arial" pitchFamily="34" charset="0"/>
                <a:cs typeface="Arial" pitchFamily="34" charset="0"/>
              </a:rPr>
              <a:t> Street</a:t>
            </a:r>
          </a:p>
          <a:p>
            <a:pPr algn="ctr">
              <a:buNone/>
            </a:pPr>
            <a:r>
              <a:rPr lang="en-US" sz="1800" dirty="0" smtClean="0">
                <a:latin typeface="Arial" pitchFamily="34" charset="0"/>
                <a:cs typeface="Arial" pitchFamily="34" charset="0"/>
              </a:rPr>
              <a:t>Indianapolis, IN  46219</a:t>
            </a:r>
          </a:p>
          <a:p>
            <a:pPr algn="ctr">
              <a:buNone/>
            </a:pPr>
            <a:endParaRPr lang="en-US" sz="1800" dirty="0" smtClean="0">
              <a:latin typeface="Arial" pitchFamily="34" charset="0"/>
              <a:cs typeface="Arial" pitchFamily="34" charset="0"/>
            </a:endParaRPr>
          </a:p>
          <a:p>
            <a:pPr algn="ctr">
              <a:buNone/>
            </a:pPr>
            <a:r>
              <a:rPr lang="en-US" sz="2000" i="1" dirty="0" smtClean="0">
                <a:latin typeface="Arial" pitchFamily="34" charset="0"/>
                <a:cs typeface="Arial" pitchFamily="34" charset="0"/>
              </a:rPr>
              <a:t>Presenter ~ Rev. E. Terri  LaVelle, Director </a:t>
            </a:r>
          </a:p>
          <a:p>
            <a:pPr algn="ctr">
              <a:buNone/>
            </a:pPr>
            <a:r>
              <a:rPr lang="en-US" sz="2000" i="1" dirty="0" smtClean="0">
                <a:latin typeface="Arial" pitchFamily="34" charset="0"/>
                <a:cs typeface="Arial" pitchFamily="34" charset="0"/>
              </a:rPr>
              <a:t>VA  Center for Faith-based and Neighborhood Partnerships (CFBNP)</a:t>
            </a:r>
            <a:endParaRPr lang="en-US" sz="2000" dirty="0">
              <a:solidFill>
                <a:schemeClr val="tx2">
                  <a:lumMod val="60000"/>
                  <a:lumOff val="40000"/>
                </a:schemeClr>
              </a:solidFill>
              <a:latin typeface="Arial" pitchFamily="34" charset="0"/>
              <a:cs typeface="Arial" pitchFamily="34" charset="0"/>
            </a:endParaRPr>
          </a:p>
        </p:txBody>
      </p:sp>
      <p:sp>
        <p:nvSpPr>
          <p:cNvPr id="12" name="Footer Placeholder 11"/>
          <p:cNvSpPr>
            <a:spLocks noGrp="1"/>
          </p:cNvSpPr>
          <p:nvPr>
            <p:ph type="ftr" sz="quarter" idx="11"/>
          </p:nvPr>
        </p:nvSpPr>
        <p:spPr>
          <a:xfrm>
            <a:off x="2514600" y="6356350"/>
            <a:ext cx="4495800" cy="365125"/>
          </a:xfrm>
        </p:spPr>
        <p:txBody>
          <a:bodyPr/>
          <a:lstStyle/>
          <a:p>
            <a:r>
              <a:rPr lang="en-US" sz="1400" b="1" dirty="0" smtClean="0">
                <a:solidFill>
                  <a:schemeClr val="tx2">
                    <a:lumMod val="60000"/>
                    <a:lumOff val="40000"/>
                  </a:schemeClr>
                </a:solidFill>
                <a:latin typeface="Arial Narrow" pitchFamily="34" charset="0"/>
              </a:rPr>
              <a:t>CFBNP   Building Collaborations  Empowering Veterans</a:t>
            </a:r>
            <a:endParaRPr lang="en-US" sz="1400" b="1" dirty="0">
              <a:solidFill>
                <a:schemeClr val="tx2">
                  <a:lumMod val="60000"/>
                  <a:lumOff val="40000"/>
                </a:schemeClr>
              </a:solidFill>
              <a:latin typeface="Arial Narrow" pitchFamily="34" charset="0"/>
            </a:endParaRPr>
          </a:p>
        </p:txBody>
      </p:sp>
      <p:sp>
        <p:nvSpPr>
          <p:cNvPr id="9" name="Slide Number Placeholder 8"/>
          <p:cNvSpPr>
            <a:spLocks noGrp="1"/>
          </p:cNvSpPr>
          <p:nvPr>
            <p:ph type="sldNum" sz="quarter" idx="12"/>
          </p:nvPr>
        </p:nvSpPr>
        <p:spPr/>
        <p:txBody>
          <a:bodyPr/>
          <a:lstStyle/>
          <a:p>
            <a:fld id="{012AC9EB-DD14-4366-8011-180482C52D58}" type="slidenum">
              <a:rPr lang="en-US" smtClean="0"/>
              <a:pPr/>
              <a:t>1</a:t>
            </a:fld>
            <a:endParaRPr lang="en-US"/>
          </a:p>
        </p:txBody>
      </p:sp>
      <p:sp>
        <p:nvSpPr>
          <p:cNvPr id="6" name="Text Placeholder 11"/>
          <p:cNvSpPr txBox="1">
            <a:spLocks/>
          </p:cNvSpPr>
          <p:nvPr/>
        </p:nvSpPr>
        <p:spPr>
          <a:xfrm>
            <a:off x="1371600" y="3124200"/>
            <a:ext cx="7772400" cy="1282700"/>
          </a:xfrm>
          <a:prstGeom prst="rect">
            <a:avLst/>
          </a:prstGeom>
        </p:spPr>
        <p:txBody>
          <a:bodyPr vert="horz" lIns="91440" tIns="45720" rIns="91440" bIns="45720" rtlCol="0">
            <a:normAutofit/>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1500" b="1" i="1" u="none" strike="noStrike" kern="1200" cap="none" spc="0" normalizeH="0" baseline="0" noProof="0" dirty="0" smtClean="0">
              <a:ln>
                <a:noFill/>
              </a:ln>
              <a:solidFill>
                <a:schemeClr val="tx2">
                  <a:lumMod val="60000"/>
                  <a:lumOff val="40000"/>
                </a:schemeClr>
              </a:solidFill>
              <a:effectLst/>
              <a:uLnTx/>
              <a:uFillTx/>
              <a:latin typeface="Times New Roman" pitchFamily="18" charset="0"/>
              <a:ea typeface="+mn-ea"/>
              <a:cs typeface="Times New Roman" pitchFamily="18" charset="0"/>
            </a:endParaRPr>
          </a:p>
          <a:p>
            <a:pPr marL="342900" marR="0" lvl="0" indent="-342900" algn="ctr"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1500" b="1" i="1" u="none" strike="noStrike" kern="1200" cap="none" spc="0" normalizeH="0" baseline="0" noProof="0" dirty="0" smtClean="0">
              <a:ln>
                <a:noFill/>
              </a:ln>
              <a:solidFill>
                <a:schemeClr val="tx2">
                  <a:lumMod val="60000"/>
                  <a:lumOff val="40000"/>
                </a:schemeClr>
              </a:solidFill>
              <a:effectLst/>
              <a:uLnTx/>
              <a:uFillTx/>
              <a:latin typeface="Times New Roman" pitchFamily="18" charset="0"/>
              <a:ea typeface="+mn-ea"/>
              <a:cs typeface="Times New Roman" pitchFamily="18" charset="0"/>
            </a:endParaRPr>
          </a:p>
          <a:p>
            <a:pPr marL="342900" marR="0" lvl="0" indent="-342900" algn="ctr" defTabSz="914400" rtl="0" eaLnBrk="1" fontAlgn="auto" latinLnBrk="0" hangingPunct="1">
              <a:lnSpc>
                <a:spcPct val="100000"/>
              </a:lnSpc>
              <a:spcBef>
                <a:spcPct val="20000"/>
              </a:spcBef>
              <a:spcAft>
                <a:spcPts val="0"/>
              </a:spcAft>
              <a:buClrTx/>
              <a:buSzTx/>
              <a:tabLst/>
              <a:defRPr/>
            </a:pPr>
            <a:endParaRPr kumimoji="0" lang="en-US" sz="2900" b="1" i="1" u="none" strike="noStrike" kern="1200" cap="none" spc="0" normalizeH="0" baseline="0" noProof="0" dirty="0" smtClean="0">
              <a:ln>
                <a:noFill/>
              </a:ln>
              <a:solidFill>
                <a:schemeClr val="tx2">
                  <a:lumMod val="60000"/>
                  <a:lumOff val="40000"/>
                </a:schemeClr>
              </a:solidFill>
              <a:effectLst/>
              <a:uLnTx/>
              <a:uFillTx/>
              <a:latin typeface="Times New Roman" pitchFamily="18" charset="0"/>
              <a:ea typeface="+mn-ea"/>
              <a:cs typeface="Times New Roman" pitchFamily="18" charset="0"/>
            </a:endParaRPr>
          </a:p>
          <a:p>
            <a:pPr marL="342900" marR="0" lvl="0" indent="-342900" algn="ctr"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1600" b="0" i="0" u="none" strike="noStrike" kern="1200" cap="none" spc="0" normalizeH="0" baseline="0" noProof="0" dirty="0">
              <a:ln>
                <a:noFill/>
              </a:ln>
              <a:solidFill>
                <a:schemeClr val="tx2">
                  <a:lumMod val="60000"/>
                  <a:lumOff val="40000"/>
                </a:schemeClr>
              </a:solidFill>
              <a:effectLst/>
              <a:uLnTx/>
              <a:uFillTx/>
              <a:latin typeface="Arial Narrow" pitchFamily="34" charset="0"/>
              <a:ea typeface="+mn-ea"/>
              <a:cs typeface="+mn-cs"/>
            </a:endParaRPr>
          </a:p>
        </p:txBody>
      </p:sp>
      <p:sp>
        <p:nvSpPr>
          <p:cNvPr id="7" name="Title 10"/>
          <p:cNvSpPr txBox="1">
            <a:spLocks/>
          </p:cNvSpPr>
          <p:nvPr/>
        </p:nvSpPr>
        <p:spPr>
          <a:xfrm>
            <a:off x="1371600" y="4572000"/>
            <a:ext cx="7772400" cy="1196975"/>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2400" b="0" i="0" u="none" strike="noStrike" kern="1200" cap="none" spc="0" normalizeH="0" baseline="0" noProof="0" dirty="0">
              <a:ln>
                <a:noFill/>
              </a:ln>
              <a:solidFill>
                <a:schemeClr val="tx1"/>
              </a:solidFill>
              <a:effectLst/>
              <a:uLnTx/>
              <a:uFillTx/>
              <a:latin typeface="+mj-lt"/>
              <a:ea typeface="+mj-ea"/>
              <a:cs typeface="+mj-cs"/>
            </a:endParaRPr>
          </a:p>
        </p:txBody>
      </p:sp>
      <p:sp>
        <p:nvSpPr>
          <p:cNvPr id="8" name="Rectangle 7"/>
          <p:cNvSpPr/>
          <p:nvPr/>
        </p:nvSpPr>
        <p:spPr>
          <a:xfrm>
            <a:off x="304800" y="1905000"/>
            <a:ext cx="8382000" cy="1200329"/>
          </a:xfrm>
          <a:prstGeom prst="rect">
            <a:avLst/>
          </a:prstGeom>
        </p:spPr>
        <p:txBody>
          <a:bodyPr wrap="square">
            <a:spAutoFit/>
          </a:bodyPr>
          <a:lstStyle/>
          <a:p>
            <a:pPr algn="ctr"/>
            <a:endParaRPr lang="en-US" i="1" dirty="0">
              <a:latin typeface="Arial Narrow" pitchFamily="34" charset="0"/>
              <a:cs typeface="Times New Roman" pitchFamily="18" charset="0"/>
            </a:endParaRPr>
          </a:p>
          <a:p>
            <a:pPr algn="ctr"/>
            <a:endParaRPr lang="en-US" b="1" i="1" dirty="0" smtClean="0">
              <a:solidFill>
                <a:schemeClr val="tx2">
                  <a:lumMod val="60000"/>
                  <a:lumOff val="40000"/>
                </a:schemeClr>
              </a:solidFill>
              <a:latin typeface="Rockwell Condensed" pitchFamily="18" charset="0"/>
              <a:cs typeface="Times New Roman" pitchFamily="18" charset="0"/>
            </a:endParaRPr>
          </a:p>
          <a:p>
            <a:pPr algn="ctr"/>
            <a:r>
              <a:rPr lang="en-US" b="1" i="1" dirty="0" smtClean="0">
                <a:solidFill>
                  <a:schemeClr val="tx2">
                    <a:lumMod val="60000"/>
                    <a:lumOff val="40000"/>
                  </a:schemeClr>
                </a:solidFill>
                <a:latin typeface="Times New Roman" pitchFamily="18" charset="0"/>
                <a:cs typeface="Times New Roman" pitchFamily="18" charset="0"/>
              </a:rPr>
              <a:t/>
            </a:r>
            <a:br>
              <a:rPr lang="en-US" b="1" i="1" dirty="0" smtClean="0">
                <a:solidFill>
                  <a:schemeClr val="tx2">
                    <a:lumMod val="60000"/>
                    <a:lumOff val="40000"/>
                  </a:schemeClr>
                </a:solidFill>
                <a:latin typeface="Times New Roman" pitchFamily="18" charset="0"/>
                <a:cs typeface="Times New Roman" pitchFamily="18" charset="0"/>
              </a:rPr>
            </a:br>
            <a:endParaRPr lang="en-US" b="1" dirty="0"/>
          </a:p>
        </p:txBody>
      </p:sp>
      <p:pic>
        <p:nvPicPr>
          <p:cNvPr id="11" name="Picture 3" descr="image of the VA seal"/>
          <p:cNvPicPr>
            <a:picLocks noChangeAspect="1" noChangeArrowheads="1"/>
          </p:cNvPicPr>
          <p:nvPr/>
        </p:nvPicPr>
        <p:blipFill>
          <a:blip r:embed="rId3" cstate="print"/>
          <a:srcRect/>
          <a:stretch>
            <a:fillRect/>
          </a:stretch>
        </p:blipFill>
        <p:spPr bwMode="auto">
          <a:xfrm>
            <a:off x="3900488" y="304800"/>
            <a:ext cx="1343025" cy="121920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normAutofit/>
          </a:bodyPr>
          <a:lstStyle/>
          <a:p>
            <a:r>
              <a:rPr lang="en-US" sz="1800" b="1" dirty="0" smtClean="0">
                <a:solidFill>
                  <a:schemeClr val="tx2">
                    <a:lumMod val="60000"/>
                    <a:lumOff val="40000"/>
                  </a:schemeClr>
                </a:solidFill>
                <a:latin typeface="Arial Narrow" pitchFamily="34" charset="0"/>
              </a:rPr>
              <a:t>                           </a:t>
            </a:r>
            <a:r>
              <a:rPr lang="en-US" sz="2200" b="1" dirty="0" smtClean="0">
                <a:solidFill>
                  <a:schemeClr val="tx2">
                    <a:lumMod val="60000"/>
                    <a:lumOff val="40000"/>
                  </a:schemeClr>
                </a:solidFill>
                <a:latin typeface="Arial Narrow" pitchFamily="34" charset="0"/>
              </a:rPr>
              <a:t>VA  Center for Faith-based and Neighborhood Partnerships</a:t>
            </a:r>
            <a:br>
              <a:rPr lang="en-US" sz="2200" b="1" dirty="0" smtClean="0">
                <a:solidFill>
                  <a:schemeClr val="tx2">
                    <a:lumMod val="60000"/>
                    <a:lumOff val="40000"/>
                  </a:schemeClr>
                </a:solidFill>
                <a:latin typeface="Arial Narrow" pitchFamily="34" charset="0"/>
              </a:rPr>
            </a:br>
            <a:r>
              <a:rPr lang="en-US" sz="2200" b="1" dirty="0" smtClean="0">
                <a:latin typeface="Arial Narrow" pitchFamily="34" charset="0"/>
              </a:rPr>
              <a:t>          Interagency Collaboration</a:t>
            </a:r>
            <a:endParaRPr lang="en-US" sz="2200" dirty="0">
              <a:latin typeface="Arial Narrow" pitchFamily="34" charset="0"/>
            </a:endParaRPr>
          </a:p>
        </p:txBody>
      </p:sp>
      <p:sp>
        <p:nvSpPr>
          <p:cNvPr id="3" name="Content Placeholder 2"/>
          <p:cNvSpPr>
            <a:spLocks noGrp="1"/>
          </p:cNvSpPr>
          <p:nvPr>
            <p:ph idx="1"/>
          </p:nvPr>
        </p:nvSpPr>
        <p:spPr>
          <a:xfrm>
            <a:off x="457200" y="1524000"/>
            <a:ext cx="8229600" cy="4800600"/>
          </a:xfrm>
        </p:spPr>
        <p:txBody>
          <a:bodyPr>
            <a:noAutofit/>
          </a:bodyPr>
          <a:lstStyle/>
          <a:p>
            <a:pPr marL="0" indent="0" algn="ctr">
              <a:spcBef>
                <a:spcPts val="0"/>
              </a:spcBef>
              <a:buNone/>
            </a:pPr>
            <a:r>
              <a:rPr lang="en-US" sz="1400" b="1" dirty="0" smtClean="0">
                <a:latin typeface="Arial" pitchFamily="34" charset="0"/>
                <a:cs typeface="Arial" pitchFamily="34" charset="0"/>
              </a:rPr>
              <a:t>WH </a:t>
            </a:r>
            <a:r>
              <a:rPr lang="en-US" sz="1400" b="1" dirty="0">
                <a:latin typeface="Arial" pitchFamily="34" charset="0"/>
                <a:cs typeface="Arial" pitchFamily="34" charset="0"/>
              </a:rPr>
              <a:t>Regional Interagency Faith-based and Neighborhood </a:t>
            </a:r>
            <a:r>
              <a:rPr lang="en-US" sz="1400" b="1" dirty="0" smtClean="0">
                <a:latin typeface="Arial" pitchFamily="34" charset="0"/>
                <a:cs typeface="Arial" pitchFamily="34" charset="0"/>
              </a:rPr>
              <a:t>Partnerships Conferences:</a:t>
            </a:r>
          </a:p>
          <a:p>
            <a:pPr marL="0" indent="0" algn="ctr">
              <a:spcBef>
                <a:spcPts val="0"/>
              </a:spcBef>
              <a:buNone/>
            </a:pPr>
            <a:r>
              <a:rPr lang="en-US" sz="1400" b="1" i="1" dirty="0" smtClean="0">
                <a:latin typeface="Arial" pitchFamily="34" charset="0"/>
                <a:cs typeface="Arial" pitchFamily="34" charset="0"/>
              </a:rPr>
              <a:t>Connecting Communities for the Common Good </a:t>
            </a:r>
          </a:p>
          <a:p>
            <a:pPr marL="0" indent="0" algn="ctr">
              <a:spcBef>
                <a:spcPts val="0"/>
              </a:spcBef>
              <a:buNone/>
            </a:pPr>
            <a:endParaRPr lang="en-US" sz="1400" b="1" i="1" dirty="0" smtClean="0">
              <a:latin typeface="Arial" pitchFamily="34" charset="0"/>
              <a:cs typeface="Arial" pitchFamily="34" charset="0"/>
            </a:endParaRPr>
          </a:p>
          <a:p>
            <a:pPr marL="0" indent="0">
              <a:spcBef>
                <a:spcPts val="0"/>
              </a:spcBef>
              <a:buNone/>
            </a:pPr>
            <a:r>
              <a:rPr lang="en-US" sz="1400" dirty="0" smtClean="0">
                <a:latin typeface="Arial" pitchFamily="34" charset="0"/>
                <a:cs typeface="Arial" pitchFamily="34" charset="0"/>
              </a:rPr>
              <a:t>The WH OFBNP is convening conferences across the country in partnership with local officials.  At each </a:t>
            </a:r>
            <a:r>
              <a:rPr lang="en-US" sz="1400" dirty="0">
                <a:latin typeface="Arial" pitchFamily="34" charset="0"/>
                <a:cs typeface="Arial" pitchFamily="34" charset="0"/>
              </a:rPr>
              <a:t>conference, </a:t>
            </a:r>
            <a:r>
              <a:rPr lang="en-US" sz="1400" dirty="0" smtClean="0">
                <a:latin typeface="Arial" pitchFamily="34" charset="0"/>
                <a:cs typeface="Arial" pitchFamily="34" charset="0"/>
              </a:rPr>
              <a:t>workshops will be facilitated </a:t>
            </a:r>
            <a:r>
              <a:rPr lang="en-US" sz="1400" dirty="0">
                <a:latin typeface="Arial" pitchFamily="34" charset="0"/>
                <a:cs typeface="Arial" pitchFamily="34" charset="0"/>
              </a:rPr>
              <a:t>by </a:t>
            </a:r>
            <a:r>
              <a:rPr lang="en-US" sz="1400" dirty="0" smtClean="0">
                <a:latin typeface="Arial" pitchFamily="34" charset="0"/>
                <a:cs typeface="Arial" pitchFamily="34" charset="0"/>
              </a:rPr>
              <a:t>Center </a:t>
            </a:r>
            <a:r>
              <a:rPr lang="en-US" sz="1400" dirty="0">
                <a:latin typeface="Arial" pitchFamily="34" charset="0"/>
                <a:cs typeface="Arial" pitchFamily="34" charset="0"/>
              </a:rPr>
              <a:t>Directors and </a:t>
            </a:r>
            <a:r>
              <a:rPr lang="en-US" sz="1400" dirty="0" smtClean="0">
                <a:latin typeface="Arial" pitchFamily="34" charset="0"/>
                <a:cs typeface="Arial" pitchFamily="34" charset="0"/>
              </a:rPr>
              <a:t>workshop presenters </a:t>
            </a:r>
            <a:r>
              <a:rPr lang="en-US" sz="1400" dirty="0">
                <a:latin typeface="Arial" pitchFamily="34" charset="0"/>
                <a:cs typeface="Arial" pitchFamily="34" charset="0"/>
              </a:rPr>
              <a:t>will be local and regional agency </a:t>
            </a:r>
            <a:r>
              <a:rPr lang="en-US" sz="1400" dirty="0" smtClean="0">
                <a:latin typeface="Arial" pitchFamily="34" charset="0"/>
                <a:cs typeface="Arial" pitchFamily="34" charset="0"/>
              </a:rPr>
              <a:t>staff.  In </a:t>
            </a:r>
            <a:r>
              <a:rPr lang="en-US" sz="1400" dirty="0">
                <a:latin typeface="Arial" pitchFamily="34" charset="0"/>
                <a:cs typeface="Arial" pitchFamily="34" charset="0"/>
              </a:rPr>
              <a:t>order to support local organizations as they tackle community challenges, the regional </a:t>
            </a:r>
            <a:r>
              <a:rPr lang="en-US" sz="1400" dirty="0" smtClean="0">
                <a:latin typeface="Arial" pitchFamily="34" charset="0"/>
                <a:cs typeface="Arial" pitchFamily="34" charset="0"/>
              </a:rPr>
              <a:t>events have </a:t>
            </a:r>
            <a:r>
              <a:rPr lang="en-US" sz="1400" dirty="0">
                <a:latin typeface="Arial" pitchFamily="34" charset="0"/>
                <a:cs typeface="Arial" pitchFamily="34" charset="0"/>
              </a:rPr>
              <a:t>three key goals</a:t>
            </a:r>
            <a:r>
              <a:rPr lang="en-US" sz="1400" dirty="0" smtClean="0">
                <a:latin typeface="Arial" pitchFamily="34" charset="0"/>
                <a:cs typeface="Arial" pitchFamily="34" charset="0"/>
              </a:rPr>
              <a:t>:</a:t>
            </a:r>
          </a:p>
          <a:p>
            <a:pPr marL="0" indent="0">
              <a:spcBef>
                <a:spcPts val="0"/>
              </a:spcBef>
              <a:buNone/>
            </a:pPr>
            <a:endParaRPr lang="en-US" sz="1400" dirty="0" smtClean="0">
              <a:latin typeface="Arial" pitchFamily="34" charset="0"/>
              <a:cs typeface="Arial" pitchFamily="34" charset="0"/>
            </a:endParaRPr>
          </a:p>
          <a:p>
            <a:pPr marL="0" lvl="0" indent="0">
              <a:spcBef>
                <a:spcPts val="0"/>
              </a:spcBef>
              <a:buFont typeface="Wingdings" pitchFamily="2" charset="2"/>
              <a:buChar char="Ø"/>
            </a:pPr>
            <a:r>
              <a:rPr lang="en-US" sz="1400" dirty="0">
                <a:latin typeface="Arial" pitchFamily="34" charset="0"/>
                <a:cs typeface="Arial" pitchFamily="34" charset="0"/>
              </a:rPr>
              <a:t>To build and strengthen relationships between community and faith-based groups, and with local, regional and </a:t>
            </a:r>
            <a:r>
              <a:rPr lang="en-US" sz="1400" dirty="0" smtClean="0">
                <a:latin typeface="Arial" pitchFamily="34" charset="0"/>
                <a:cs typeface="Arial" pitchFamily="34" charset="0"/>
              </a:rPr>
              <a:t>Federal </a:t>
            </a:r>
            <a:r>
              <a:rPr lang="en-US" sz="1400" dirty="0">
                <a:latin typeface="Arial" pitchFamily="34" charset="0"/>
                <a:cs typeface="Arial" pitchFamily="34" charset="0"/>
              </a:rPr>
              <a:t>government partners</a:t>
            </a:r>
            <a:r>
              <a:rPr lang="en-US" sz="1400" dirty="0" smtClean="0">
                <a:latin typeface="Arial" pitchFamily="34" charset="0"/>
                <a:cs typeface="Arial" pitchFamily="34" charset="0"/>
              </a:rPr>
              <a:t>;</a:t>
            </a:r>
          </a:p>
          <a:p>
            <a:pPr marL="0" lvl="0" indent="0">
              <a:spcBef>
                <a:spcPts val="0"/>
              </a:spcBef>
              <a:buFont typeface="Wingdings" pitchFamily="2" charset="2"/>
              <a:buChar char="Ø"/>
            </a:pPr>
            <a:endParaRPr lang="en-US" sz="1400" dirty="0" smtClean="0">
              <a:latin typeface="Arial" pitchFamily="34" charset="0"/>
              <a:cs typeface="Arial" pitchFamily="34" charset="0"/>
            </a:endParaRPr>
          </a:p>
          <a:p>
            <a:pPr marL="0" lvl="0" indent="0">
              <a:spcBef>
                <a:spcPts val="0"/>
              </a:spcBef>
              <a:buFont typeface="Wingdings" pitchFamily="2" charset="2"/>
              <a:buChar char="Ø"/>
            </a:pPr>
            <a:r>
              <a:rPr lang="en-US" sz="1400" dirty="0">
                <a:latin typeface="Arial" pitchFamily="34" charset="0"/>
                <a:cs typeface="Arial" pitchFamily="34" charset="0"/>
              </a:rPr>
              <a:t>To highlight relevant </a:t>
            </a:r>
            <a:r>
              <a:rPr lang="en-US" sz="1400" dirty="0" smtClean="0">
                <a:latin typeface="Arial" pitchFamily="34" charset="0"/>
                <a:cs typeface="Arial" pitchFamily="34" charset="0"/>
              </a:rPr>
              <a:t>Federal </a:t>
            </a:r>
            <a:r>
              <a:rPr lang="en-US" sz="1400" dirty="0">
                <a:latin typeface="Arial" pitchFamily="34" charset="0"/>
                <a:cs typeface="Arial" pitchFamily="34" charset="0"/>
              </a:rPr>
              <a:t>and public/private partnership opportunities, and to connect groups to these opportunities; </a:t>
            </a:r>
            <a:r>
              <a:rPr lang="en-US" sz="1400" dirty="0" smtClean="0">
                <a:latin typeface="Arial" pitchFamily="34" charset="0"/>
                <a:cs typeface="Arial" pitchFamily="34" charset="0"/>
              </a:rPr>
              <a:t>and</a:t>
            </a:r>
          </a:p>
          <a:p>
            <a:pPr marL="0" lvl="0" indent="0">
              <a:spcBef>
                <a:spcPts val="0"/>
              </a:spcBef>
              <a:buNone/>
            </a:pPr>
            <a:endParaRPr lang="en-US" sz="1400" dirty="0" smtClean="0">
              <a:latin typeface="Arial" pitchFamily="34" charset="0"/>
              <a:cs typeface="Arial" pitchFamily="34" charset="0"/>
            </a:endParaRPr>
          </a:p>
          <a:p>
            <a:pPr marL="0" lvl="0" indent="0">
              <a:spcBef>
                <a:spcPts val="0"/>
              </a:spcBef>
              <a:buFont typeface="Wingdings" pitchFamily="2" charset="2"/>
              <a:buChar char="Ø"/>
            </a:pPr>
            <a:r>
              <a:rPr lang="en-US" sz="1400" dirty="0">
                <a:latin typeface="Arial" pitchFamily="34" charset="0"/>
                <a:cs typeface="Arial" pitchFamily="34" charset="0"/>
              </a:rPr>
              <a:t>To open the door and tell the story of the </a:t>
            </a:r>
            <a:r>
              <a:rPr lang="en-US" sz="1400" dirty="0" smtClean="0">
                <a:latin typeface="Arial" pitchFamily="34" charset="0"/>
                <a:cs typeface="Arial" pitchFamily="34" charset="0"/>
              </a:rPr>
              <a:t>Faith-based </a:t>
            </a:r>
            <a:r>
              <a:rPr lang="en-US" sz="1400" dirty="0">
                <a:latin typeface="Arial" pitchFamily="34" charset="0"/>
                <a:cs typeface="Arial" pitchFamily="34" charset="0"/>
              </a:rPr>
              <a:t>and Neighborhood </a:t>
            </a:r>
            <a:r>
              <a:rPr lang="en-US" sz="1400" dirty="0" smtClean="0">
                <a:latin typeface="Arial" pitchFamily="34" charset="0"/>
                <a:cs typeface="Arial" pitchFamily="34" charset="0"/>
              </a:rPr>
              <a:t>Partnerships.</a:t>
            </a:r>
          </a:p>
          <a:p>
            <a:pPr marL="0" lvl="0" indent="0">
              <a:spcBef>
                <a:spcPts val="0"/>
              </a:spcBef>
              <a:buNone/>
            </a:pPr>
            <a:endParaRPr lang="en-US" sz="1400" dirty="0" smtClean="0">
              <a:latin typeface="Arial" pitchFamily="34" charset="0"/>
              <a:cs typeface="Arial" pitchFamily="34" charset="0"/>
            </a:endParaRPr>
          </a:p>
          <a:p>
            <a:pPr marL="0" lvl="0" indent="0">
              <a:lnSpc>
                <a:spcPct val="110000"/>
              </a:lnSpc>
              <a:spcBef>
                <a:spcPts val="0"/>
              </a:spcBef>
              <a:buNone/>
            </a:pPr>
            <a:r>
              <a:rPr lang="en-US" sz="1400" dirty="0" smtClean="0">
                <a:latin typeface="Arial" pitchFamily="34" charset="0"/>
                <a:cs typeface="Arial" pitchFamily="34" charset="0"/>
              </a:rPr>
              <a:t>              Completed				              Planned</a:t>
            </a:r>
          </a:p>
          <a:p>
            <a:pPr marL="0" lvl="0" indent="0">
              <a:lnSpc>
                <a:spcPct val="110000"/>
              </a:lnSpc>
              <a:spcBef>
                <a:spcPts val="0"/>
              </a:spcBef>
              <a:buNone/>
            </a:pPr>
            <a:r>
              <a:rPr lang="en-US" sz="1400" dirty="0" smtClean="0">
                <a:latin typeface="Arial" pitchFamily="34" charset="0"/>
                <a:cs typeface="Arial" pitchFamily="34" charset="0"/>
              </a:rPr>
              <a:t>May 27, 2011 Philadelphia, PA			December 6, 2011 Chicago, IL	</a:t>
            </a:r>
          </a:p>
          <a:p>
            <a:pPr marL="0" lvl="0" indent="0">
              <a:lnSpc>
                <a:spcPct val="110000"/>
              </a:lnSpc>
              <a:spcBef>
                <a:spcPts val="0"/>
              </a:spcBef>
              <a:buNone/>
            </a:pPr>
            <a:r>
              <a:rPr lang="en-US" sz="1400" dirty="0" smtClean="0">
                <a:latin typeface="Arial" pitchFamily="34" charset="0"/>
                <a:cs typeface="Arial" pitchFamily="34" charset="0"/>
              </a:rPr>
              <a:t>June 5, New Orleans, LA				</a:t>
            </a:r>
          </a:p>
          <a:p>
            <a:pPr marL="0" lvl="0" indent="0">
              <a:lnSpc>
                <a:spcPct val="110000"/>
              </a:lnSpc>
              <a:spcBef>
                <a:spcPts val="0"/>
              </a:spcBef>
              <a:buNone/>
            </a:pPr>
            <a:r>
              <a:rPr lang="en-US" sz="1400" dirty="0" smtClean="0">
                <a:latin typeface="Arial" pitchFamily="34" charset="0"/>
                <a:cs typeface="Arial" pitchFamily="34" charset="0"/>
              </a:rPr>
              <a:t>July 27, 2011 Denver, CO 			</a:t>
            </a:r>
            <a:endParaRPr lang="en-US" sz="1400" b="1" dirty="0" smtClean="0">
              <a:latin typeface="Arial" pitchFamily="34" charset="0"/>
              <a:cs typeface="Arial" pitchFamily="34" charset="0"/>
            </a:endParaRPr>
          </a:p>
          <a:p>
            <a:pPr marL="0" lvl="0" indent="0">
              <a:lnSpc>
                <a:spcPct val="110000"/>
              </a:lnSpc>
              <a:spcBef>
                <a:spcPts val="0"/>
              </a:spcBef>
              <a:buNone/>
            </a:pPr>
            <a:r>
              <a:rPr lang="en-US" sz="1400" dirty="0" smtClean="0">
                <a:latin typeface="Arial" pitchFamily="34" charset="0"/>
                <a:cs typeface="Arial" pitchFamily="34" charset="0"/>
              </a:rPr>
              <a:t>September 27, 2011 Detroit, MI 	</a:t>
            </a:r>
            <a:r>
              <a:rPr lang="en-US" sz="1400" b="1" dirty="0" smtClean="0">
                <a:latin typeface="Arial" pitchFamily="34" charset="0"/>
                <a:cs typeface="Arial" pitchFamily="34" charset="0"/>
              </a:rPr>
              <a:t>		</a:t>
            </a:r>
          </a:p>
          <a:p>
            <a:pPr>
              <a:lnSpc>
                <a:spcPct val="110000"/>
              </a:lnSpc>
              <a:buNone/>
            </a:pPr>
            <a:r>
              <a:rPr lang="en-US" sz="1600" b="1" dirty="0" smtClean="0">
                <a:latin typeface="Arial Narrow" pitchFamily="34" charset="0"/>
              </a:rPr>
              <a:t>			</a:t>
            </a:r>
            <a:endParaRPr lang="en-US" sz="1600" b="1" dirty="0">
              <a:latin typeface="Arial Narrow" pitchFamily="34" charset="0"/>
            </a:endParaRPr>
          </a:p>
        </p:txBody>
      </p:sp>
      <p:sp>
        <p:nvSpPr>
          <p:cNvPr id="4" name="Footer Placeholder 3"/>
          <p:cNvSpPr>
            <a:spLocks noGrp="1"/>
          </p:cNvSpPr>
          <p:nvPr>
            <p:ph type="ftr" sz="quarter" idx="11"/>
          </p:nvPr>
        </p:nvSpPr>
        <p:spPr>
          <a:xfrm>
            <a:off x="2133600" y="6356350"/>
            <a:ext cx="5410200" cy="365125"/>
          </a:xfrm>
        </p:spPr>
        <p:txBody>
          <a:bodyPr/>
          <a:lstStyle/>
          <a:p>
            <a:r>
              <a:rPr lang="en-US" sz="1400" b="1" dirty="0" smtClean="0">
                <a:solidFill>
                  <a:schemeClr val="tx2">
                    <a:lumMod val="60000"/>
                    <a:lumOff val="40000"/>
                  </a:schemeClr>
                </a:solidFill>
                <a:latin typeface="Arial Narrow" pitchFamily="34" charset="0"/>
              </a:rPr>
              <a:t>CFBNP   Building Collaborations  Empowering Veterans</a:t>
            </a:r>
            <a:endParaRPr lang="en-US" sz="1400" b="1" dirty="0">
              <a:solidFill>
                <a:schemeClr val="tx2">
                  <a:lumMod val="60000"/>
                  <a:lumOff val="40000"/>
                </a:schemeClr>
              </a:solidFill>
              <a:latin typeface="Arial Narrow" pitchFamily="34" charset="0"/>
            </a:endParaRPr>
          </a:p>
        </p:txBody>
      </p:sp>
      <p:sp>
        <p:nvSpPr>
          <p:cNvPr id="5" name="Slide Number Placeholder 4"/>
          <p:cNvSpPr>
            <a:spLocks noGrp="1"/>
          </p:cNvSpPr>
          <p:nvPr>
            <p:ph type="sldNum" sz="quarter" idx="12"/>
          </p:nvPr>
        </p:nvSpPr>
        <p:spPr/>
        <p:txBody>
          <a:bodyPr/>
          <a:lstStyle/>
          <a:p>
            <a:fld id="{F3A3CC73-9F9E-40E7-94B3-7D972438D2BB}" type="slidenum">
              <a:rPr lang="en-US" smtClean="0"/>
              <a:pPr/>
              <a:t>10</a:t>
            </a:fld>
            <a:endParaRPr lang="en-US"/>
          </a:p>
        </p:txBody>
      </p:sp>
      <p:pic>
        <p:nvPicPr>
          <p:cNvPr id="6" name="Picture 3" descr="image of the VA seal"/>
          <p:cNvPicPr>
            <a:picLocks noChangeAspect="1" noChangeArrowheads="1"/>
          </p:cNvPicPr>
          <p:nvPr/>
        </p:nvPicPr>
        <p:blipFill>
          <a:blip r:embed="rId2" cstate="print"/>
          <a:srcRect/>
          <a:stretch>
            <a:fillRect/>
          </a:stretch>
        </p:blipFill>
        <p:spPr bwMode="auto">
          <a:xfrm>
            <a:off x="457200" y="152400"/>
            <a:ext cx="1343025" cy="121920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011362"/>
          </a:xfrm>
        </p:spPr>
        <p:txBody>
          <a:bodyPr>
            <a:normAutofit/>
          </a:bodyPr>
          <a:lstStyle/>
          <a:p>
            <a:r>
              <a:rPr lang="en-US" sz="2400" b="1" i="1" dirty="0" smtClean="0">
                <a:solidFill>
                  <a:schemeClr val="tx2">
                    <a:lumMod val="60000"/>
                    <a:lumOff val="40000"/>
                  </a:schemeClr>
                </a:solidFill>
                <a:latin typeface="Arial Narrow" pitchFamily="34" charset="0"/>
                <a:cs typeface="Times New Roman" pitchFamily="18" charset="0"/>
              </a:rPr>
              <a:t>White House Office of Faith-based and Neighborhood Partnerships</a:t>
            </a:r>
            <a:br>
              <a:rPr lang="en-US" sz="2400" b="1" i="1" dirty="0" smtClean="0">
                <a:solidFill>
                  <a:schemeClr val="tx2">
                    <a:lumMod val="60000"/>
                    <a:lumOff val="40000"/>
                  </a:schemeClr>
                </a:solidFill>
                <a:latin typeface="Arial Narrow" pitchFamily="34" charset="0"/>
                <a:cs typeface="Times New Roman" pitchFamily="18" charset="0"/>
              </a:rPr>
            </a:br>
            <a:r>
              <a:rPr lang="en-US" sz="2400" b="1" i="1" dirty="0" smtClean="0">
                <a:solidFill>
                  <a:schemeClr val="tx2">
                    <a:lumMod val="60000"/>
                    <a:lumOff val="40000"/>
                  </a:schemeClr>
                </a:solidFill>
                <a:latin typeface="Times New Roman" pitchFamily="18" charset="0"/>
                <a:cs typeface="Times New Roman" pitchFamily="18" charset="0"/>
              </a:rPr>
              <a:t>Supporting America’s Veterans</a:t>
            </a:r>
            <a:r>
              <a:rPr lang="en-US" sz="2400" b="1" i="1" dirty="0" smtClean="0">
                <a:solidFill>
                  <a:schemeClr val="accent1">
                    <a:lumMod val="75000"/>
                  </a:schemeClr>
                </a:solidFill>
                <a:latin typeface="Times New Roman" pitchFamily="18" charset="0"/>
                <a:cs typeface="Times New Roman" pitchFamily="18" charset="0"/>
              </a:rPr>
              <a:t/>
            </a:r>
            <a:br>
              <a:rPr lang="en-US" sz="2400" b="1" i="1" dirty="0" smtClean="0">
                <a:solidFill>
                  <a:schemeClr val="accent1">
                    <a:lumMod val="75000"/>
                  </a:schemeClr>
                </a:solidFill>
                <a:latin typeface="Times New Roman" pitchFamily="18" charset="0"/>
                <a:cs typeface="Times New Roman" pitchFamily="18" charset="0"/>
              </a:rPr>
            </a:br>
            <a:r>
              <a:rPr lang="en-US" sz="2400" b="1" i="1" dirty="0">
                <a:solidFill>
                  <a:schemeClr val="accent1">
                    <a:lumMod val="75000"/>
                  </a:schemeClr>
                </a:solidFill>
                <a:latin typeface="Times New Roman" pitchFamily="18" charset="0"/>
                <a:cs typeface="Times New Roman" pitchFamily="18" charset="0"/>
              </a:rPr>
              <a:t/>
            </a:r>
            <a:br>
              <a:rPr lang="en-US" sz="2400" b="1" i="1" dirty="0">
                <a:solidFill>
                  <a:schemeClr val="accent1">
                    <a:lumMod val="75000"/>
                  </a:schemeClr>
                </a:solidFill>
                <a:latin typeface="Times New Roman" pitchFamily="18" charset="0"/>
                <a:cs typeface="Times New Roman" pitchFamily="18" charset="0"/>
              </a:rPr>
            </a:br>
            <a:r>
              <a:rPr lang="en-US" sz="2400" b="1" i="1" dirty="0" smtClean="0">
                <a:solidFill>
                  <a:schemeClr val="accent1">
                    <a:lumMod val="75000"/>
                  </a:schemeClr>
                </a:solidFill>
                <a:latin typeface="Times New Roman" pitchFamily="18" charset="0"/>
                <a:cs typeface="Times New Roman" pitchFamily="18" charset="0"/>
              </a:rPr>
              <a:t/>
            </a:r>
            <a:br>
              <a:rPr lang="en-US" sz="2400" b="1" i="1" dirty="0" smtClean="0">
                <a:solidFill>
                  <a:schemeClr val="accent1">
                    <a:lumMod val="75000"/>
                  </a:schemeClr>
                </a:solidFill>
                <a:latin typeface="Times New Roman" pitchFamily="18" charset="0"/>
                <a:cs typeface="Times New Roman" pitchFamily="18" charset="0"/>
              </a:rPr>
            </a:br>
            <a:endParaRPr lang="en-US" sz="2400"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ECFD4BFF-3E4A-4079-8DE7-DA17ADB90F60}" type="slidenum">
              <a:rPr lang="en-US" smtClean="0"/>
              <a:pPr/>
              <a:t>11</a:t>
            </a:fld>
            <a:endParaRPr lang="en-US"/>
          </a:p>
        </p:txBody>
      </p:sp>
      <p:graphicFrame>
        <p:nvGraphicFramePr>
          <p:cNvPr id="5" name="Content Placeholder 4"/>
          <p:cNvGraphicFramePr>
            <a:graphicFrameLocks noGrp="1"/>
          </p:cNvGraphicFramePr>
          <p:nvPr>
            <p:ph idx="1"/>
          </p:nvPr>
        </p:nvGraphicFramePr>
        <p:xfrm>
          <a:off x="381000" y="19050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Picture 2" descr="WHLogo"/>
          <p:cNvPicPr>
            <a:picLocks noChangeAspect="1" noChangeArrowheads="1"/>
          </p:cNvPicPr>
          <p:nvPr/>
        </p:nvPicPr>
        <p:blipFill>
          <a:blip r:embed="rId7" cstate="print"/>
          <a:srcRect/>
          <a:stretch>
            <a:fillRect/>
          </a:stretch>
        </p:blipFill>
        <p:spPr bwMode="auto">
          <a:xfrm>
            <a:off x="3581400" y="1219200"/>
            <a:ext cx="1981200" cy="1524000"/>
          </a:xfrm>
          <a:prstGeom prst="rect">
            <a:avLst/>
          </a:prstGeom>
          <a:noFill/>
        </p:spPr>
      </p:pic>
      <p:sp>
        <p:nvSpPr>
          <p:cNvPr id="7" name="Footer Placeholder 6"/>
          <p:cNvSpPr>
            <a:spLocks noGrp="1"/>
          </p:cNvSpPr>
          <p:nvPr>
            <p:ph type="ftr" sz="quarter" idx="11"/>
          </p:nvPr>
        </p:nvSpPr>
        <p:spPr>
          <a:xfrm>
            <a:off x="2133600" y="6356350"/>
            <a:ext cx="4876800" cy="365125"/>
          </a:xfrm>
        </p:spPr>
        <p:txBody>
          <a:bodyPr/>
          <a:lstStyle/>
          <a:p>
            <a:r>
              <a:rPr lang="en-US" sz="1400" b="1" dirty="0" smtClean="0">
                <a:solidFill>
                  <a:schemeClr val="tx2">
                    <a:lumMod val="60000"/>
                    <a:lumOff val="40000"/>
                  </a:schemeClr>
                </a:solidFill>
                <a:latin typeface="Arial Narrow" pitchFamily="34" charset="0"/>
              </a:rPr>
              <a:t>CFBNP   Building Collaborations  Empowering Veterans</a:t>
            </a:r>
            <a:endParaRPr lang="en-US" sz="1400" b="1" dirty="0">
              <a:solidFill>
                <a:schemeClr val="tx2">
                  <a:lumMod val="60000"/>
                  <a:lumOff val="40000"/>
                </a:schemeClr>
              </a:solidFill>
              <a:latin typeface="Arial Narrow"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286000" y="304800"/>
            <a:ext cx="6248400" cy="457200"/>
          </a:xfrm>
        </p:spPr>
        <p:txBody>
          <a:bodyPr>
            <a:normAutofit/>
          </a:bodyPr>
          <a:lstStyle/>
          <a:p>
            <a:r>
              <a:rPr lang="en-US" i="1" dirty="0" smtClean="0">
                <a:solidFill>
                  <a:schemeClr val="tx2">
                    <a:lumMod val="60000"/>
                    <a:lumOff val="40000"/>
                  </a:schemeClr>
                </a:solidFill>
                <a:latin typeface="Arial Narrow" pitchFamily="34" charset="0"/>
                <a:cs typeface="Times New Roman" pitchFamily="18" charset="0"/>
              </a:rPr>
              <a:t>VA Center for Faith-based and Neighborhood Partnerships</a:t>
            </a:r>
            <a:endParaRPr lang="en-US" dirty="0">
              <a:solidFill>
                <a:schemeClr val="tx2">
                  <a:lumMod val="60000"/>
                  <a:lumOff val="40000"/>
                </a:schemeClr>
              </a:solidFill>
            </a:endParaRPr>
          </a:p>
        </p:txBody>
      </p:sp>
      <p:sp>
        <p:nvSpPr>
          <p:cNvPr id="19" name="Content Placeholder 18"/>
          <p:cNvSpPr>
            <a:spLocks noGrp="1"/>
          </p:cNvSpPr>
          <p:nvPr>
            <p:ph idx="1"/>
          </p:nvPr>
        </p:nvSpPr>
        <p:spPr>
          <a:xfrm>
            <a:off x="3733800" y="914400"/>
            <a:ext cx="5181600" cy="5211763"/>
          </a:xfrm>
        </p:spPr>
        <p:txBody>
          <a:bodyPr>
            <a:normAutofit fontScale="55000" lnSpcReduction="20000"/>
          </a:bodyPr>
          <a:lstStyle/>
          <a:p>
            <a:pPr algn="ctr">
              <a:buNone/>
            </a:pPr>
            <a:r>
              <a:rPr lang="en-US" sz="3800" b="1" dirty="0" smtClean="0">
                <a:latin typeface="Arial Narrow" pitchFamily="34" charset="0"/>
              </a:rPr>
              <a:t>Eliminating Homelessness Among Veterans </a:t>
            </a:r>
          </a:p>
          <a:p>
            <a:pPr algn="ctr">
              <a:buNone/>
            </a:pPr>
            <a:endParaRPr lang="en-US" sz="2600" b="1" dirty="0" smtClean="0">
              <a:solidFill>
                <a:schemeClr val="tx2">
                  <a:lumMod val="60000"/>
                  <a:lumOff val="40000"/>
                </a:schemeClr>
              </a:solidFill>
            </a:endParaRPr>
          </a:p>
          <a:p>
            <a:pPr algn="ctr">
              <a:buNone/>
              <a:defRPr/>
            </a:pPr>
            <a:r>
              <a:rPr lang="en-US" sz="3500" b="1" dirty="0">
                <a:latin typeface="Times New Roman" pitchFamily="18" charset="0"/>
                <a:cs typeface="Times New Roman" pitchFamily="18" charset="0"/>
              </a:rPr>
              <a:t>“We will provide new help for homeless Veterans because those heroes have a home – it’s the country they served, the United States of America</a:t>
            </a:r>
            <a:r>
              <a:rPr lang="en-US" sz="3500" b="1" dirty="0" smtClean="0">
                <a:latin typeface="Times New Roman" pitchFamily="18" charset="0"/>
                <a:cs typeface="Times New Roman" pitchFamily="18" charset="0"/>
              </a:rPr>
              <a:t>.”</a:t>
            </a:r>
          </a:p>
          <a:p>
            <a:pPr algn="ctr">
              <a:buNone/>
              <a:defRPr/>
            </a:pPr>
            <a:endParaRPr lang="en-US" sz="3500" b="1" dirty="0">
              <a:latin typeface="Times New Roman" pitchFamily="18" charset="0"/>
              <a:cs typeface="Times New Roman" pitchFamily="18" charset="0"/>
            </a:endParaRPr>
          </a:p>
          <a:p>
            <a:pPr algn="ctr">
              <a:buNone/>
              <a:defRPr/>
            </a:pPr>
            <a:r>
              <a:rPr lang="en-US" sz="3500" b="1" dirty="0" smtClean="0">
                <a:latin typeface="Times New Roman" pitchFamily="18" charset="0"/>
                <a:cs typeface="Times New Roman" pitchFamily="18" charset="0"/>
              </a:rPr>
              <a:t>President Obama (March 26, 2009)</a:t>
            </a:r>
          </a:p>
          <a:p>
            <a:pPr>
              <a:buNone/>
            </a:pPr>
            <a:endParaRPr lang="en-US" sz="3500" b="1" dirty="0" smtClean="0">
              <a:latin typeface="Times New Roman" pitchFamily="18" charset="0"/>
              <a:cs typeface="Times New Roman" pitchFamily="18" charset="0"/>
            </a:endParaRPr>
          </a:p>
          <a:p>
            <a:pPr algn="ctr">
              <a:buNone/>
            </a:pPr>
            <a:r>
              <a:rPr lang="en-US" sz="3500" b="1" dirty="0" smtClean="0">
                <a:latin typeface="Times New Roman" pitchFamily="18" charset="0"/>
                <a:cs typeface="Times New Roman" pitchFamily="18" charset="0"/>
              </a:rPr>
              <a:t>“President Obama and I are personally committed to ending homelessness among Veterans.  Those who have served this nation as a Veteran should never find themselves on the street, living without care and without hope.”</a:t>
            </a:r>
          </a:p>
          <a:p>
            <a:pPr algn="ctr">
              <a:buNone/>
            </a:pPr>
            <a:endParaRPr lang="en-US" sz="3500" b="1" dirty="0" smtClean="0">
              <a:latin typeface="Times New Roman" pitchFamily="18" charset="0"/>
              <a:cs typeface="Times New Roman" pitchFamily="18" charset="0"/>
            </a:endParaRPr>
          </a:p>
          <a:p>
            <a:pPr algn="ctr">
              <a:buNone/>
            </a:pPr>
            <a:r>
              <a:rPr lang="en-US" sz="3500" b="1" dirty="0" smtClean="0">
                <a:latin typeface="Times New Roman" pitchFamily="18" charset="0"/>
                <a:cs typeface="Times New Roman" pitchFamily="18" charset="0"/>
              </a:rPr>
              <a:t>- Secretary Shinseki</a:t>
            </a:r>
          </a:p>
          <a:p>
            <a:pPr>
              <a:buNone/>
            </a:pPr>
            <a:endParaRPr lang="en-US" sz="1800" b="1" dirty="0" smtClean="0">
              <a:cs typeface="Times New Roman" pitchFamily="18" charset="0"/>
            </a:endParaRPr>
          </a:p>
          <a:p>
            <a:pPr algn="ctr">
              <a:buNone/>
            </a:pPr>
            <a:r>
              <a:rPr lang="en-US" sz="2900" b="1" dirty="0" smtClean="0">
                <a:solidFill>
                  <a:schemeClr val="tx2">
                    <a:lumMod val="60000"/>
                    <a:lumOff val="40000"/>
                  </a:schemeClr>
                </a:solidFill>
                <a:latin typeface="Arial Narrow" pitchFamily="34" charset="0"/>
                <a:cs typeface="Times New Roman" pitchFamily="18" charset="0"/>
              </a:rPr>
              <a:t>http://www1.va.gov/HOMELESS/NationalCenter.asp</a:t>
            </a:r>
          </a:p>
          <a:p>
            <a:pPr>
              <a:buNone/>
            </a:pPr>
            <a:endParaRPr lang="en-US" sz="1800" b="1" dirty="0" smtClean="0">
              <a:solidFill>
                <a:schemeClr val="tx2">
                  <a:lumMod val="60000"/>
                  <a:lumOff val="40000"/>
                </a:schemeClr>
              </a:solidFill>
              <a:latin typeface="Arial Narrow" pitchFamily="34" charset="0"/>
            </a:endParaRPr>
          </a:p>
          <a:p>
            <a:pPr>
              <a:buNone/>
            </a:pPr>
            <a:endParaRPr lang="en-US" sz="2000" b="1" dirty="0" smtClean="0">
              <a:solidFill>
                <a:schemeClr val="tx2">
                  <a:lumMod val="60000"/>
                  <a:lumOff val="40000"/>
                </a:schemeClr>
              </a:solidFill>
            </a:endParaRPr>
          </a:p>
          <a:p>
            <a:pPr>
              <a:buNone/>
            </a:pPr>
            <a:endParaRPr lang="en-US" sz="2000" dirty="0">
              <a:latin typeface="Arial Narrow" pitchFamily="34" charset="0"/>
            </a:endParaRPr>
          </a:p>
        </p:txBody>
      </p:sp>
      <p:sp>
        <p:nvSpPr>
          <p:cNvPr id="20" name="Text Placeholder 19"/>
          <p:cNvSpPr>
            <a:spLocks noGrp="1"/>
          </p:cNvSpPr>
          <p:nvPr>
            <p:ph type="body" sz="half" idx="2"/>
          </p:nvPr>
        </p:nvSpPr>
        <p:spPr>
          <a:xfrm>
            <a:off x="152400" y="1435100"/>
            <a:ext cx="3313113" cy="4691063"/>
          </a:xfrm>
        </p:spPr>
        <p:txBody>
          <a:bodyPr/>
          <a:lstStyle/>
          <a:p>
            <a:endParaRPr lang="en-US" dirty="0"/>
          </a:p>
        </p:txBody>
      </p:sp>
      <p:pic>
        <p:nvPicPr>
          <p:cNvPr id="8" name="Picture 3" descr="image of the VA seal"/>
          <p:cNvPicPr>
            <a:picLocks noChangeAspect="1" noChangeArrowheads="1"/>
          </p:cNvPicPr>
          <p:nvPr/>
        </p:nvPicPr>
        <p:blipFill>
          <a:blip r:embed="rId2" cstate="print"/>
          <a:srcRect/>
          <a:stretch>
            <a:fillRect/>
          </a:stretch>
        </p:blipFill>
        <p:spPr bwMode="auto">
          <a:xfrm>
            <a:off x="381000" y="0"/>
            <a:ext cx="1371600" cy="1371600"/>
          </a:xfrm>
          <a:prstGeom prst="rect">
            <a:avLst/>
          </a:prstGeom>
          <a:noFill/>
        </p:spPr>
      </p:pic>
      <p:sp>
        <p:nvSpPr>
          <p:cNvPr id="14" name="Rectangle 13"/>
          <p:cNvSpPr/>
          <p:nvPr/>
        </p:nvSpPr>
        <p:spPr>
          <a:xfrm>
            <a:off x="1676400" y="1295400"/>
            <a:ext cx="6629400" cy="769441"/>
          </a:xfrm>
          <a:prstGeom prst="rect">
            <a:avLst/>
          </a:prstGeom>
        </p:spPr>
        <p:txBody>
          <a:bodyPr wrap="square">
            <a:spAutoFit/>
          </a:bodyPr>
          <a:lstStyle/>
          <a:p>
            <a:pPr algn="ctr"/>
            <a:r>
              <a:rPr lang="en-US" sz="2200" dirty="0" smtClean="0">
                <a:latin typeface="Arial Narrow" pitchFamily="34" charset="0"/>
                <a:cs typeface="Times New Roman" pitchFamily="18" charset="0"/>
              </a:rPr>
              <a:t/>
            </a:r>
            <a:br>
              <a:rPr lang="en-US" sz="2200" dirty="0" smtClean="0">
                <a:latin typeface="Arial Narrow" pitchFamily="34" charset="0"/>
                <a:cs typeface="Times New Roman" pitchFamily="18" charset="0"/>
              </a:rPr>
            </a:br>
            <a:endParaRPr lang="en-US" sz="2200" dirty="0">
              <a:latin typeface="Arial Narrow" pitchFamily="34" charset="0"/>
            </a:endParaRPr>
          </a:p>
        </p:txBody>
      </p:sp>
      <p:pic>
        <p:nvPicPr>
          <p:cNvPr id="1026" name="Picture 2"/>
          <p:cNvPicPr>
            <a:picLocks noChangeAspect="1" noChangeArrowheads="1"/>
          </p:cNvPicPr>
          <p:nvPr/>
        </p:nvPicPr>
        <p:blipFill>
          <a:blip r:embed="rId3" cstate="print"/>
          <a:srcRect/>
          <a:stretch>
            <a:fillRect/>
          </a:stretch>
        </p:blipFill>
        <p:spPr bwMode="auto">
          <a:xfrm>
            <a:off x="0" y="1447800"/>
            <a:ext cx="4114800" cy="4648200"/>
          </a:xfrm>
          <a:prstGeom prst="rect">
            <a:avLst/>
          </a:prstGeom>
          <a:noFill/>
          <a:ln w="9525">
            <a:noFill/>
            <a:miter lim="800000"/>
            <a:headEnd/>
            <a:tailEnd/>
          </a:ln>
        </p:spPr>
      </p:pic>
      <p:sp>
        <p:nvSpPr>
          <p:cNvPr id="9" name="Slide Number Placeholder 8"/>
          <p:cNvSpPr>
            <a:spLocks noGrp="1"/>
          </p:cNvSpPr>
          <p:nvPr>
            <p:ph type="sldNum" sz="quarter" idx="12"/>
          </p:nvPr>
        </p:nvSpPr>
        <p:spPr/>
        <p:txBody>
          <a:bodyPr/>
          <a:lstStyle/>
          <a:p>
            <a:fld id="{012AC9EB-DD14-4366-8011-180482C52D58}" type="slidenum">
              <a:rPr lang="en-US" smtClean="0"/>
              <a:pPr/>
              <a:t>12</a:t>
            </a:fld>
            <a:endParaRPr lang="en-US"/>
          </a:p>
        </p:txBody>
      </p:sp>
      <p:sp>
        <p:nvSpPr>
          <p:cNvPr id="10" name="Footer Placeholder 9"/>
          <p:cNvSpPr>
            <a:spLocks noGrp="1"/>
          </p:cNvSpPr>
          <p:nvPr>
            <p:ph type="ftr" sz="quarter" idx="11"/>
          </p:nvPr>
        </p:nvSpPr>
        <p:spPr>
          <a:xfrm>
            <a:off x="1828800" y="6356350"/>
            <a:ext cx="6172200" cy="365125"/>
          </a:xfrm>
        </p:spPr>
        <p:txBody>
          <a:bodyPr/>
          <a:lstStyle/>
          <a:p>
            <a:r>
              <a:rPr lang="en-US" sz="1400" b="1" dirty="0" smtClean="0">
                <a:solidFill>
                  <a:schemeClr val="tx2">
                    <a:lumMod val="60000"/>
                    <a:lumOff val="40000"/>
                  </a:schemeClr>
                </a:solidFill>
                <a:latin typeface="Arial Narrow" pitchFamily="34" charset="0"/>
              </a:rPr>
              <a:t>CFBNP   Building Collaborations  Empowering Veterans</a:t>
            </a:r>
            <a:endParaRPr lang="en-US" sz="1400" b="1" dirty="0">
              <a:solidFill>
                <a:schemeClr val="tx2">
                  <a:lumMod val="60000"/>
                  <a:lumOff val="40000"/>
                </a:schemeClr>
              </a:solidFill>
              <a:latin typeface="Arial Narrow"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endParaRPr lang="en-US" dirty="0"/>
          </a:p>
        </p:txBody>
      </p:sp>
      <p:sp>
        <p:nvSpPr>
          <p:cNvPr id="6" name="Text Placeholder 11"/>
          <p:cNvSpPr txBox="1">
            <a:spLocks/>
          </p:cNvSpPr>
          <p:nvPr/>
        </p:nvSpPr>
        <p:spPr>
          <a:xfrm>
            <a:off x="1371600" y="3124200"/>
            <a:ext cx="7772400" cy="1282700"/>
          </a:xfrm>
          <a:prstGeom prst="rect">
            <a:avLst/>
          </a:prstGeom>
        </p:spPr>
        <p:txBody>
          <a:bodyPr vert="horz" lIns="91440" tIns="45720" rIns="91440" bIns="45720" rtlCol="0">
            <a:normAutofit/>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1500" b="1" i="1" u="none" strike="noStrike" kern="1200" cap="none" spc="0" normalizeH="0" baseline="0" noProof="0" dirty="0" smtClean="0">
              <a:ln>
                <a:noFill/>
              </a:ln>
              <a:solidFill>
                <a:schemeClr val="tx2">
                  <a:lumMod val="60000"/>
                  <a:lumOff val="40000"/>
                </a:schemeClr>
              </a:solidFill>
              <a:effectLst/>
              <a:uLnTx/>
              <a:uFillTx/>
              <a:latin typeface="Times New Roman" pitchFamily="18" charset="0"/>
              <a:ea typeface="+mn-ea"/>
              <a:cs typeface="Times New Roman" pitchFamily="18" charset="0"/>
            </a:endParaRPr>
          </a:p>
          <a:p>
            <a:pPr marL="342900" marR="0" lvl="0" indent="-342900" algn="ctr"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1500" b="1" i="1" u="none" strike="noStrike" kern="1200" cap="none" spc="0" normalizeH="0" baseline="0" noProof="0" dirty="0" smtClean="0">
              <a:ln>
                <a:noFill/>
              </a:ln>
              <a:solidFill>
                <a:schemeClr val="tx2">
                  <a:lumMod val="60000"/>
                  <a:lumOff val="40000"/>
                </a:schemeClr>
              </a:solidFill>
              <a:effectLst/>
              <a:uLnTx/>
              <a:uFillTx/>
              <a:latin typeface="Times New Roman" pitchFamily="18" charset="0"/>
              <a:ea typeface="+mn-ea"/>
              <a:cs typeface="Times New Roman" pitchFamily="18" charset="0"/>
            </a:endParaRPr>
          </a:p>
          <a:p>
            <a:pPr marL="342900" marR="0" lvl="0" indent="-342900" algn="ctr" defTabSz="914400" rtl="0" eaLnBrk="1" fontAlgn="auto" latinLnBrk="0" hangingPunct="1">
              <a:lnSpc>
                <a:spcPct val="100000"/>
              </a:lnSpc>
              <a:spcBef>
                <a:spcPct val="20000"/>
              </a:spcBef>
              <a:spcAft>
                <a:spcPts val="0"/>
              </a:spcAft>
              <a:buClrTx/>
              <a:buSzTx/>
              <a:tabLst/>
              <a:defRPr/>
            </a:pPr>
            <a:endParaRPr kumimoji="0" lang="en-US" sz="2900" b="1" i="1" u="none" strike="noStrike" kern="1200" cap="none" spc="0" normalizeH="0" baseline="0" noProof="0" dirty="0" smtClean="0">
              <a:ln>
                <a:noFill/>
              </a:ln>
              <a:solidFill>
                <a:schemeClr val="tx2">
                  <a:lumMod val="60000"/>
                  <a:lumOff val="40000"/>
                </a:schemeClr>
              </a:solidFill>
              <a:effectLst/>
              <a:uLnTx/>
              <a:uFillTx/>
              <a:latin typeface="Times New Roman" pitchFamily="18" charset="0"/>
              <a:ea typeface="+mn-ea"/>
              <a:cs typeface="Times New Roman" pitchFamily="18" charset="0"/>
            </a:endParaRPr>
          </a:p>
          <a:p>
            <a:pPr marL="342900" marR="0" lvl="0" indent="-342900" algn="ctr"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1600" b="0" i="0" u="none" strike="noStrike" kern="1200" cap="none" spc="0" normalizeH="0" baseline="0" noProof="0" dirty="0">
              <a:ln>
                <a:noFill/>
              </a:ln>
              <a:solidFill>
                <a:schemeClr val="tx2">
                  <a:lumMod val="60000"/>
                  <a:lumOff val="40000"/>
                </a:schemeClr>
              </a:solidFill>
              <a:effectLst/>
              <a:uLnTx/>
              <a:uFillTx/>
              <a:latin typeface="Arial Narrow" pitchFamily="34" charset="0"/>
              <a:ea typeface="+mn-ea"/>
              <a:cs typeface="+mn-cs"/>
            </a:endParaRPr>
          </a:p>
        </p:txBody>
      </p:sp>
      <p:sp>
        <p:nvSpPr>
          <p:cNvPr id="7" name="Title 10"/>
          <p:cNvSpPr txBox="1">
            <a:spLocks/>
          </p:cNvSpPr>
          <p:nvPr/>
        </p:nvSpPr>
        <p:spPr>
          <a:xfrm>
            <a:off x="1371600" y="4572000"/>
            <a:ext cx="7772400" cy="1196975"/>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2400" b="0" i="0" u="none" strike="noStrike" kern="1200" cap="none" spc="0" normalizeH="0" baseline="0" noProof="0" dirty="0">
              <a:ln>
                <a:noFill/>
              </a:ln>
              <a:solidFill>
                <a:schemeClr val="tx1"/>
              </a:solidFill>
              <a:effectLst/>
              <a:uLnTx/>
              <a:uFillTx/>
              <a:latin typeface="+mj-lt"/>
              <a:ea typeface="+mj-ea"/>
              <a:cs typeface="+mj-cs"/>
            </a:endParaRPr>
          </a:p>
        </p:txBody>
      </p:sp>
      <p:sp>
        <p:nvSpPr>
          <p:cNvPr id="8" name="Rectangle 7"/>
          <p:cNvSpPr/>
          <p:nvPr/>
        </p:nvSpPr>
        <p:spPr>
          <a:xfrm>
            <a:off x="381000" y="1828801"/>
            <a:ext cx="8382000" cy="1938992"/>
          </a:xfrm>
          <a:prstGeom prst="rect">
            <a:avLst/>
          </a:prstGeom>
        </p:spPr>
        <p:txBody>
          <a:bodyPr wrap="square">
            <a:spAutoFit/>
          </a:bodyPr>
          <a:lstStyle/>
          <a:p>
            <a:pPr algn="ctr"/>
            <a:r>
              <a:rPr lang="en-US" sz="2400" b="1" dirty="0" smtClean="0">
                <a:solidFill>
                  <a:schemeClr val="tx2">
                    <a:lumMod val="60000"/>
                    <a:lumOff val="40000"/>
                  </a:schemeClr>
                </a:solidFill>
                <a:latin typeface="Arial Narrow" pitchFamily="34" charset="0"/>
                <a:cs typeface="Times New Roman" pitchFamily="18" charset="0"/>
              </a:rPr>
              <a:t/>
            </a:r>
            <a:br>
              <a:rPr lang="en-US" sz="2400" b="1" dirty="0" smtClean="0">
                <a:solidFill>
                  <a:schemeClr val="tx2">
                    <a:lumMod val="60000"/>
                    <a:lumOff val="40000"/>
                  </a:schemeClr>
                </a:solidFill>
                <a:latin typeface="Arial Narrow" pitchFamily="34" charset="0"/>
                <a:cs typeface="Times New Roman" pitchFamily="18" charset="0"/>
              </a:rPr>
            </a:br>
            <a:endParaRPr lang="en-US" sz="2400" b="1" dirty="0" smtClean="0">
              <a:solidFill>
                <a:schemeClr val="tx2">
                  <a:lumMod val="60000"/>
                  <a:lumOff val="40000"/>
                </a:schemeClr>
              </a:solidFill>
              <a:latin typeface="Arial Narrow" pitchFamily="34" charset="0"/>
              <a:cs typeface="Times New Roman" pitchFamily="18" charset="0"/>
            </a:endParaRPr>
          </a:p>
          <a:p>
            <a:pPr algn="ctr"/>
            <a:endParaRPr lang="en-US" i="1" dirty="0" smtClean="0">
              <a:latin typeface="Times New Roman" pitchFamily="18" charset="0"/>
              <a:cs typeface="Times New Roman" pitchFamily="18" charset="0"/>
            </a:endParaRPr>
          </a:p>
          <a:p>
            <a:pPr algn="ctr"/>
            <a:endParaRPr lang="en-US" b="1" i="1" dirty="0" smtClean="0">
              <a:solidFill>
                <a:schemeClr val="tx2">
                  <a:lumMod val="60000"/>
                  <a:lumOff val="40000"/>
                </a:schemeClr>
              </a:solidFill>
              <a:latin typeface="Rockwell Condensed" pitchFamily="18" charset="0"/>
              <a:cs typeface="Times New Roman" pitchFamily="18" charset="0"/>
            </a:endParaRPr>
          </a:p>
          <a:p>
            <a:pPr algn="ctr"/>
            <a:r>
              <a:rPr lang="en-US" b="1" i="1" dirty="0" smtClean="0">
                <a:solidFill>
                  <a:schemeClr val="tx2">
                    <a:lumMod val="60000"/>
                    <a:lumOff val="40000"/>
                  </a:schemeClr>
                </a:solidFill>
                <a:latin typeface="Times New Roman" pitchFamily="18" charset="0"/>
                <a:cs typeface="Times New Roman" pitchFamily="18" charset="0"/>
              </a:rPr>
              <a:t/>
            </a:r>
            <a:br>
              <a:rPr lang="en-US" b="1" i="1" dirty="0" smtClean="0">
                <a:solidFill>
                  <a:schemeClr val="tx2">
                    <a:lumMod val="60000"/>
                    <a:lumOff val="40000"/>
                  </a:schemeClr>
                </a:solidFill>
                <a:latin typeface="Times New Roman" pitchFamily="18" charset="0"/>
                <a:cs typeface="Times New Roman" pitchFamily="18" charset="0"/>
              </a:rPr>
            </a:br>
            <a:endParaRPr lang="en-US" b="1" dirty="0"/>
          </a:p>
        </p:txBody>
      </p:sp>
      <p:pic>
        <p:nvPicPr>
          <p:cNvPr id="11" name="Picture 3" descr="image of the VA seal"/>
          <p:cNvPicPr>
            <a:picLocks noChangeAspect="1" noChangeArrowheads="1"/>
          </p:cNvPicPr>
          <p:nvPr/>
        </p:nvPicPr>
        <p:blipFill>
          <a:blip r:embed="rId2" cstate="print"/>
          <a:srcRect/>
          <a:stretch>
            <a:fillRect/>
          </a:stretch>
        </p:blipFill>
        <p:spPr bwMode="auto">
          <a:xfrm>
            <a:off x="3900488" y="304800"/>
            <a:ext cx="1343025" cy="1219200"/>
          </a:xfrm>
          <a:prstGeom prst="rect">
            <a:avLst/>
          </a:prstGeom>
          <a:noFill/>
        </p:spPr>
      </p:pic>
      <p:graphicFrame>
        <p:nvGraphicFramePr>
          <p:cNvPr id="9" name="Diagram 8"/>
          <p:cNvGraphicFramePr/>
          <p:nvPr/>
        </p:nvGraphicFramePr>
        <p:xfrm>
          <a:off x="228600" y="1752600"/>
          <a:ext cx="8686800" cy="4343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2" name="Slide Number Placeholder 11"/>
          <p:cNvSpPr>
            <a:spLocks noGrp="1"/>
          </p:cNvSpPr>
          <p:nvPr>
            <p:ph type="sldNum" sz="quarter" idx="12"/>
          </p:nvPr>
        </p:nvSpPr>
        <p:spPr/>
        <p:txBody>
          <a:bodyPr/>
          <a:lstStyle/>
          <a:p>
            <a:fld id="{012AC9EB-DD14-4366-8011-180482C52D58}" type="slidenum">
              <a:rPr lang="en-US" smtClean="0"/>
              <a:pPr/>
              <a:t>13</a:t>
            </a:fld>
            <a:endParaRPr lang="en-US"/>
          </a:p>
        </p:txBody>
      </p:sp>
      <p:sp>
        <p:nvSpPr>
          <p:cNvPr id="13" name="Footer Placeholder 12"/>
          <p:cNvSpPr>
            <a:spLocks noGrp="1"/>
          </p:cNvSpPr>
          <p:nvPr>
            <p:ph type="ftr" sz="quarter" idx="11"/>
          </p:nvPr>
        </p:nvSpPr>
        <p:spPr>
          <a:xfrm>
            <a:off x="2514600" y="6356350"/>
            <a:ext cx="4419600" cy="365125"/>
          </a:xfrm>
        </p:spPr>
        <p:txBody>
          <a:bodyPr/>
          <a:lstStyle/>
          <a:p>
            <a:r>
              <a:rPr lang="en-US" sz="1400" b="1" dirty="0" smtClean="0">
                <a:solidFill>
                  <a:schemeClr val="tx2">
                    <a:lumMod val="60000"/>
                    <a:lumOff val="40000"/>
                  </a:schemeClr>
                </a:solidFill>
                <a:latin typeface="Arial Narrow" pitchFamily="34" charset="0"/>
              </a:rPr>
              <a:t>CFBNP   Building Collaborations  Empowering Veterans</a:t>
            </a:r>
            <a:endParaRPr lang="en-US" sz="1400" b="1" dirty="0">
              <a:solidFill>
                <a:schemeClr val="tx2">
                  <a:lumMod val="60000"/>
                  <a:lumOff val="40000"/>
                </a:schemeClr>
              </a:solidFill>
              <a:latin typeface="Arial Narrow"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normAutofit/>
          </a:bodyPr>
          <a:lstStyle/>
          <a:p>
            <a:r>
              <a:rPr lang="en-US" sz="1800" b="1" dirty="0" smtClean="0">
                <a:solidFill>
                  <a:schemeClr val="tx2">
                    <a:lumMod val="60000"/>
                    <a:lumOff val="40000"/>
                  </a:schemeClr>
                </a:solidFill>
                <a:latin typeface="Arial Narrow" pitchFamily="34" charset="0"/>
              </a:rPr>
              <a:t>                           </a:t>
            </a:r>
            <a:r>
              <a:rPr lang="en-US" sz="2200" b="1" dirty="0" smtClean="0">
                <a:solidFill>
                  <a:schemeClr val="tx2">
                    <a:lumMod val="60000"/>
                    <a:lumOff val="40000"/>
                  </a:schemeClr>
                </a:solidFill>
                <a:latin typeface="Arial Narrow" pitchFamily="34" charset="0"/>
              </a:rPr>
              <a:t>VA  Center for Faith-based and Neighborhood Partnerships</a:t>
            </a:r>
            <a:endParaRPr lang="en-US" sz="2200" dirty="0">
              <a:latin typeface="Arial Narrow" pitchFamily="34" charset="0"/>
            </a:endParaRPr>
          </a:p>
        </p:txBody>
      </p:sp>
      <p:sp>
        <p:nvSpPr>
          <p:cNvPr id="3" name="Content Placeholder 2"/>
          <p:cNvSpPr>
            <a:spLocks noGrp="1"/>
          </p:cNvSpPr>
          <p:nvPr>
            <p:ph idx="1"/>
          </p:nvPr>
        </p:nvSpPr>
        <p:spPr>
          <a:xfrm>
            <a:off x="457200" y="1600200"/>
            <a:ext cx="8229600" cy="4648200"/>
          </a:xfrm>
        </p:spPr>
        <p:txBody>
          <a:bodyPr>
            <a:normAutofit fontScale="92500" lnSpcReduction="20000"/>
          </a:bodyPr>
          <a:lstStyle/>
          <a:p>
            <a:pPr algn="ctr">
              <a:buNone/>
            </a:pPr>
            <a:r>
              <a:rPr lang="en-US" sz="1900" b="1" cap="small" dirty="0" smtClean="0">
                <a:latin typeface="Arial" pitchFamily="34" charset="0"/>
                <a:cs typeface="Arial" pitchFamily="34" charset="0"/>
              </a:rPr>
              <a:t>Then and Now</a:t>
            </a:r>
          </a:p>
          <a:p>
            <a:pPr algn="ctr">
              <a:buNone/>
            </a:pPr>
            <a:endParaRPr lang="en-US" sz="2400" b="1" cap="small" dirty="0" smtClean="0">
              <a:latin typeface="Arial" pitchFamily="34" charset="0"/>
              <a:cs typeface="Arial" pitchFamily="34" charset="0"/>
            </a:endParaRPr>
          </a:p>
          <a:p>
            <a:pPr marL="0" indent="0">
              <a:spcBef>
                <a:spcPts val="0"/>
              </a:spcBef>
              <a:buNone/>
            </a:pPr>
            <a:r>
              <a:rPr lang="en-US" sz="1900" dirty="0" smtClean="0">
                <a:latin typeface="Arial" pitchFamily="34" charset="0"/>
                <a:cs typeface="Arial" pitchFamily="34" charset="0"/>
              </a:rPr>
              <a:t>The Department of Veterans Affairs (VA) Center for Faith-based and Community Initiatives was established on June 1, 2004, by Executive Order 13342.  The objective was to coordinate agency efforts for the elimination of regulatory, contracting, and other programmatic obstacles. The removal of these obstacles would enable faith-based and  community organizations to access resources they need to provide social and community services.</a:t>
            </a:r>
          </a:p>
          <a:p>
            <a:pPr marL="0" indent="0">
              <a:spcBef>
                <a:spcPts val="0"/>
              </a:spcBef>
              <a:buNone/>
            </a:pPr>
            <a:endParaRPr lang="en-US" sz="1900" dirty="0" smtClean="0">
              <a:latin typeface="Arial" pitchFamily="34" charset="0"/>
              <a:cs typeface="Arial" pitchFamily="34" charset="0"/>
            </a:endParaRPr>
          </a:p>
          <a:p>
            <a:pPr marL="0" indent="0">
              <a:spcBef>
                <a:spcPts val="0"/>
              </a:spcBef>
              <a:buNone/>
            </a:pPr>
            <a:r>
              <a:rPr lang="en-US" sz="1900" dirty="0" smtClean="0">
                <a:latin typeface="Arial" pitchFamily="34" charset="0"/>
                <a:cs typeface="Arial" pitchFamily="34" charset="0"/>
              </a:rPr>
              <a:t>In February 2009, President Obama renamed the White House Office to the Office of Faith-based and Neighborhood Partnerships. The name change reflects the emphasis and importance of developing and cultivating partnerships with those in the community that already provide services and meet the needs of so many of our citizens.</a:t>
            </a:r>
          </a:p>
          <a:p>
            <a:pPr marL="0" indent="0">
              <a:spcBef>
                <a:spcPts val="0"/>
              </a:spcBef>
              <a:buNone/>
            </a:pPr>
            <a:endParaRPr lang="en-US" sz="1900" dirty="0">
              <a:latin typeface="Arial" pitchFamily="34" charset="0"/>
              <a:cs typeface="Arial" pitchFamily="34" charset="0"/>
            </a:endParaRPr>
          </a:p>
          <a:p>
            <a:pPr marL="0" indent="0">
              <a:spcBef>
                <a:spcPts val="0"/>
              </a:spcBef>
              <a:buNone/>
            </a:pPr>
            <a:r>
              <a:rPr lang="en-US" sz="1900" dirty="0" smtClean="0">
                <a:latin typeface="Arial" pitchFamily="34" charset="0"/>
                <a:cs typeface="Arial" pitchFamily="34" charset="0"/>
              </a:rPr>
              <a:t>The VA Center for Faith-based and Neighborhood Partnerships (CFBNP) is one of thirteen Faith-based and Neighborhood Partnerships Centers in the Federal government. </a:t>
            </a:r>
            <a:endParaRPr lang="en-US" sz="1900" dirty="0">
              <a:latin typeface="Arial" pitchFamily="34" charset="0"/>
              <a:cs typeface="Arial" pitchFamily="34" charset="0"/>
            </a:endParaRPr>
          </a:p>
        </p:txBody>
      </p:sp>
      <p:sp>
        <p:nvSpPr>
          <p:cNvPr id="4" name="Footer Placeholder 3"/>
          <p:cNvSpPr>
            <a:spLocks noGrp="1"/>
          </p:cNvSpPr>
          <p:nvPr>
            <p:ph type="ftr" sz="quarter" idx="11"/>
          </p:nvPr>
        </p:nvSpPr>
        <p:spPr>
          <a:xfrm>
            <a:off x="2133600" y="6356350"/>
            <a:ext cx="5410200" cy="365125"/>
          </a:xfrm>
        </p:spPr>
        <p:txBody>
          <a:bodyPr/>
          <a:lstStyle/>
          <a:p>
            <a:r>
              <a:rPr lang="en-US" sz="1400" b="1" dirty="0" smtClean="0">
                <a:solidFill>
                  <a:schemeClr val="tx2">
                    <a:lumMod val="60000"/>
                    <a:lumOff val="40000"/>
                  </a:schemeClr>
                </a:solidFill>
                <a:latin typeface="Arial Narrow" pitchFamily="34" charset="0"/>
              </a:rPr>
              <a:t>CFBNP   Building Collaborations  Empowering Veterans</a:t>
            </a:r>
            <a:endParaRPr lang="en-US" sz="1400" b="1" dirty="0">
              <a:solidFill>
                <a:schemeClr val="tx2">
                  <a:lumMod val="60000"/>
                  <a:lumOff val="40000"/>
                </a:schemeClr>
              </a:solidFill>
              <a:latin typeface="Arial Narrow" pitchFamily="34" charset="0"/>
            </a:endParaRPr>
          </a:p>
        </p:txBody>
      </p:sp>
      <p:sp>
        <p:nvSpPr>
          <p:cNvPr id="5" name="Slide Number Placeholder 4"/>
          <p:cNvSpPr>
            <a:spLocks noGrp="1"/>
          </p:cNvSpPr>
          <p:nvPr>
            <p:ph type="sldNum" sz="quarter" idx="12"/>
          </p:nvPr>
        </p:nvSpPr>
        <p:spPr/>
        <p:txBody>
          <a:bodyPr/>
          <a:lstStyle/>
          <a:p>
            <a:fld id="{F3A3CC73-9F9E-40E7-94B3-7D972438D2BB}" type="slidenum">
              <a:rPr lang="en-US" smtClean="0"/>
              <a:pPr/>
              <a:t>14</a:t>
            </a:fld>
            <a:endParaRPr lang="en-US"/>
          </a:p>
        </p:txBody>
      </p:sp>
      <p:pic>
        <p:nvPicPr>
          <p:cNvPr id="6" name="Picture 3" descr="image of the VA seal"/>
          <p:cNvPicPr>
            <a:picLocks noChangeAspect="1" noChangeArrowheads="1"/>
          </p:cNvPicPr>
          <p:nvPr/>
        </p:nvPicPr>
        <p:blipFill>
          <a:blip r:embed="rId2" cstate="print"/>
          <a:srcRect/>
          <a:stretch>
            <a:fillRect/>
          </a:stretch>
        </p:blipFill>
        <p:spPr bwMode="auto">
          <a:xfrm>
            <a:off x="533400" y="304800"/>
            <a:ext cx="1343025" cy="1219200"/>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normAutofit/>
          </a:bodyPr>
          <a:lstStyle/>
          <a:p>
            <a:r>
              <a:rPr lang="en-US" sz="1800" b="1" dirty="0" smtClean="0">
                <a:solidFill>
                  <a:schemeClr val="tx2">
                    <a:lumMod val="60000"/>
                    <a:lumOff val="40000"/>
                  </a:schemeClr>
                </a:solidFill>
                <a:latin typeface="Arial Narrow" pitchFamily="34" charset="0"/>
              </a:rPr>
              <a:t>                           </a:t>
            </a:r>
            <a:r>
              <a:rPr lang="en-US" sz="2200" b="1" dirty="0" smtClean="0">
                <a:solidFill>
                  <a:schemeClr val="tx2">
                    <a:lumMod val="60000"/>
                    <a:lumOff val="40000"/>
                  </a:schemeClr>
                </a:solidFill>
                <a:latin typeface="Arial Narrow" pitchFamily="34" charset="0"/>
              </a:rPr>
              <a:t>VA  Center for Faith-based and Neighborhood Partnerships</a:t>
            </a:r>
            <a:endParaRPr lang="en-US" sz="2200" dirty="0">
              <a:latin typeface="Arial Narrow" pitchFamily="34" charset="0"/>
            </a:endParaRPr>
          </a:p>
        </p:txBody>
      </p:sp>
      <p:sp>
        <p:nvSpPr>
          <p:cNvPr id="3" name="Content Placeholder 2"/>
          <p:cNvSpPr>
            <a:spLocks noGrp="1"/>
          </p:cNvSpPr>
          <p:nvPr>
            <p:ph idx="1"/>
          </p:nvPr>
        </p:nvSpPr>
        <p:spPr/>
        <p:txBody>
          <a:bodyPr>
            <a:normAutofit/>
          </a:bodyPr>
          <a:lstStyle/>
          <a:p>
            <a:pPr algn="ctr">
              <a:buNone/>
            </a:pPr>
            <a:r>
              <a:rPr lang="en-US" sz="1800" b="1" dirty="0" smtClean="0">
                <a:latin typeface="Arial" pitchFamily="34" charset="0"/>
                <a:cs typeface="Arial" pitchFamily="34" charset="0"/>
              </a:rPr>
              <a:t>Mission Statement</a:t>
            </a:r>
          </a:p>
          <a:p>
            <a:pPr algn="ctr">
              <a:buNone/>
            </a:pPr>
            <a:endParaRPr lang="en-US" sz="1800" b="1" dirty="0" smtClean="0">
              <a:latin typeface="Arial" pitchFamily="34" charset="0"/>
              <a:cs typeface="Arial" pitchFamily="34" charset="0"/>
            </a:endParaRPr>
          </a:p>
          <a:p>
            <a:pPr marL="0" indent="0">
              <a:spcBef>
                <a:spcPts val="0"/>
              </a:spcBef>
              <a:buNone/>
            </a:pPr>
            <a:r>
              <a:rPr lang="en-US" sz="1800" dirty="0" smtClean="0">
                <a:latin typeface="Arial" pitchFamily="34" charset="0"/>
                <a:cs typeface="Arial" pitchFamily="34" charset="0"/>
              </a:rPr>
              <a:t>To develop partnerships with and provide relevant information to faith-based </a:t>
            </a:r>
          </a:p>
          <a:p>
            <a:pPr marL="0" indent="0">
              <a:spcBef>
                <a:spcPts val="0"/>
              </a:spcBef>
              <a:buNone/>
            </a:pPr>
            <a:r>
              <a:rPr lang="en-US" sz="1800" dirty="0" smtClean="0">
                <a:latin typeface="Arial" pitchFamily="34" charset="0"/>
                <a:cs typeface="Arial" pitchFamily="34" charset="0"/>
              </a:rPr>
              <a:t>and secular organizations and expand their participation in VA programs in </a:t>
            </a:r>
          </a:p>
          <a:p>
            <a:pPr marL="0" indent="0">
              <a:spcBef>
                <a:spcPts val="0"/>
              </a:spcBef>
              <a:buNone/>
            </a:pPr>
            <a:r>
              <a:rPr lang="en-US" sz="1800" dirty="0" smtClean="0">
                <a:latin typeface="Arial" pitchFamily="34" charset="0"/>
                <a:cs typeface="Arial" pitchFamily="34" charset="0"/>
              </a:rPr>
              <a:t>order to better serve the needs of Veterans, their families and survivors.</a:t>
            </a:r>
          </a:p>
          <a:p>
            <a:pPr marL="0" indent="0">
              <a:spcBef>
                <a:spcPts val="0"/>
              </a:spcBef>
              <a:buNone/>
            </a:pPr>
            <a:endParaRPr lang="en-US" sz="1800" dirty="0" smtClean="0">
              <a:latin typeface="Arial" pitchFamily="34" charset="0"/>
              <a:cs typeface="Arial" pitchFamily="34" charset="0"/>
            </a:endParaRPr>
          </a:p>
          <a:p>
            <a:pPr algn="ctr">
              <a:buNone/>
            </a:pPr>
            <a:r>
              <a:rPr lang="en-US" sz="1800" b="1" dirty="0" smtClean="0">
                <a:latin typeface="Arial" pitchFamily="34" charset="0"/>
                <a:cs typeface="Arial" pitchFamily="34" charset="0"/>
              </a:rPr>
              <a:t>Vision Statement</a:t>
            </a:r>
          </a:p>
          <a:p>
            <a:pPr algn="ctr">
              <a:buNone/>
            </a:pPr>
            <a:endParaRPr lang="en-US" sz="1800" b="1" dirty="0">
              <a:latin typeface="Arial" pitchFamily="34" charset="0"/>
              <a:cs typeface="Arial" pitchFamily="34" charset="0"/>
            </a:endParaRPr>
          </a:p>
          <a:p>
            <a:pPr marL="0" indent="0">
              <a:spcBef>
                <a:spcPts val="0"/>
              </a:spcBef>
              <a:buNone/>
            </a:pPr>
            <a:r>
              <a:rPr lang="en-US" sz="1800" dirty="0" smtClean="0">
                <a:latin typeface="Arial" pitchFamily="34" charset="0"/>
                <a:cs typeface="Arial" pitchFamily="34" charset="0"/>
              </a:rPr>
              <a:t>VA’s Center for Faith-based and Neighborhood Partnerships (CFBNP) will </a:t>
            </a:r>
          </a:p>
          <a:p>
            <a:pPr marL="0" indent="0">
              <a:spcBef>
                <a:spcPts val="0"/>
              </a:spcBef>
              <a:buNone/>
            </a:pPr>
            <a:r>
              <a:rPr lang="en-US" sz="1800" dirty="0">
                <a:latin typeface="Arial" pitchFamily="34" charset="0"/>
                <a:cs typeface="Arial" pitchFamily="34" charset="0"/>
              </a:rPr>
              <a:t>c</a:t>
            </a:r>
            <a:r>
              <a:rPr lang="en-US" sz="1800" dirty="0" smtClean="0">
                <a:latin typeface="Arial" pitchFamily="34" charset="0"/>
                <a:cs typeface="Arial" pitchFamily="34" charset="0"/>
              </a:rPr>
              <a:t>ultivate and develop relationships with faith-based and secular organizations </a:t>
            </a:r>
          </a:p>
          <a:p>
            <a:pPr marL="0" indent="0">
              <a:spcBef>
                <a:spcPts val="0"/>
              </a:spcBef>
              <a:buNone/>
            </a:pPr>
            <a:r>
              <a:rPr lang="en-US" sz="1800" dirty="0" smtClean="0">
                <a:latin typeface="Arial" pitchFamily="34" charset="0"/>
                <a:cs typeface="Arial" pitchFamily="34" charset="0"/>
              </a:rPr>
              <a:t>working with them as collaborative partners to serve our Veterans, their families and survivors.</a:t>
            </a:r>
          </a:p>
          <a:p>
            <a:pPr marL="0" indent="0">
              <a:spcBef>
                <a:spcPts val="0"/>
              </a:spcBef>
              <a:buNone/>
            </a:pPr>
            <a:endParaRPr lang="en-US" sz="1800" dirty="0">
              <a:latin typeface="Arial" pitchFamily="34" charset="0"/>
              <a:cs typeface="Arial" pitchFamily="34" charset="0"/>
            </a:endParaRPr>
          </a:p>
          <a:p>
            <a:pPr marL="0" indent="0">
              <a:spcBef>
                <a:spcPts val="0"/>
              </a:spcBef>
              <a:buNone/>
            </a:pPr>
            <a:r>
              <a:rPr lang="en-US" sz="1800" dirty="0" smtClean="0">
                <a:latin typeface="Arial" pitchFamily="34" charset="0"/>
                <a:cs typeface="Arial" pitchFamily="34" charset="0"/>
              </a:rPr>
              <a:t>CFBNP through its outreach efforts will provide opportunities for external partners to expand their understanding of and participation in VA programs.</a:t>
            </a:r>
            <a:endParaRPr lang="en-US" sz="1800" dirty="0">
              <a:latin typeface="Arial" pitchFamily="34" charset="0"/>
              <a:cs typeface="Arial" pitchFamily="34" charset="0"/>
            </a:endParaRPr>
          </a:p>
        </p:txBody>
      </p:sp>
      <p:sp>
        <p:nvSpPr>
          <p:cNvPr id="4" name="Footer Placeholder 3"/>
          <p:cNvSpPr>
            <a:spLocks noGrp="1"/>
          </p:cNvSpPr>
          <p:nvPr>
            <p:ph type="ftr" sz="quarter" idx="11"/>
          </p:nvPr>
        </p:nvSpPr>
        <p:spPr>
          <a:xfrm>
            <a:off x="2133600" y="6356350"/>
            <a:ext cx="5410200" cy="365125"/>
          </a:xfrm>
        </p:spPr>
        <p:txBody>
          <a:bodyPr/>
          <a:lstStyle/>
          <a:p>
            <a:r>
              <a:rPr lang="en-US" sz="1400" b="1" dirty="0" smtClean="0">
                <a:solidFill>
                  <a:schemeClr val="tx2">
                    <a:lumMod val="60000"/>
                    <a:lumOff val="40000"/>
                  </a:schemeClr>
                </a:solidFill>
                <a:latin typeface="Arial Narrow" pitchFamily="34" charset="0"/>
              </a:rPr>
              <a:t>CFBNP   Building Collaborations  Empowering Veterans</a:t>
            </a:r>
            <a:endParaRPr lang="en-US" sz="1400" b="1" dirty="0">
              <a:solidFill>
                <a:schemeClr val="tx2">
                  <a:lumMod val="60000"/>
                  <a:lumOff val="40000"/>
                </a:schemeClr>
              </a:solidFill>
              <a:latin typeface="Arial Narrow" pitchFamily="34" charset="0"/>
            </a:endParaRPr>
          </a:p>
        </p:txBody>
      </p:sp>
      <p:sp>
        <p:nvSpPr>
          <p:cNvPr id="5" name="Slide Number Placeholder 4"/>
          <p:cNvSpPr>
            <a:spLocks noGrp="1"/>
          </p:cNvSpPr>
          <p:nvPr>
            <p:ph type="sldNum" sz="quarter" idx="12"/>
          </p:nvPr>
        </p:nvSpPr>
        <p:spPr/>
        <p:txBody>
          <a:bodyPr/>
          <a:lstStyle/>
          <a:p>
            <a:fld id="{F3A3CC73-9F9E-40E7-94B3-7D972438D2BB}" type="slidenum">
              <a:rPr lang="en-US" smtClean="0"/>
              <a:pPr/>
              <a:t>15</a:t>
            </a:fld>
            <a:endParaRPr lang="en-US"/>
          </a:p>
        </p:txBody>
      </p:sp>
      <p:pic>
        <p:nvPicPr>
          <p:cNvPr id="6" name="Picture 3" descr="image of the VA seal"/>
          <p:cNvPicPr>
            <a:picLocks noChangeAspect="1" noChangeArrowheads="1"/>
          </p:cNvPicPr>
          <p:nvPr/>
        </p:nvPicPr>
        <p:blipFill>
          <a:blip r:embed="rId2" cstate="print"/>
          <a:srcRect/>
          <a:stretch>
            <a:fillRect/>
          </a:stretch>
        </p:blipFill>
        <p:spPr bwMode="auto">
          <a:xfrm>
            <a:off x="533400" y="304800"/>
            <a:ext cx="1343025" cy="1219200"/>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274638"/>
            <a:ext cx="8382000" cy="1143000"/>
          </a:xfrm>
        </p:spPr>
        <p:txBody>
          <a:bodyPr>
            <a:normAutofit/>
          </a:bodyPr>
          <a:lstStyle/>
          <a:p>
            <a:pPr algn="r"/>
            <a:r>
              <a:rPr lang="en-US" sz="2400" i="1" dirty="0" smtClean="0">
                <a:solidFill>
                  <a:schemeClr val="tx2">
                    <a:lumMod val="60000"/>
                    <a:lumOff val="40000"/>
                  </a:schemeClr>
                </a:solidFill>
                <a:latin typeface="Arial Narrow" pitchFamily="34" charset="0"/>
                <a:cs typeface="Times New Roman" pitchFamily="18" charset="0"/>
              </a:rPr>
              <a:t>VA Center for Faith-based and Neighborhood Partnerships</a:t>
            </a:r>
            <a:endParaRPr lang="en-US" sz="2400" dirty="0">
              <a:solidFill>
                <a:schemeClr val="tx2">
                  <a:lumMod val="60000"/>
                  <a:lumOff val="40000"/>
                </a:schemeClr>
              </a:solidFill>
            </a:endParaRPr>
          </a:p>
        </p:txBody>
      </p:sp>
      <p:sp>
        <p:nvSpPr>
          <p:cNvPr id="19" name="Content Placeholder 18"/>
          <p:cNvSpPr>
            <a:spLocks noGrp="1"/>
          </p:cNvSpPr>
          <p:nvPr>
            <p:ph idx="1"/>
          </p:nvPr>
        </p:nvSpPr>
        <p:spPr>
          <a:xfrm>
            <a:off x="457200" y="1600200"/>
            <a:ext cx="8229600" cy="4525963"/>
          </a:xfrm>
        </p:spPr>
        <p:txBody>
          <a:bodyPr>
            <a:normAutofit/>
          </a:bodyPr>
          <a:lstStyle/>
          <a:p>
            <a:pPr algn="ctr">
              <a:buNone/>
            </a:pPr>
            <a:r>
              <a:rPr lang="en-US" sz="1800" b="1" dirty="0" smtClean="0">
                <a:latin typeface="Arial" pitchFamily="34" charset="0"/>
                <a:cs typeface="Arial" pitchFamily="34" charset="0"/>
              </a:rPr>
              <a:t>Eliminating Homelessness Among Veterans</a:t>
            </a:r>
          </a:p>
          <a:p>
            <a:pPr algn="ctr">
              <a:buNone/>
            </a:pPr>
            <a:endParaRPr lang="en-US" sz="1800" dirty="0" smtClean="0">
              <a:latin typeface="Arial" pitchFamily="34" charset="0"/>
              <a:cs typeface="Arial" pitchFamily="34" charset="0"/>
            </a:endParaRPr>
          </a:p>
          <a:p>
            <a:pPr algn="ctr">
              <a:buNone/>
            </a:pPr>
            <a:r>
              <a:rPr lang="en-US" sz="1800" dirty="0" smtClean="0">
                <a:latin typeface="Arial" pitchFamily="34" charset="0"/>
                <a:cs typeface="Arial" pitchFamily="34" charset="0"/>
              </a:rPr>
              <a:t>VA Secretary Shinseki (August 18, 2009)</a:t>
            </a:r>
          </a:p>
          <a:p>
            <a:pPr algn="ctr">
              <a:buNone/>
            </a:pPr>
            <a:endParaRPr lang="en-US" sz="1800" dirty="0" smtClean="0">
              <a:latin typeface="Arial" pitchFamily="34" charset="0"/>
              <a:cs typeface="Arial" pitchFamily="34" charset="0"/>
            </a:endParaRPr>
          </a:p>
          <a:p>
            <a:pPr algn="ctr">
              <a:buNone/>
            </a:pPr>
            <a:r>
              <a:rPr lang="en-US" sz="1800" i="1" dirty="0" smtClean="0">
                <a:latin typeface="Arial" pitchFamily="34" charset="0"/>
                <a:cs typeface="Arial" pitchFamily="34" charset="0"/>
              </a:rPr>
              <a:t>“We are going to take (the) 131,000 homeless Veterans off the streets over the next five years … To do this well, we will have to attack the entire downward spiral that ends in homelessness – we must offer education, jobs, treat depression, fight substance abuse, and offer safe housing.  We have to do it all – no missed opportunities in going from 131,000 to zero and keeping it there…”</a:t>
            </a:r>
          </a:p>
          <a:p>
            <a:pPr algn="ctr">
              <a:buNone/>
            </a:pPr>
            <a:endParaRPr lang="en-US" sz="1800" b="1" dirty="0" smtClean="0">
              <a:latin typeface="Arial" pitchFamily="34" charset="0"/>
              <a:cs typeface="Arial" pitchFamily="34" charset="0"/>
            </a:endParaRPr>
          </a:p>
          <a:p>
            <a:pPr algn="ctr">
              <a:buNone/>
            </a:pPr>
            <a:endParaRPr lang="en-US" sz="1800" b="1" dirty="0" smtClean="0">
              <a:latin typeface="Arial" pitchFamily="34" charset="0"/>
              <a:cs typeface="Arial" pitchFamily="34" charset="0"/>
            </a:endParaRPr>
          </a:p>
          <a:p>
            <a:pPr algn="ctr">
              <a:buNone/>
            </a:pPr>
            <a:r>
              <a:rPr lang="en-US" sz="1800" b="1" dirty="0" smtClean="0">
                <a:latin typeface="Arial" pitchFamily="34" charset="0"/>
                <a:cs typeface="Arial" pitchFamily="34" charset="0"/>
              </a:rPr>
              <a:t>http://www1.va.gov/HOMELESS/NationalCenter.asp</a:t>
            </a:r>
          </a:p>
          <a:p>
            <a:pPr>
              <a:buNone/>
            </a:pPr>
            <a:endParaRPr lang="en-US" sz="1800" b="1" dirty="0" smtClean="0">
              <a:solidFill>
                <a:schemeClr val="tx2">
                  <a:lumMod val="60000"/>
                  <a:lumOff val="40000"/>
                </a:schemeClr>
              </a:solidFill>
              <a:latin typeface="Arial Narrow" pitchFamily="34" charset="0"/>
            </a:endParaRPr>
          </a:p>
          <a:p>
            <a:pPr>
              <a:buNone/>
            </a:pPr>
            <a:endParaRPr lang="en-US" sz="2000" b="1" dirty="0" smtClean="0">
              <a:solidFill>
                <a:schemeClr val="tx2">
                  <a:lumMod val="60000"/>
                  <a:lumOff val="40000"/>
                </a:schemeClr>
              </a:solidFill>
            </a:endParaRPr>
          </a:p>
          <a:p>
            <a:pPr>
              <a:buNone/>
            </a:pPr>
            <a:endParaRPr lang="en-US" sz="2000" dirty="0">
              <a:latin typeface="Arial Narrow" pitchFamily="34" charset="0"/>
            </a:endParaRPr>
          </a:p>
        </p:txBody>
      </p:sp>
      <p:sp>
        <p:nvSpPr>
          <p:cNvPr id="10" name="Footer Placeholder 9"/>
          <p:cNvSpPr>
            <a:spLocks noGrp="1"/>
          </p:cNvSpPr>
          <p:nvPr>
            <p:ph type="ftr" sz="quarter" idx="11"/>
          </p:nvPr>
        </p:nvSpPr>
        <p:spPr>
          <a:xfrm>
            <a:off x="2362200" y="6356350"/>
            <a:ext cx="4191000" cy="365125"/>
          </a:xfrm>
        </p:spPr>
        <p:txBody>
          <a:bodyPr/>
          <a:lstStyle/>
          <a:p>
            <a:r>
              <a:rPr lang="en-US" sz="1400" b="1" dirty="0" smtClean="0">
                <a:solidFill>
                  <a:schemeClr val="tx2">
                    <a:lumMod val="60000"/>
                    <a:lumOff val="40000"/>
                  </a:schemeClr>
                </a:solidFill>
                <a:latin typeface="Arial Narrow" pitchFamily="34" charset="0"/>
              </a:rPr>
              <a:t>CFBNP   Building Collaborations  Empowering Veterans</a:t>
            </a:r>
            <a:endParaRPr lang="en-US" sz="1400" b="1" dirty="0">
              <a:solidFill>
                <a:schemeClr val="tx2">
                  <a:lumMod val="60000"/>
                  <a:lumOff val="40000"/>
                </a:schemeClr>
              </a:solidFill>
              <a:latin typeface="Arial Narrow" pitchFamily="34" charset="0"/>
            </a:endParaRPr>
          </a:p>
        </p:txBody>
      </p:sp>
      <p:sp>
        <p:nvSpPr>
          <p:cNvPr id="9" name="Slide Number Placeholder 8"/>
          <p:cNvSpPr>
            <a:spLocks noGrp="1"/>
          </p:cNvSpPr>
          <p:nvPr>
            <p:ph type="sldNum" sz="quarter" idx="12"/>
          </p:nvPr>
        </p:nvSpPr>
        <p:spPr/>
        <p:txBody>
          <a:bodyPr/>
          <a:lstStyle/>
          <a:p>
            <a:fld id="{012AC9EB-DD14-4366-8011-180482C52D58}" type="slidenum">
              <a:rPr lang="en-US" smtClean="0"/>
              <a:pPr/>
              <a:t>16</a:t>
            </a:fld>
            <a:endParaRPr lang="en-US"/>
          </a:p>
        </p:txBody>
      </p:sp>
      <p:pic>
        <p:nvPicPr>
          <p:cNvPr id="8" name="Picture 3" descr="image of the VA seal"/>
          <p:cNvPicPr>
            <a:picLocks noChangeAspect="1" noChangeArrowheads="1"/>
          </p:cNvPicPr>
          <p:nvPr/>
        </p:nvPicPr>
        <p:blipFill>
          <a:blip r:embed="rId2" cstate="print"/>
          <a:srcRect/>
          <a:stretch>
            <a:fillRect/>
          </a:stretch>
        </p:blipFill>
        <p:spPr bwMode="auto">
          <a:xfrm>
            <a:off x="381000" y="228600"/>
            <a:ext cx="1371600" cy="1371600"/>
          </a:xfrm>
          <a:prstGeom prst="rect">
            <a:avLst/>
          </a:prstGeom>
          <a:noFill/>
        </p:spPr>
      </p:pic>
      <p:sp>
        <p:nvSpPr>
          <p:cNvPr id="14" name="Rectangle 13"/>
          <p:cNvSpPr/>
          <p:nvPr/>
        </p:nvSpPr>
        <p:spPr>
          <a:xfrm>
            <a:off x="1295400" y="1371600"/>
            <a:ext cx="6629400" cy="769441"/>
          </a:xfrm>
          <a:prstGeom prst="rect">
            <a:avLst/>
          </a:prstGeom>
        </p:spPr>
        <p:txBody>
          <a:bodyPr wrap="square">
            <a:spAutoFit/>
          </a:bodyPr>
          <a:lstStyle/>
          <a:p>
            <a:pPr algn="ctr"/>
            <a:r>
              <a:rPr lang="en-US" sz="2200" dirty="0" smtClean="0">
                <a:latin typeface="Arial Narrow" pitchFamily="34" charset="0"/>
                <a:cs typeface="Times New Roman" pitchFamily="18" charset="0"/>
              </a:rPr>
              <a:t/>
            </a:r>
            <a:br>
              <a:rPr lang="en-US" sz="2200" dirty="0" smtClean="0">
                <a:latin typeface="Arial Narrow" pitchFamily="34" charset="0"/>
                <a:cs typeface="Times New Roman" pitchFamily="18" charset="0"/>
              </a:rPr>
            </a:br>
            <a:endParaRPr lang="en-US" sz="2200" dirty="0">
              <a:latin typeface="Arial Narrow"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274638"/>
            <a:ext cx="8382000" cy="1143000"/>
          </a:xfrm>
        </p:spPr>
        <p:txBody>
          <a:bodyPr>
            <a:normAutofit/>
          </a:bodyPr>
          <a:lstStyle/>
          <a:p>
            <a:pPr algn="r"/>
            <a:r>
              <a:rPr lang="en-US" sz="2400" i="1" dirty="0" smtClean="0">
                <a:solidFill>
                  <a:schemeClr val="tx2">
                    <a:lumMod val="60000"/>
                    <a:lumOff val="40000"/>
                  </a:schemeClr>
                </a:solidFill>
                <a:latin typeface="Arial Narrow" pitchFamily="34" charset="0"/>
                <a:cs typeface="Times New Roman" pitchFamily="18" charset="0"/>
              </a:rPr>
              <a:t>VA Center for Faith-based and Neighborhood Partnerships</a:t>
            </a:r>
            <a:endParaRPr lang="en-US" sz="2400" dirty="0">
              <a:solidFill>
                <a:schemeClr val="tx2">
                  <a:lumMod val="60000"/>
                  <a:lumOff val="40000"/>
                </a:schemeClr>
              </a:solidFill>
            </a:endParaRPr>
          </a:p>
        </p:txBody>
      </p:sp>
      <p:sp>
        <p:nvSpPr>
          <p:cNvPr id="19" name="Content Placeholder 18"/>
          <p:cNvSpPr>
            <a:spLocks noGrp="1"/>
          </p:cNvSpPr>
          <p:nvPr>
            <p:ph idx="1"/>
          </p:nvPr>
        </p:nvSpPr>
        <p:spPr>
          <a:xfrm>
            <a:off x="457200" y="1600200"/>
            <a:ext cx="8229600" cy="4648200"/>
          </a:xfrm>
        </p:spPr>
        <p:txBody>
          <a:bodyPr>
            <a:normAutofit lnSpcReduction="10000"/>
          </a:bodyPr>
          <a:lstStyle/>
          <a:p>
            <a:pPr algn="ctr">
              <a:buNone/>
            </a:pPr>
            <a:r>
              <a:rPr lang="en-US" sz="1800" b="1" cap="small" dirty="0" smtClean="0">
                <a:latin typeface="Arial" pitchFamily="34" charset="0"/>
                <a:cs typeface="Arial" pitchFamily="34" charset="0"/>
              </a:rPr>
              <a:t>National Call Center for Homeless Veterans</a:t>
            </a:r>
          </a:p>
          <a:p>
            <a:pPr algn="ctr">
              <a:buNone/>
            </a:pPr>
            <a:endParaRPr lang="en-US" sz="1800" b="1" cap="small" dirty="0" smtClean="0">
              <a:latin typeface="Arial" pitchFamily="34" charset="0"/>
              <a:cs typeface="Arial" pitchFamily="34" charset="0"/>
            </a:endParaRPr>
          </a:p>
          <a:p>
            <a:pPr algn="ctr">
              <a:buNone/>
            </a:pPr>
            <a:r>
              <a:rPr lang="en-US" sz="1800" cap="small" dirty="0" smtClean="0">
                <a:latin typeface="Arial" pitchFamily="34" charset="0"/>
                <a:cs typeface="Arial" pitchFamily="34" charset="0"/>
              </a:rPr>
              <a:t>Homeless Veterans in Need of Help? </a:t>
            </a:r>
          </a:p>
          <a:p>
            <a:pPr algn="ctr">
              <a:buNone/>
            </a:pPr>
            <a:r>
              <a:rPr lang="en-US" sz="1800" b="1" cap="small" dirty="0" smtClean="0">
                <a:latin typeface="Arial" pitchFamily="34" charset="0"/>
                <a:cs typeface="Arial" pitchFamily="34" charset="0"/>
              </a:rPr>
              <a:t>Call 1-877-4AID VET (1-877-424-3838) ~ </a:t>
            </a:r>
            <a:r>
              <a:rPr lang="en-US" sz="1800" b="1" dirty="0" smtClean="0">
                <a:latin typeface="Arial" pitchFamily="34" charset="0"/>
                <a:cs typeface="Arial" pitchFamily="34" charset="0"/>
              </a:rPr>
              <a:t>http://www1.va.gov/homeless/</a:t>
            </a:r>
          </a:p>
          <a:p>
            <a:pPr algn="ctr">
              <a:buNone/>
            </a:pPr>
            <a:endParaRPr lang="en-US" sz="1800" b="1" i="1" cap="small" dirty="0" smtClean="0">
              <a:solidFill>
                <a:schemeClr val="tx2">
                  <a:lumMod val="60000"/>
                  <a:lumOff val="40000"/>
                </a:schemeClr>
              </a:solidFill>
              <a:latin typeface="Arial" pitchFamily="34" charset="0"/>
              <a:cs typeface="Arial" pitchFamily="34" charset="0"/>
            </a:endParaRPr>
          </a:p>
          <a:p>
            <a:pPr algn="ctr">
              <a:buNone/>
            </a:pPr>
            <a:r>
              <a:rPr lang="en-US" sz="1800" b="1" cap="small" dirty="0" smtClean="0">
                <a:latin typeface="Arial" pitchFamily="34" charset="0"/>
                <a:cs typeface="Arial" pitchFamily="34" charset="0"/>
              </a:rPr>
              <a:t>What Will Happen When You Call?</a:t>
            </a:r>
          </a:p>
          <a:p>
            <a:pPr algn="ctr">
              <a:buNone/>
            </a:pPr>
            <a:endParaRPr lang="en-US" sz="1800" b="1" i="1" cap="small" dirty="0" smtClean="0">
              <a:solidFill>
                <a:schemeClr val="tx2">
                  <a:lumMod val="60000"/>
                  <a:lumOff val="40000"/>
                </a:schemeClr>
              </a:solidFill>
              <a:latin typeface="Arial" pitchFamily="34" charset="0"/>
              <a:cs typeface="Arial" pitchFamily="34" charset="0"/>
            </a:endParaRPr>
          </a:p>
          <a:p>
            <a:pPr>
              <a:buFont typeface="Wingdings" pitchFamily="2" charset="2"/>
              <a:buChar char="q"/>
            </a:pPr>
            <a:r>
              <a:rPr lang="en-US" sz="1800" dirty="0" smtClean="0">
                <a:latin typeface="Arial" pitchFamily="34" charset="0"/>
                <a:cs typeface="Arial" pitchFamily="34" charset="0"/>
              </a:rPr>
              <a:t>You will be connected to a trained VA staff member.</a:t>
            </a:r>
          </a:p>
          <a:p>
            <a:pPr>
              <a:buFont typeface="Wingdings" pitchFamily="2" charset="2"/>
              <a:buChar char="q"/>
            </a:pPr>
            <a:r>
              <a:rPr lang="en-US" sz="1800" dirty="0" smtClean="0">
                <a:latin typeface="Arial" pitchFamily="34" charset="0"/>
                <a:cs typeface="Arial" pitchFamily="34" charset="0"/>
              </a:rPr>
              <a:t>Hotline staff will conduct a brief screen to assess your needs.</a:t>
            </a:r>
          </a:p>
          <a:p>
            <a:pPr>
              <a:buFont typeface="Wingdings" pitchFamily="2" charset="2"/>
              <a:buChar char="q"/>
            </a:pPr>
            <a:r>
              <a:rPr lang="en-US" sz="1800" dirty="0" smtClean="0">
                <a:latin typeface="Arial" pitchFamily="34" charset="0"/>
                <a:cs typeface="Arial" pitchFamily="34" charset="0"/>
              </a:rPr>
              <a:t>Homeless Veterans will be connected with the Homeless Point of Contact at the nearest VA facility.</a:t>
            </a:r>
          </a:p>
          <a:p>
            <a:pPr>
              <a:buFont typeface="Wingdings" pitchFamily="2" charset="2"/>
              <a:buChar char="q"/>
            </a:pPr>
            <a:r>
              <a:rPr lang="en-US" sz="1800" dirty="0" smtClean="0">
                <a:latin typeface="Arial" pitchFamily="34" charset="0"/>
                <a:cs typeface="Arial" pitchFamily="34" charset="0"/>
              </a:rPr>
              <a:t>Family members and non-VA providers calling on behalf of a homeless Veteran will be provided with information regarding the homeless programs and services available.</a:t>
            </a:r>
          </a:p>
          <a:p>
            <a:pPr>
              <a:buFont typeface="Wingdings" pitchFamily="2" charset="2"/>
              <a:buChar char="q"/>
            </a:pPr>
            <a:r>
              <a:rPr lang="en-US" sz="1800" dirty="0" smtClean="0">
                <a:latin typeface="Arial" pitchFamily="34" charset="0"/>
                <a:cs typeface="Arial" pitchFamily="34" charset="0"/>
              </a:rPr>
              <a:t>Contact information will be requested so staff may follow-up.</a:t>
            </a:r>
          </a:p>
          <a:p>
            <a:pPr>
              <a:buNone/>
            </a:pPr>
            <a:endParaRPr lang="en-US" sz="1800" b="1" dirty="0" smtClean="0">
              <a:solidFill>
                <a:schemeClr val="tx2">
                  <a:lumMod val="60000"/>
                  <a:lumOff val="40000"/>
                </a:schemeClr>
              </a:solidFill>
              <a:latin typeface="Arial Narrow" pitchFamily="34" charset="0"/>
            </a:endParaRPr>
          </a:p>
          <a:p>
            <a:pPr>
              <a:buNone/>
            </a:pPr>
            <a:endParaRPr lang="en-US" sz="2000" b="1" dirty="0" smtClean="0">
              <a:solidFill>
                <a:schemeClr val="tx2">
                  <a:lumMod val="60000"/>
                  <a:lumOff val="40000"/>
                </a:schemeClr>
              </a:solidFill>
            </a:endParaRPr>
          </a:p>
          <a:p>
            <a:pPr>
              <a:buNone/>
            </a:pPr>
            <a:endParaRPr lang="en-US" sz="2000" dirty="0">
              <a:latin typeface="Arial Narrow" pitchFamily="34" charset="0"/>
            </a:endParaRPr>
          </a:p>
        </p:txBody>
      </p:sp>
      <p:sp>
        <p:nvSpPr>
          <p:cNvPr id="10" name="Footer Placeholder 9"/>
          <p:cNvSpPr>
            <a:spLocks noGrp="1"/>
          </p:cNvSpPr>
          <p:nvPr>
            <p:ph type="ftr" sz="quarter" idx="11"/>
          </p:nvPr>
        </p:nvSpPr>
        <p:spPr>
          <a:xfrm>
            <a:off x="2362200" y="6356350"/>
            <a:ext cx="4191000" cy="365125"/>
          </a:xfrm>
        </p:spPr>
        <p:txBody>
          <a:bodyPr/>
          <a:lstStyle/>
          <a:p>
            <a:r>
              <a:rPr lang="en-US" sz="1400" b="1" dirty="0" smtClean="0">
                <a:solidFill>
                  <a:schemeClr val="tx2">
                    <a:lumMod val="60000"/>
                    <a:lumOff val="40000"/>
                  </a:schemeClr>
                </a:solidFill>
                <a:latin typeface="Arial Narrow" pitchFamily="34" charset="0"/>
              </a:rPr>
              <a:t>CFBNP   Building Collaborations  Empowering Veterans</a:t>
            </a:r>
            <a:endParaRPr lang="en-US" sz="1400" b="1" dirty="0">
              <a:solidFill>
                <a:schemeClr val="tx2">
                  <a:lumMod val="60000"/>
                  <a:lumOff val="40000"/>
                </a:schemeClr>
              </a:solidFill>
              <a:latin typeface="Arial Narrow" pitchFamily="34" charset="0"/>
            </a:endParaRPr>
          </a:p>
        </p:txBody>
      </p:sp>
      <p:sp>
        <p:nvSpPr>
          <p:cNvPr id="9" name="Slide Number Placeholder 8"/>
          <p:cNvSpPr>
            <a:spLocks noGrp="1"/>
          </p:cNvSpPr>
          <p:nvPr>
            <p:ph type="sldNum" sz="quarter" idx="12"/>
          </p:nvPr>
        </p:nvSpPr>
        <p:spPr/>
        <p:txBody>
          <a:bodyPr/>
          <a:lstStyle/>
          <a:p>
            <a:fld id="{012AC9EB-DD14-4366-8011-180482C52D58}" type="slidenum">
              <a:rPr lang="en-US" smtClean="0"/>
              <a:pPr/>
              <a:t>17</a:t>
            </a:fld>
            <a:endParaRPr lang="en-US"/>
          </a:p>
        </p:txBody>
      </p:sp>
      <p:pic>
        <p:nvPicPr>
          <p:cNvPr id="8" name="Picture 3" descr="image of the VA seal"/>
          <p:cNvPicPr>
            <a:picLocks noChangeAspect="1" noChangeArrowheads="1"/>
          </p:cNvPicPr>
          <p:nvPr/>
        </p:nvPicPr>
        <p:blipFill>
          <a:blip r:embed="rId2" cstate="print"/>
          <a:srcRect/>
          <a:stretch>
            <a:fillRect/>
          </a:stretch>
        </p:blipFill>
        <p:spPr bwMode="auto">
          <a:xfrm>
            <a:off x="381000" y="228600"/>
            <a:ext cx="1371600" cy="1371600"/>
          </a:xfrm>
          <a:prstGeom prst="rect">
            <a:avLst/>
          </a:prstGeom>
          <a:noFill/>
        </p:spPr>
      </p:pic>
      <p:sp>
        <p:nvSpPr>
          <p:cNvPr id="14" name="Rectangle 13"/>
          <p:cNvSpPr/>
          <p:nvPr/>
        </p:nvSpPr>
        <p:spPr>
          <a:xfrm>
            <a:off x="1219200" y="1447800"/>
            <a:ext cx="6629400" cy="769441"/>
          </a:xfrm>
          <a:prstGeom prst="rect">
            <a:avLst/>
          </a:prstGeom>
        </p:spPr>
        <p:txBody>
          <a:bodyPr wrap="square">
            <a:spAutoFit/>
          </a:bodyPr>
          <a:lstStyle/>
          <a:p>
            <a:pPr algn="ctr"/>
            <a:r>
              <a:rPr lang="en-US" sz="2200" dirty="0" smtClean="0">
                <a:latin typeface="Arial Narrow" pitchFamily="34" charset="0"/>
                <a:cs typeface="Times New Roman" pitchFamily="18" charset="0"/>
              </a:rPr>
              <a:t/>
            </a:r>
            <a:br>
              <a:rPr lang="en-US" sz="2200" dirty="0" smtClean="0">
                <a:latin typeface="Arial Narrow" pitchFamily="34" charset="0"/>
                <a:cs typeface="Times New Roman" pitchFamily="18" charset="0"/>
              </a:rPr>
            </a:br>
            <a:endParaRPr lang="en-US" sz="2200" dirty="0">
              <a:latin typeface="Arial Narrow"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r>
              <a:rPr lang="en-US" sz="2000" b="1" i="1" dirty="0" smtClean="0">
                <a:solidFill>
                  <a:schemeClr val="tx2">
                    <a:lumMod val="60000"/>
                    <a:lumOff val="40000"/>
                  </a:schemeClr>
                </a:solidFill>
                <a:latin typeface="Arial Narrow" pitchFamily="34" charset="0"/>
                <a:cs typeface="Times New Roman" pitchFamily="18" charset="0"/>
              </a:rPr>
              <a:t>              VA Center for Faith-based and Neighborhood Partnerships</a:t>
            </a:r>
            <a:endParaRPr lang="en-US" sz="2000" b="1" i="1" dirty="0">
              <a:solidFill>
                <a:schemeClr val="tx2">
                  <a:lumMod val="60000"/>
                  <a:lumOff val="40000"/>
                </a:schemeClr>
              </a:solidFill>
              <a:latin typeface="Arial Narrow" pitchFamily="34" charset="0"/>
            </a:endParaRPr>
          </a:p>
        </p:txBody>
      </p:sp>
      <p:sp>
        <p:nvSpPr>
          <p:cNvPr id="11" name="Content Placeholder 10"/>
          <p:cNvSpPr>
            <a:spLocks noGrp="1"/>
          </p:cNvSpPr>
          <p:nvPr>
            <p:ph idx="1"/>
          </p:nvPr>
        </p:nvSpPr>
        <p:spPr>
          <a:xfrm>
            <a:off x="457200" y="1524000"/>
            <a:ext cx="8229600" cy="4800600"/>
          </a:xfrm>
        </p:spPr>
        <p:txBody>
          <a:bodyPr>
            <a:normAutofit/>
          </a:bodyPr>
          <a:lstStyle/>
          <a:p>
            <a:pPr algn="ctr">
              <a:buNone/>
            </a:pPr>
            <a:r>
              <a:rPr lang="en-US" sz="2400" dirty="0" smtClean="0"/>
              <a:t>VA Acquired Property Sales for Homeless Providers Program</a:t>
            </a:r>
            <a:endParaRPr lang="en-US" sz="2400" b="1" dirty="0" smtClean="0">
              <a:latin typeface="Arial Narrow" pitchFamily="34" charset="0"/>
            </a:endParaRPr>
          </a:p>
          <a:p>
            <a:pPr>
              <a:buFont typeface="Wingdings" pitchFamily="2" charset="2"/>
              <a:buChar char="q"/>
            </a:pPr>
            <a:r>
              <a:rPr lang="en-US" sz="1800" dirty="0" smtClean="0">
                <a:latin typeface="Arial Narrow" pitchFamily="34" charset="0"/>
              </a:rPr>
              <a:t>Nonprofit homeless provider organizations may be eligible to purchase Department of Veterans Affairs (VA) acquired properties at a discount.  VA markets these properties at fair market value through a property management contractor, Bank of America Corporation (BAC).  Eligible nonprofits may purchase these properties at discounts only after the properties have been listed for sale.  The percentage of discount will vary based on how long the property has been listed. </a:t>
            </a:r>
          </a:p>
          <a:p>
            <a:pPr>
              <a:buFont typeface="Wingdings" pitchFamily="2" charset="2"/>
              <a:buChar char="q"/>
            </a:pPr>
            <a:endParaRPr lang="en-US" sz="1800" dirty="0" smtClean="0">
              <a:latin typeface="Arial Narrow" pitchFamily="34" charset="0"/>
            </a:endParaRPr>
          </a:p>
          <a:p>
            <a:pPr>
              <a:buFont typeface="Wingdings" pitchFamily="2" charset="2"/>
              <a:buChar char="q"/>
            </a:pPr>
            <a:r>
              <a:rPr lang="en-US" sz="1800" dirty="0" smtClean="0">
                <a:latin typeface="Arial Narrow" pitchFamily="34" charset="0"/>
              </a:rPr>
              <a:t>Faith-based non-profits may be eligible to purchase Department of Veterans Affairs (VA) acquired properties at a discount.  The non-profit must agree to use the property as a shelter for homeless Veterans and their families for not less than 3 years.</a:t>
            </a:r>
          </a:p>
          <a:p>
            <a:pPr>
              <a:buNone/>
            </a:pPr>
            <a:endParaRPr lang="en-US" sz="1800" dirty="0" smtClean="0">
              <a:latin typeface="Arial Narrow" pitchFamily="34" charset="0"/>
            </a:endParaRPr>
          </a:p>
          <a:p>
            <a:pPr hangingPunct="0">
              <a:buFont typeface="Wingdings" pitchFamily="2" charset="2"/>
              <a:buChar char="q"/>
            </a:pPr>
            <a:r>
              <a:rPr lang="en-US" sz="1800" b="1" dirty="0" smtClean="0">
                <a:latin typeface="Arial Narrow" pitchFamily="34" charset="0"/>
              </a:rPr>
              <a:t>Points of Contact</a:t>
            </a:r>
          </a:p>
          <a:p>
            <a:pPr hangingPunct="0">
              <a:buNone/>
            </a:pPr>
            <a:r>
              <a:rPr lang="en-US" sz="1800" dirty="0" smtClean="0">
                <a:latin typeface="Arial Narrow" pitchFamily="34" charset="0"/>
              </a:rPr>
              <a:t>	VA:    Valerie McDougle. Phone 571-272-0039.  Email Valerie.McDougle@va.gov</a:t>
            </a:r>
            <a:r>
              <a:rPr lang="en-US" sz="1800" u="sng" dirty="0" smtClean="0">
                <a:latin typeface="Arial Narrow" pitchFamily="34" charset="0"/>
              </a:rPr>
              <a:t> </a:t>
            </a:r>
            <a:endParaRPr lang="en-US" sz="1800" dirty="0" smtClean="0">
              <a:latin typeface="Arial Narrow" pitchFamily="34" charset="0"/>
            </a:endParaRPr>
          </a:p>
          <a:p>
            <a:pPr hangingPunct="0">
              <a:buNone/>
            </a:pPr>
            <a:r>
              <a:rPr lang="en-US" sz="1800" dirty="0" smtClean="0">
                <a:latin typeface="Arial Narrow" pitchFamily="34" charset="0"/>
              </a:rPr>
              <a:t>	BAC:  Marco Ordonez. Phone 972-918-8024. Email:  Marco.Ordonez@bankofamerica.com</a:t>
            </a:r>
            <a:r>
              <a:rPr lang="en-US" sz="1800" u="sng" dirty="0" smtClean="0">
                <a:latin typeface="Arial Narrow" pitchFamily="34" charset="0"/>
              </a:rPr>
              <a:t> </a:t>
            </a:r>
            <a:endParaRPr lang="en-US" sz="1800" dirty="0" smtClean="0">
              <a:latin typeface="Arial Narrow" pitchFamily="34" charset="0"/>
            </a:endParaRPr>
          </a:p>
          <a:p>
            <a:pPr>
              <a:buNone/>
            </a:pPr>
            <a:endParaRPr lang="en-US" sz="2900" b="1" i="1" dirty="0" smtClean="0">
              <a:solidFill>
                <a:schemeClr val="tx2">
                  <a:lumMod val="60000"/>
                  <a:lumOff val="40000"/>
                </a:schemeClr>
              </a:solidFill>
              <a:latin typeface="Times New Roman" pitchFamily="18" charset="0"/>
              <a:cs typeface="Times New Roman" pitchFamily="18" charset="0"/>
            </a:endParaRPr>
          </a:p>
        </p:txBody>
      </p:sp>
      <p:sp>
        <p:nvSpPr>
          <p:cNvPr id="12" name="Footer Placeholder 11"/>
          <p:cNvSpPr>
            <a:spLocks noGrp="1"/>
          </p:cNvSpPr>
          <p:nvPr>
            <p:ph type="ftr" sz="quarter" idx="11"/>
          </p:nvPr>
        </p:nvSpPr>
        <p:spPr>
          <a:xfrm>
            <a:off x="1981200" y="6356350"/>
            <a:ext cx="5257800" cy="365125"/>
          </a:xfrm>
        </p:spPr>
        <p:txBody>
          <a:bodyPr/>
          <a:lstStyle/>
          <a:p>
            <a:r>
              <a:rPr lang="en-US" sz="1400" b="1" dirty="0" smtClean="0">
                <a:solidFill>
                  <a:schemeClr val="tx2">
                    <a:lumMod val="60000"/>
                    <a:lumOff val="40000"/>
                  </a:schemeClr>
                </a:solidFill>
                <a:latin typeface="Arial Narrow" pitchFamily="34" charset="0"/>
              </a:rPr>
              <a:t>CFBNP   Building Collaborations  Empowering Veterans</a:t>
            </a:r>
            <a:endParaRPr lang="en-US" sz="1400" b="1" dirty="0">
              <a:solidFill>
                <a:schemeClr val="tx2">
                  <a:lumMod val="60000"/>
                  <a:lumOff val="40000"/>
                </a:schemeClr>
              </a:solidFill>
              <a:latin typeface="Arial Narrow" pitchFamily="34" charset="0"/>
            </a:endParaRPr>
          </a:p>
        </p:txBody>
      </p:sp>
      <p:sp>
        <p:nvSpPr>
          <p:cNvPr id="9" name="Slide Number Placeholder 8"/>
          <p:cNvSpPr>
            <a:spLocks noGrp="1"/>
          </p:cNvSpPr>
          <p:nvPr>
            <p:ph type="sldNum" sz="quarter" idx="12"/>
          </p:nvPr>
        </p:nvSpPr>
        <p:spPr/>
        <p:txBody>
          <a:bodyPr/>
          <a:lstStyle/>
          <a:p>
            <a:fld id="{012AC9EB-DD14-4366-8011-180482C52D58}" type="slidenum">
              <a:rPr lang="en-US" smtClean="0"/>
              <a:pPr/>
              <a:t>18</a:t>
            </a:fld>
            <a:endParaRPr lang="en-US"/>
          </a:p>
        </p:txBody>
      </p:sp>
      <p:sp>
        <p:nvSpPr>
          <p:cNvPr id="6" name="Text Placeholder 11"/>
          <p:cNvSpPr txBox="1">
            <a:spLocks/>
          </p:cNvSpPr>
          <p:nvPr/>
        </p:nvSpPr>
        <p:spPr>
          <a:xfrm>
            <a:off x="1371600" y="3124200"/>
            <a:ext cx="7772400" cy="1282700"/>
          </a:xfrm>
          <a:prstGeom prst="rect">
            <a:avLst/>
          </a:prstGeom>
        </p:spPr>
        <p:txBody>
          <a:bodyPr vert="horz" lIns="91440" tIns="45720" rIns="91440" bIns="45720" rtlCol="0">
            <a:normAutofit/>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1500" b="1" i="1" u="none" strike="noStrike" kern="1200" cap="none" spc="0" normalizeH="0" baseline="0" noProof="0" dirty="0" smtClean="0">
              <a:ln>
                <a:noFill/>
              </a:ln>
              <a:solidFill>
                <a:schemeClr val="tx2">
                  <a:lumMod val="60000"/>
                  <a:lumOff val="40000"/>
                </a:schemeClr>
              </a:solidFill>
              <a:effectLst/>
              <a:uLnTx/>
              <a:uFillTx/>
              <a:latin typeface="Times New Roman" pitchFamily="18" charset="0"/>
              <a:ea typeface="+mn-ea"/>
              <a:cs typeface="Times New Roman" pitchFamily="18" charset="0"/>
            </a:endParaRPr>
          </a:p>
          <a:p>
            <a:pPr marL="342900" marR="0" lvl="0" indent="-342900" algn="ctr"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1500" b="1" i="1" u="none" strike="noStrike" kern="1200" cap="none" spc="0" normalizeH="0" baseline="0" noProof="0" dirty="0" smtClean="0">
              <a:ln>
                <a:noFill/>
              </a:ln>
              <a:solidFill>
                <a:schemeClr val="tx2">
                  <a:lumMod val="60000"/>
                  <a:lumOff val="40000"/>
                </a:schemeClr>
              </a:solidFill>
              <a:effectLst/>
              <a:uLnTx/>
              <a:uFillTx/>
              <a:latin typeface="Times New Roman" pitchFamily="18" charset="0"/>
              <a:ea typeface="+mn-ea"/>
              <a:cs typeface="Times New Roman" pitchFamily="18" charset="0"/>
            </a:endParaRPr>
          </a:p>
          <a:p>
            <a:pPr marL="342900" marR="0" lvl="0" indent="-342900" algn="ctr" defTabSz="914400" rtl="0" eaLnBrk="1" fontAlgn="auto" latinLnBrk="0" hangingPunct="1">
              <a:lnSpc>
                <a:spcPct val="100000"/>
              </a:lnSpc>
              <a:spcBef>
                <a:spcPct val="20000"/>
              </a:spcBef>
              <a:spcAft>
                <a:spcPts val="0"/>
              </a:spcAft>
              <a:buClrTx/>
              <a:buSzTx/>
              <a:tabLst/>
              <a:defRPr/>
            </a:pPr>
            <a:endParaRPr kumimoji="0" lang="en-US" sz="2900" b="1" i="1" u="none" strike="noStrike" kern="1200" cap="none" spc="0" normalizeH="0" baseline="0" noProof="0" dirty="0" smtClean="0">
              <a:ln>
                <a:noFill/>
              </a:ln>
              <a:solidFill>
                <a:schemeClr val="tx2">
                  <a:lumMod val="60000"/>
                  <a:lumOff val="40000"/>
                </a:schemeClr>
              </a:solidFill>
              <a:effectLst/>
              <a:uLnTx/>
              <a:uFillTx/>
              <a:latin typeface="Times New Roman" pitchFamily="18" charset="0"/>
              <a:ea typeface="+mn-ea"/>
              <a:cs typeface="Times New Roman" pitchFamily="18" charset="0"/>
            </a:endParaRPr>
          </a:p>
          <a:p>
            <a:pPr marL="342900" marR="0" lvl="0" indent="-342900" algn="ctr"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1600" b="0" i="0" u="none" strike="noStrike" kern="1200" cap="none" spc="0" normalizeH="0" baseline="0" noProof="0" dirty="0">
              <a:ln>
                <a:noFill/>
              </a:ln>
              <a:solidFill>
                <a:schemeClr val="tx2">
                  <a:lumMod val="60000"/>
                  <a:lumOff val="40000"/>
                </a:schemeClr>
              </a:solidFill>
              <a:effectLst/>
              <a:uLnTx/>
              <a:uFillTx/>
              <a:latin typeface="Arial Narrow" pitchFamily="34" charset="0"/>
              <a:ea typeface="+mn-ea"/>
              <a:cs typeface="+mn-cs"/>
            </a:endParaRPr>
          </a:p>
        </p:txBody>
      </p:sp>
      <p:sp>
        <p:nvSpPr>
          <p:cNvPr id="7" name="Title 10"/>
          <p:cNvSpPr txBox="1">
            <a:spLocks/>
          </p:cNvSpPr>
          <p:nvPr/>
        </p:nvSpPr>
        <p:spPr>
          <a:xfrm>
            <a:off x="1371600" y="4572000"/>
            <a:ext cx="7772400" cy="1196975"/>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2400" b="0" i="0" u="none" strike="noStrike" kern="1200" cap="none" spc="0" normalizeH="0" baseline="0" noProof="0" dirty="0">
              <a:ln>
                <a:noFill/>
              </a:ln>
              <a:solidFill>
                <a:schemeClr val="tx1"/>
              </a:solidFill>
              <a:effectLst/>
              <a:uLnTx/>
              <a:uFillTx/>
              <a:latin typeface="+mj-lt"/>
              <a:ea typeface="+mj-ea"/>
              <a:cs typeface="+mj-cs"/>
            </a:endParaRPr>
          </a:p>
        </p:txBody>
      </p:sp>
      <p:sp>
        <p:nvSpPr>
          <p:cNvPr id="8" name="Rectangle 7"/>
          <p:cNvSpPr/>
          <p:nvPr/>
        </p:nvSpPr>
        <p:spPr>
          <a:xfrm>
            <a:off x="304800" y="1752600"/>
            <a:ext cx="8382000" cy="1200329"/>
          </a:xfrm>
          <a:prstGeom prst="rect">
            <a:avLst/>
          </a:prstGeom>
        </p:spPr>
        <p:txBody>
          <a:bodyPr wrap="square">
            <a:spAutoFit/>
          </a:bodyPr>
          <a:lstStyle/>
          <a:p>
            <a:pPr algn="ctr"/>
            <a:endParaRPr lang="en-US" i="1" dirty="0">
              <a:latin typeface="Arial Narrow" pitchFamily="34" charset="0"/>
              <a:cs typeface="Times New Roman" pitchFamily="18" charset="0"/>
            </a:endParaRPr>
          </a:p>
          <a:p>
            <a:pPr algn="ctr"/>
            <a:endParaRPr lang="en-US" b="1" i="1" dirty="0" smtClean="0">
              <a:solidFill>
                <a:schemeClr val="tx2">
                  <a:lumMod val="60000"/>
                  <a:lumOff val="40000"/>
                </a:schemeClr>
              </a:solidFill>
              <a:latin typeface="Rockwell Condensed" pitchFamily="18" charset="0"/>
              <a:cs typeface="Times New Roman" pitchFamily="18" charset="0"/>
            </a:endParaRPr>
          </a:p>
          <a:p>
            <a:pPr algn="ctr"/>
            <a:r>
              <a:rPr lang="en-US" b="1" i="1" dirty="0" smtClean="0">
                <a:solidFill>
                  <a:schemeClr val="tx2">
                    <a:lumMod val="60000"/>
                    <a:lumOff val="40000"/>
                  </a:schemeClr>
                </a:solidFill>
                <a:latin typeface="Times New Roman" pitchFamily="18" charset="0"/>
                <a:cs typeface="Times New Roman" pitchFamily="18" charset="0"/>
              </a:rPr>
              <a:t/>
            </a:r>
            <a:br>
              <a:rPr lang="en-US" b="1" i="1" dirty="0" smtClean="0">
                <a:solidFill>
                  <a:schemeClr val="tx2">
                    <a:lumMod val="60000"/>
                    <a:lumOff val="40000"/>
                  </a:schemeClr>
                </a:solidFill>
                <a:latin typeface="Times New Roman" pitchFamily="18" charset="0"/>
                <a:cs typeface="Times New Roman" pitchFamily="18" charset="0"/>
              </a:rPr>
            </a:br>
            <a:endParaRPr lang="en-US" b="1" dirty="0"/>
          </a:p>
        </p:txBody>
      </p:sp>
      <p:pic>
        <p:nvPicPr>
          <p:cNvPr id="13" name="Picture 3" descr="image of the VA seal"/>
          <p:cNvPicPr>
            <a:picLocks noChangeAspect="1" noChangeArrowheads="1"/>
          </p:cNvPicPr>
          <p:nvPr/>
        </p:nvPicPr>
        <p:blipFill>
          <a:blip r:embed="rId2" cstate="print"/>
          <a:srcRect/>
          <a:stretch>
            <a:fillRect/>
          </a:stretch>
        </p:blipFill>
        <p:spPr bwMode="auto">
          <a:xfrm>
            <a:off x="533400" y="228600"/>
            <a:ext cx="1343025" cy="1219200"/>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normAutofit/>
          </a:bodyPr>
          <a:lstStyle/>
          <a:p>
            <a:r>
              <a:rPr lang="en-US" sz="1800" b="1" dirty="0" smtClean="0">
                <a:solidFill>
                  <a:schemeClr val="tx2">
                    <a:lumMod val="60000"/>
                    <a:lumOff val="40000"/>
                  </a:schemeClr>
                </a:solidFill>
                <a:latin typeface="Arial Narrow" pitchFamily="34" charset="0"/>
              </a:rPr>
              <a:t>                           </a:t>
            </a:r>
            <a:r>
              <a:rPr lang="en-US" sz="2200" b="1" dirty="0" smtClean="0">
                <a:solidFill>
                  <a:schemeClr val="tx2">
                    <a:lumMod val="60000"/>
                    <a:lumOff val="40000"/>
                  </a:schemeClr>
                </a:solidFill>
                <a:latin typeface="Arial Narrow" pitchFamily="34" charset="0"/>
              </a:rPr>
              <a:t>VA  Center for Faith-based and Neighborhood Partnerships</a:t>
            </a:r>
            <a:br>
              <a:rPr lang="en-US" sz="2200" b="1" dirty="0" smtClean="0">
                <a:solidFill>
                  <a:schemeClr val="tx2">
                    <a:lumMod val="60000"/>
                    <a:lumOff val="40000"/>
                  </a:schemeClr>
                </a:solidFill>
                <a:latin typeface="Arial Narrow" pitchFamily="34" charset="0"/>
              </a:rPr>
            </a:br>
            <a:r>
              <a:rPr lang="en-US" sz="2400" b="1" dirty="0" smtClean="0">
                <a:latin typeface="Arial Narrow" pitchFamily="34" charset="0"/>
              </a:rPr>
              <a:t>               </a:t>
            </a:r>
            <a:r>
              <a:rPr lang="en-US" sz="2000" b="1" dirty="0" smtClean="0">
                <a:latin typeface="Arial Narrow" pitchFamily="34" charset="0"/>
              </a:rPr>
              <a:t>Collaboration ~ Regional Veterans Roundtables</a:t>
            </a:r>
            <a:endParaRPr lang="en-US" sz="2000" dirty="0">
              <a:latin typeface="Arial Narrow" pitchFamily="34" charset="0"/>
            </a:endParaRPr>
          </a:p>
        </p:txBody>
      </p:sp>
      <p:graphicFrame>
        <p:nvGraphicFramePr>
          <p:cNvPr id="7" name="Content Placeholder 6"/>
          <p:cNvGraphicFramePr>
            <a:graphicFrameLocks noGrp="1"/>
          </p:cNvGraphicFramePr>
          <p:nvPr>
            <p:ph idx="1"/>
          </p:nvPr>
        </p:nvGraphicFramePr>
        <p:xfrm>
          <a:off x="5334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1"/>
          </p:nvPr>
        </p:nvSpPr>
        <p:spPr>
          <a:xfrm>
            <a:off x="2133600" y="6356350"/>
            <a:ext cx="5410200" cy="365125"/>
          </a:xfrm>
        </p:spPr>
        <p:txBody>
          <a:bodyPr/>
          <a:lstStyle/>
          <a:p>
            <a:r>
              <a:rPr lang="en-US" sz="1400" b="1" dirty="0" smtClean="0">
                <a:solidFill>
                  <a:schemeClr val="tx2">
                    <a:lumMod val="60000"/>
                    <a:lumOff val="40000"/>
                  </a:schemeClr>
                </a:solidFill>
                <a:latin typeface="Arial Narrow" pitchFamily="34" charset="0"/>
              </a:rPr>
              <a:t>CFBNP   Building Collaborations  Empowering Veterans</a:t>
            </a:r>
            <a:endParaRPr lang="en-US" sz="1400" b="1" dirty="0">
              <a:solidFill>
                <a:schemeClr val="tx2">
                  <a:lumMod val="60000"/>
                  <a:lumOff val="40000"/>
                </a:schemeClr>
              </a:solidFill>
              <a:latin typeface="Arial Narrow" pitchFamily="34" charset="0"/>
            </a:endParaRPr>
          </a:p>
        </p:txBody>
      </p:sp>
      <p:sp>
        <p:nvSpPr>
          <p:cNvPr id="5" name="Slide Number Placeholder 4"/>
          <p:cNvSpPr>
            <a:spLocks noGrp="1"/>
          </p:cNvSpPr>
          <p:nvPr>
            <p:ph type="sldNum" sz="quarter" idx="12"/>
          </p:nvPr>
        </p:nvSpPr>
        <p:spPr/>
        <p:txBody>
          <a:bodyPr/>
          <a:lstStyle/>
          <a:p>
            <a:fld id="{F3A3CC73-9F9E-40E7-94B3-7D972438D2BB}" type="slidenum">
              <a:rPr lang="en-US" smtClean="0"/>
              <a:pPr/>
              <a:t>19</a:t>
            </a:fld>
            <a:endParaRPr lang="en-US"/>
          </a:p>
        </p:txBody>
      </p:sp>
      <p:pic>
        <p:nvPicPr>
          <p:cNvPr id="6" name="Picture 3" descr="image of the VA seal"/>
          <p:cNvPicPr>
            <a:picLocks noChangeAspect="1" noChangeArrowheads="1"/>
          </p:cNvPicPr>
          <p:nvPr/>
        </p:nvPicPr>
        <p:blipFill>
          <a:blip r:embed="rId7" cstate="print"/>
          <a:srcRect/>
          <a:stretch>
            <a:fillRect/>
          </a:stretch>
        </p:blipFill>
        <p:spPr bwMode="auto">
          <a:xfrm>
            <a:off x="533400" y="304800"/>
            <a:ext cx="1343025" cy="12192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itle 17"/>
          <p:cNvSpPr txBox="1">
            <a:spLocks/>
          </p:cNvSpPr>
          <p:nvPr/>
        </p:nvSpPr>
        <p:spPr>
          <a:xfrm>
            <a:off x="722313" y="5334000"/>
            <a:ext cx="7772400" cy="8382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2400" b="0" i="1"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5" name="Rectangle 4"/>
          <p:cNvSpPr/>
          <p:nvPr/>
        </p:nvSpPr>
        <p:spPr>
          <a:xfrm>
            <a:off x="342900" y="1905000"/>
            <a:ext cx="8458200" cy="1477328"/>
          </a:xfrm>
          <a:prstGeom prst="rect">
            <a:avLst/>
          </a:prstGeom>
        </p:spPr>
        <p:txBody>
          <a:bodyPr wrap="square">
            <a:spAutoFit/>
          </a:bodyPr>
          <a:lstStyle/>
          <a:p>
            <a:pPr algn="ctr"/>
            <a:r>
              <a:rPr lang="en-US" sz="2400" b="1" i="1" dirty="0" smtClean="0">
                <a:solidFill>
                  <a:schemeClr val="tx2">
                    <a:lumMod val="60000"/>
                    <a:lumOff val="40000"/>
                  </a:schemeClr>
                </a:solidFill>
                <a:latin typeface="Arial Narrow" pitchFamily="34" charset="0"/>
                <a:cs typeface="Times New Roman" pitchFamily="18" charset="0"/>
              </a:rPr>
              <a:t>VA Center for Faith-based and Neighborhood Partnerships</a:t>
            </a: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r>
              <a:rPr lang="en-US" sz="2800" b="1" i="1" dirty="0" smtClean="0">
                <a:solidFill>
                  <a:schemeClr val="tx2">
                    <a:lumMod val="60000"/>
                    <a:lumOff val="40000"/>
                  </a:schemeClr>
                </a:solidFill>
                <a:latin typeface="Times New Roman" pitchFamily="18" charset="0"/>
                <a:cs typeface="Times New Roman" pitchFamily="18" charset="0"/>
              </a:rPr>
              <a:t>Supporting America’s Veterans</a:t>
            </a:r>
            <a:br>
              <a:rPr lang="en-US" sz="2800" b="1" i="1" dirty="0" smtClean="0">
                <a:solidFill>
                  <a:schemeClr val="tx2">
                    <a:lumMod val="60000"/>
                    <a:lumOff val="40000"/>
                  </a:schemeClr>
                </a:solidFill>
                <a:latin typeface="Times New Roman" pitchFamily="18" charset="0"/>
                <a:cs typeface="Times New Roman" pitchFamily="18" charset="0"/>
              </a:rPr>
            </a:br>
            <a:endParaRPr lang="en-US" b="1" dirty="0"/>
          </a:p>
        </p:txBody>
      </p:sp>
      <p:pic>
        <p:nvPicPr>
          <p:cNvPr id="6" name="Picture 4" descr="C:\Documents and Settings\vacolavele\Local Settings\Temporary Internet Files\Content.IE5\HNCIMOFF\MC900104882[1].wmf"/>
          <p:cNvPicPr>
            <a:picLocks noChangeAspect="1" noChangeArrowheads="1"/>
          </p:cNvPicPr>
          <p:nvPr/>
        </p:nvPicPr>
        <p:blipFill>
          <a:blip r:embed="rId2" cstate="print"/>
          <a:srcRect/>
          <a:stretch>
            <a:fillRect/>
          </a:stretch>
        </p:blipFill>
        <p:spPr bwMode="auto">
          <a:xfrm>
            <a:off x="3200400" y="4038600"/>
            <a:ext cx="1826971" cy="1447800"/>
          </a:xfrm>
          <a:prstGeom prst="rect">
            <a:avLst/>
          </a:prstGeom>
          <a:noFill/>
        </p:spPr>
      </p:pic>
      <p:pic>
        <p:nvPicPr>
          <p:cNvPr id="7" name="Picture 5" descr="C:\Documents and Settings\vacolavele\Local Settings\Temporary Internet Files\Content.IE5\F05T8MJI\MC900436376[1].png"/>
          <p:cNvPicPr>
            <a:picLocks noChangeAspect="1" noChangeArrowheads="1"/>
          </p:cNvPicPr>
          <p:nvPr/>
        </p:nvPicPr>
        <p:blipFill>
          <a:blip r:embed="rId3" cstate="print"/>
          <a:srcRect/>
          <a:stretch>
            <a:fillRect/>
          </a:stretch>
        </p:blipFill>
        <p:spPr bwMode="auto">
          <a:xfrm>
            <a:off x="838200" y="3886200"/>
            <a:ext cx="1676400" cy="1905000"/>
          </a:xfrm>
          <a:prstGeom prst="rect">
            <a:avLst/>
          </a:prstGeom>
          <a:noFill/>
        </p:spPr>
      </p:pic>
      <p:pic>
        <p:nvPicPr>
          <p:cNvPr id="8" name="Picture 8" descr="C:\Documents and Settings\vacolavele\Local Settings\Temporary Internet Files\Content.IE5\F05T8MJI\MC900437332[1].jpg"/>
          <p:cNvPicPr>
            <a:picLocks noChangeAspect="1" noChangeArrowheads="1"/>
          </p:cNvPicPr>
          <p:nvPr/>
        </p:nvPicPr>
        <p:blipFill>
          <a:blip r:embed="rId4" cstate="print"/>
          <a:srcRect/>
          <a:stretch>
            <a:fillRect/>
          </a:stretch>
        </p:blipFill>
        <p:spPr bwMode="auto">
          <a:xfrm>
            <a:off x="5410200" y="3733800"/>
            <a:ext cx="2819400" cy="2133600"/>
          </a:xfrm>
          <a:prstGeom prst="rect">
            <a:avLst/>
          </a:prstGeom>
          <a:noFill/>
        </p:spPr>
      </p:pic>
      <p:pic>
        <p:nvPicPr>
          <p:cNvPr id="10" name="Picture 3" descr="image of the VA seal"/>
          <p:cNvPicPr>
            <a:picLocks noChangeAspect="1" noChangeArrowheads="1"/>
          </p:cNvPicPr>
          <p:nvPr/>
        </p:nvPicPr>
        <p:blipFill>
          <a:blip r:embed="rId5" cstate="print"/>
          <a:srcRect/>
          <a:stretch>
            <a:fillRect/>
          </a:stretch>
        </p:blipFill>
        <p:spPr bwMode="auto">
          <a:xfrm>
            <a:off x="3900488" y="457201"/>
            <a:ext cx="1343025" cy="1219200"/>
          </a:xfrm>
          <a:prstGeom prst="rect">
            <a:avLst/>
          </a:prstGeom>
          <a:noFill/>
        </p:spPr>
      </p:pic>
      <p:sp>
        <p:nvSpPr>
          <p:cNvPr id="11" name="Slide Number Placeholder 10"/>
          <p:cNvSpPr>
            <a:spLocks noGrp="1"/>
          </p:cNvSpPr>
          <p:nvPr>
            <p:ph type="sldNum" sz="quarter" idx="12"/>
          </p:nvPr>
        </p:nvSpPr>
        <p:spPr/>
        <p:txBody>
          <a:bodyPr/>
          <a:lstStyle/>
          <a:p>
            <a:fld id="{012AC9EB-DD14-4366-8011-180482C52D58}" type="slidenum">
              <a:rPr lang="en-US" smtClean="0"/>
              <a:pPr/>
              <a:t>2</a:t>
            </a:fld>
            <a:endParaRPr lang="en-US"/>
          </a:p>
        </p:txBody>
      </p:sp>
      <p:sp>
        <p:nvSpPr>
          <p:cNvPr id="12" name="Footer Placeholder 11"/>
          <p:cNvSpPr>
            <a:spLocks noGrp="1"/>
          </p:cNvSpPr>
          <p:nvPr>
            <p:ph type="ftr" sz="quarter" idx="11"/>
          </p:nvPr>
        </p:nvSpPr>
        <p:spPr>
          <a:xfrm>
            <a:off x="2133600" y="6096000"/>
            <a:ext cx="5181600" cy="365125"/>
          </a:xfrm>
        </p:spPr>
        <p:txBody>
          <a:bodyPr/>
          <a:lstStyle/>
          <a:p>
            <a:r>
              <a:rPr lang="en-US" sz="1400" b="1" dirty="0" smtClean="0">
                <a:solidFill>
                  <a:schemeClr val="tx2">
                    <a:lumMod val="60000"/>
                    <a:lumOff val="40000"/>
                  </a:schemeClr>
                </a:solidFill>
                <a:latin typeface="Arial Narrow" pitchFamily="34" charset="0"/>
              </a:rPr>
              <a:t>CFBNP   Building Collaborations  Empowering Veterans</a:t>
            </a:r>
            <a:endParaRPr lang="en-US" sz="1400" b="1" dirty="0">
              <a:solidFill>
                <a:schemeClr val="tx2">
                  <a:lumMod val="60000"/>
                  <a:lumOff val="40000"/>
                </a:schemeClr>
              </a:solidFill>
              <a:latin typeface="Arial Narrow"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686800" cy="1066800"/>
          </a:xfrm>
        </p:spPr>
        <p:txBody>
          <a:bodyPr>
            <a:normAutofit/>
          </a:bodyPr>
          <a:lstStyle/>
          <a:p>
            <a:r>
              <a:rPr lang="en-US" sz="2000" dirty="0" smtClean="0">
                <a:latin typeface="Arial Narrow" pitchFamily="34" charset="0"/>
              </a:rPr>
              <a:t>	</a:t>
            </a:r>
            <a:r>
              <a:rPr lang="en-US" sz="2000" b="1" i="1" dirty="0" smtClean="0">
                <a:solidFill>
                  <a:schemeClr val="tx2">
                    <a:lumMod val="60000"/>
                    <a:lumOff val="40000"/>
                  </a:schemeClr>
                </a:solidFill>
                <a:latin typeface="Arial Narrow" pitchFamily="34" charset="0"/>
              </a:rPr>
              <a:t>VA Center for Faith-based and Neighborhood Partnerships</a:t>
            </a:r>
            <a:r>
              <a:rPr lang="en-US" sz="2000" b="1" i="1" dirty="0" smtClean="0">
                <a:solidFill>
                  <a:schemeClr val="accent1">
                    <a:lumMod val="75000"/>
                  </a:schemeClr>
                </a:solidFill>
                <a:latin typeface="Arial Narrow" pitchFamily="34" charset="0"/>
              </a:rPr>
              <a:t/>
            </a:r>
            <a:br>
              <a:rPr lang="en-US" sz="2000" b="1" i="1" dirty="0" smtClean="0">
                <a:solidFill>
                  <a:schemeClr val="accent1">
                    <a:lumMod val="75000"/>
                  </a:schemeClr>
                </a:solidFill>
                <a:latin typeface="Arial Narrow" pitchFamily="34" charset="0"/>
              </a:rPr>
            </a:br>
            <a:r>
              <a:rPr lang="en-US" sz="2000" b="1" dirty="0" smtClean="0">
                <a:latin typeface="Arial Narrow" pitchFamily="34" charset="0"/>
              </a:rPr>
              <a:t> Collaborative Relationships</a:t>
            </a:r>
            <a:endParaRPr lang="en-US" sz="2000" dirty="0">
              <a:latin typeface="Arial Narrow" pitchFamily="34" charset="0"/>
            </a:endParaRPr>
          </a:p>
        </p:txBody>
      </p:sp>
      <p:sp>
        <p:nvSpPr>
          <p:cNvPr id="7" name="Slide Number Placeholder 6"/>
          <p:cNvSpPr>
            <a:spLocks noGrp="1"/>
          </p:cNvSpPr>
          <p:nvPr>
            <p:ph type="sldNum" sz="quarter" idx="12"/>
          </p:nvPr>
        </p:nvSpPr>
        <p:spPr/>
        <p:txBody>
          <a:bodyPr/>
          <a:lstStyle/>
          <a:p>
            <a:fld id="{012AC9EB-DD14-4366-8011-180482C52D58}" type="slidenum">
              <a:rPr lang="en-US" smtClean="0"/>
              <a:pPr/>
              <a:t>20</a:t>
            </a:fld>
            <a:endParaRPr lang="en-US"/>
          </a:p>
        </p:txBody>
      </p:sp>
      <p:pic>
        <p:nvPicPr>
          <p:cNvPr id="8" name="Picture 3" descr="image of the VA seal"/>
          <p:cNvPicPr>
            <a:picLocks noChangeAspect="1" noChangeArrowheads="1"/>
          </p:cNvPicPr>
          <p:nvPr/>
        </p:nvPicPr>
        <p:blipFill>
          <a:blip r:embed="rId2" cstate="print"/>
          <a:srcRect/>
          <a:stretch>
            <a:fillRect/>
          </a:stretch>
        </p:blipFill>
        <p:spPr bwMode="auto">
          <a:xfrm>
            <a:off x="304800" y="0"/>
            <a:ext cx="1343025" cy="1295400"/>
          </a:xfrm>
          <a:prstGeom prst="rect">
            <a:avLst/>
          </a:prstGeom>
          <a:noFill/>
        </p:spPr>
      </p:pic>
      <p:sp>
        <p:nvSpPr>
          <p:cNvPr id="10" name="Footer Placeholder 9"/>
          <p:cNvSpPr>
            <a:spLocks noGrp="1"/>
          </p:cNvSpPr>
          <p:nvPr>
            <p:ph type="ftr" sz="quarter" idx="11"/>
          </p:nvPr>
        </p:nvSpPr>
        <p:spPr>
          <a:xfrm>
            <a:off x="2590800" y="6356350"/>
            <a:ext cx="4800600" cy="365125"/>
          </a:xfrm>
        </p:spPr>
        <p:txBody>
          <a:bodyPr/>
          <a:lstStyle/>
          <a:p>
            <a:r>
              <a:rPr lang="en-US" sz="1400" b="1" dirty="0" smtClean="0">
                <a:solidFill>
                  <a:schemeClr val="tx2">
                    <a:lumMod val="60000"/>
                    <a:lumOff val="40000"/>
                  </a:schemeClr>
                </a:solidFill>
                <a:latin typeface="Arial Narrow" pitchFamily="34" charset="0"/>
              </a:rPr>
              <a:t>CFBNP   Building Collaborations  Empowering Veterans</a:t>
            </a:r>
            <a:endParaRPr lang="en-US" sz="1400" b="1" dirty="0">
              <a:solidFill>
                <a:schemeClr val="tx2">
                  <a:lumMod val="60000"/>
                  <a:lumOff val="40000"/>
                </a:schemeClr>
              </a:solidFill>
              <a:latin typeface="Arial Narrow" pitchFamily="34" charset="0"/>
            </a:endParaRPr>
          </a:p>
        </p:txBody>
      </p:sp>
      <p:sp>
        <p:nvSpPr>
          <p:cNvPr id="9" name="Content Placeholder 8"/>
          <p:cNvSpPr>
            <a:spLocks noGrp="1"/>
          </p:cNvSpPr>
          <p:nvPr>
            <p:ph idx="1"/>
          </p:nvPr>
        </p:nvSpPr>
        <p:spPr>
          <a:xfrm>
            <a:off x="457200" y="1371600"/>
            <a:ext cx="8229600" cy="4953000"/>
          </a:xfrm>
        </p:spPr>
        <p:txBody>
          <a:bodyPr>
            <a:normAutofit lnSpcReduction="10000"/>
          </a:bodyPr>
          <a:lstStyle/>
          <a:p>
            <a:pPr algn="ctr">
              <a:buNone/>
            </a:pPr>
            <a:endParaRPr lang="en-US" sz="2000" dirty="0">
              <a:latin typeface="Arial Narrow" pitchFamily="34" charset="0"/>
            </a:endParaRPr>
          </a:p>
          <a:p>
            <a:pPr>
              <a:buFont typeface="Wingdings" pitchFamily="2" charset="2"/>
              <a:buChar char="Ø"/>
            </a:pPr>
            <a:r>
              <a:rPr lang="en-US" sz="1900" dirty="0" smtClean="0">
                <a:latin typeface="Arial Narrow" pitchFamily="34" charset="0"/>
              </a:rPr>
              <a:t>VA Mental Health and Chaplaincy Services ~ Bridging Chaplaincy and Mental Health Care </a:t>
            </a:r>
          </a:p>
          <a:p>
            <a:pPr>
              <a:buNone/>
            </a:pPr>
            <a:endParaRPr lang="en-US" sz="1900" dirty="0" smtClean="0">
              <a:latin typeface="Arial Narrow" pitchFamily="34" charset="0"/>
            </a:endParaRPr>
          </a:p>
          <a:p>
            <a:pPr>
              <a:buFont typeface="Wingdings" pitchFamily="2" charset="2"/>
              <a:buChar char="Ø"/>
            </a:pPr>
            <a:r>
              <a:rPr lang="en-US" sz="1900" dirty="0" smtClean="0">
                <a:latin typeface="Arial Narrow" pitchFamily="34" charset="0"/>
              </a:rPr>
              <a:t>Department of Defense and Veterans Affairs (DOD/VA) Integrated Mental Health Strategies</a:t>
            </a:r>
          </a:p>
          <a:p>
            <a:pPr>
              <a:buFont typeface="Wingdings" pitchFamily="2" charset="2"/>
              <a:buChar char="Ø"/>
            </a:pPr>
            <a:endParaRPr lang="en-US" sz="1900" dirty="0" smtClean="0">
              <a:latin typeface="Arial Narrow" pitchFamily="34" charset="0"/>
            </a:endParaRPr>
          </a:p>
          <a:p>
            <a:pPr>
              <a:buFont typeface="Wingdings" pitchFamily="2" charset="2"/>
              <a:buChar char="Ø"/>
            </a:pPr>
            <a:r>
              <a:rPr lang="en-US" sz="1900" dirty="0" smtClean="0">
                <a:latin typeface="Arial Narrow" pitchFamily="34" charset="0"/>
              </a:rPr>
              <a:t>WH Domestic Policy Council Interagency Work Group on Responsible Fatherhood</a:t>
            </a:r>
          </a:p>
          <a:p>
            <a:pPr>
              <a:buFont typeface="Wingdings" pitchFamily="2" charset="2"/>
              <a:buChar char="Ø"/>
            </a:pPr>
            <a:endParaRPr lang="en-US" sz="1900" dirty="0" smtClean="0">
              <a:latin typeface="Arial Narrow" pitchFamily="34" charset="0"/>
            </a:endParaRPr>
          </a:p>
          <a:p>
            <a:pPr>
              <a:buFont typeface="Wingdings" pitchFamily="2" charset="2"/>
              <a:buChar char="Ø"/>
            </a:pPr>
            <a:r>
              <a:rPr lang="en-US" sz="1900" dirty="0" smtClean="0">
                <a:latin typeface="Arial Narrow" pitchFamily="34" charset="0"/>
              </a:rPr>
              <a:t>Health and Human Services (HHS) Office of HIV/AIDS Policy (OHAP) </a:t>
            </a:r>
          </a:p>
          <a:p>
            <a:pPr>
              <a:buNone/>
            </a:pPr>
            <a:r>
              <a:rPr lang="en-US" sz="1900" dirty="0" smtClean="0">
                <a:latin typeface="Arial Narrow" pitchFamily="34" charset="0"/>
              </a:rPr>
              <a:t>	“Engaging Faith Communities” – National HIV/AIDS Strategy (NHAS)</a:t>
            </a:r>
          </a:p>
          <a:p>
            <a:pPr>
              <a:buNone/>
            </a:pPr>
            <a:endParaRPr lang="en-US" sz="1900" dirty="0" smtClean="0">
              <a:latin typeface="Arial Narrow" pitchFamily="34" charset="0"/>
            </a:endParaRPr>
          </a:p>
          <a:p>
            <a:pPr>
              <a:buFont typeface="Wingdings" pitchFamily="2" charset="2"/>
              <a:buChar char="Ø"/>
            </a:pPr>
            <a:r>
              <a:rPr lang="en-US" sz="1900" dirty="0" smtClean="0">
                <a:latin typeface="Arial Narrow" pitchFamily="34" charset="0"/>
              </a:rPr>
              <a:t>Military Family Research Institute (MFRI) based at Purdue University West Lafayette, IN</a:t>
            </a:r>
          </a:p>
          <a:p>
            <a:pPr>
              <a:buNone/>
            </a:pPr>
            <a:endParaRPr lang="en-US" sz="1900" dirty="0" smtClean="0">
              <a:latin typeface="Arial Narrow" pitchFamily="34" charset="0"/>
            </a:endParaRPr>
          </a:p>
          <a:p>
            <a:pPr>
              <a:buFont typeface="Wingdings" pitchFamily="2" charset="2"/>
              <a:buChar char="Ø"/>
            </a:pPr>
            <a:r>
              <a:rPr lang="en-US" sz="1900" dirty="0" smtClean="0">
                <a:latin typeface="Arial Narrow" pitchFamily="34" charset="0"/>
              </a:rPr>
              <a:t>U.S. Department of Labor, Veterans' Employment and Training Service</a:t>
            </a:r>
          </a:p>
          <a:p>
            <a:pPr>
              <a:buFont typeface="Wingdings" pitchFamily="2" charset="2"/>
              <a:buChar char="Ø"/>
            </a:pPr>
            <a:endParaRPr lang="en-US" sz="1900" dirty="0" smtClean="0">
              <a:latin typeface="Arial Narrow" pitchFamily="34" charset="0"/>
            </a:endParaRPr>
          </a:p>
          <a:p>
            <a:pPr>
              <a:buNone/>
            </a:pPr>
            <a:endParaRPr lang="en-US" sz="1900" dirty="0" smtClean="0">
              <a:latin typeface="Arial Narrow" pitchFamily="34" charset="0"/>
            </a:endParaRPr>
          </a:p>
          <a:p>
            <a:pPr>
              <a:buNone/>
            </a:pPr>
            <a:endParaRPr lang="en-US" sz="1900" dirty="0" smtClean="0">
              <a:latin typeface="Arial Narrow" pitchFamily="34" charset="0"/>
            </a:endParaRPr>
          </a:p>
          <a:p>
            <a:pPr>
              <a:buNone/>
            </a:pPr>
            <a:endParaRPr lang="en-US" sz="1900" dirty="0" smtClean="0">
              <a:latin typeface="Arial Narrow"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304800"/>
            <a:ext cx="8436429" cy="1600200"/>
          </a:xfrm>
        </p:spPr>
        <p:txBody>
          <a:bodyPr>
            <a:normAutofit/>
          </a:bodyPr>
          <a:lstStyle/>
          <a:p>
            <a:r>
              <a:rPr lang="en-US" dirty="0" smtClean="0"/>
              <a:t>                 </a:t>
            </a:r>
            <a:r>
              <a:rPr lang="en-US" sz="2000" b="1" i="1" dirty="0" smtClean="0">
                <a:solidFill>
                  <a:schemeClr val="tx2">
                    <a:lumMod val="60000"/>
                    <a:lumOff val="40000"/>
                  </a:schemeClr>
                </a:solidFill>
                <a:latin typeface="Arial Narrow" pitchFamily="34" charset="0"/>
                <a:cs typeface="Times New Roman" pitchFamily="18" charset="0"/>
              </a:rPr>
              <a:t>VA Center for Faith-based and Neighborhood Partnerships</a:t>
            </a:r>
            <a:r>
              <a:rPr lang="en-US" sz="2000" b="1" i="1" dirty="0" smtClean="0">
                <a:solidFill>
                  <a:srgbClr val="FF0000"/>
                </a:solidFill>
                <a:latin typeface="Arial Narrow" pitchFamily="34" charset="0"/>
                <a:cs typeface="Times New Roman" pitchFamily="18" charset="0"/>
              </a:rPr>
              <a:t/>
            </a:r>
            <a:br>
              <a:rPr lang="en-US" sz="2000" b="1" i="1" dirty="0" smtClean="0">
                <a:solidFill>
                  <a:srgbClr val="FF0000"/>
                </a:solidFill>
                <a:latin typeface="Arial Narrow" pitchFamily="34" charset="0"/>
                <a:cs typeface="Times New Roman" pitchFamily="18" charset="0"/>
              </a:rPr>
            </a:br>
            <a:r>
              <a:rPr lang="en-US" sz="2000" b="1" i="1" dirty="0">
                <a:solidFill>
                  <a:srgbClr val="FF0000"/>
                </a:solidFill>
                <a:latin typeface="Arial Narrow" pitchFamily="34" charset="0"/>
                <a:cs typeface="Times New Roman" pitchFamily="18" charset="0"/>
              </a:rPr>
              <a:t/>
            </a:r>
            <a:br>
              <a:rPr lang="en-US" sz="2000" b="1" i="1" dirty="0">
                <a:solidFill>
                  <a:srgbClr val="FF0000"/>
                </a:solidFill>
                <a:latin typeface="Arial Narrow" pitchFamily="34" charset="0"/>
                <a:cs typeface="Times New Roman" pitchFamily="18" charset="0"/>
              </a:rPr>
            </a:br>
            <a:r>
              <a:rPr lang="en-US" sz="2400" b="1" i="1" dirty="0" smtClean="0">
                <a:latin typeface="Arial Narrow" pitchFamily="34" charset="0"/>
                <a:cs typeface="Times New Roman" pitchFamily="18" charset="0"/>
              </a:rPr>
              <a:t>Center Programs</a:t>
            </a:r>
            <a:endParaRPr lang="en-US" sz="2400" dirty="0"/>
          </a:p>
        </p:txBody>
      </p:sp>
      <p:sp>
        <p:nvSpPr>
          <p:cNvPr id="6" name="Content Placeholder 5"/>
          <p:cNvSpPr>
            <a:spLocks noGrp="1"/>
          </p:cNvSpPr>
          <p:nvPr>
            <p:ph idx="1"/>
          </p:nvPr>
        </p:nvSpPr>
        <p:spPr>
          <a:xfrm>
            <a:off x="381000" y="1752600"/>
            <a:ext cx="8436429" cy="4373563"/>
          </a:xfrm>
        </p:spPr>
        <p:txBody>
          <a:bodyPr/>
          <a:lstStyle/>
          <a:p>
            <a:pPr algn="ctr">
              <a:buNone/>
            </a:pPr>
            <a:endParaRPr lang="en-US" sz="2200" dirty="0">
              <a:latin typeface="Arial" pitchFamily="34" charset="0"/>
              <a:cs typeface="Arial" pitchFamily="34" charset="0"/>
            </a:endParaRPr>
          </a:p>
          <a:p>
            <a:pPr>
              <a:buNone/>
            </a:pPr>
            <a:endParaRPr lang="en-US" sz="2200" dirty="0" smtClean="0">
              <a:latin typeface="Arial" pitchFamily="34" charset="0"/>
              <a:cs typeface="Arial" pitchFamily="34" charset="0"/>
            </a:endParaRPr>
          </a:p>
          <a:p>
            <a:pPr>
              <a:buNone/>
            </a:pPr>
            <a:endParaRPr lang="en-US" sz="1600" dirty="0" smtClean="0">
              <a:latin typeface="Times New Roman" pitchFamily="18" charset="0"/>
              <a:cs typeface="Times New Roman" pitchFamily="18" charset="0"/>
            </a:endParaRPr>
          </a:p>
          <a:p>
            <a:pPr>
              <a:buNone/>
            </a:pPr>
            <a:endParaRPr lang="en-US" sz="1800" b="1" dirty="0" smtClean="0">
              <a:latin typeface="Arial Narrow" pitchFamily="34" charset="0"/>
              <a:cs typeface="Arial" pitchFamily="34" charset="0"/>
            </a:endParaRPr>
          </a:p>
          <a:p>
            <a:pPr algn="ctr">
              <a:buNone/>
            </a:pPr>
            <a:endParaRPr lang="en-US" sz="2200" dirty="0" smtClean="0">
              <a:latin typeface="Arial" pitchFamily="34" charset="0"/>
              <a:cs typeface="Arial" pitchFamily="34" charset="0"/>
            </a:endParaRPr>
          </a:p>
        </p:txBody>
      </p:sp>
      <p:pic>
        <p:nvPicPr>
          <p:cNvPr id="7" name="Picture 3" descr="image of the VA seal"/>
          <p:cNvPicPr>
            <a:picLocks noChangeAspect="1" noChangeArrowheads="1"/>
          </p:cNvPicPr>
          <p:nvPr/>
        </p:nvPicPr>
        <p:blipFill>
          <a:blip r:embed="rId2" cstate="print"/>
          <a:srcRect/>
          <a:stretch>
            <a:fillRect/>
          </a:stretch>
        </p:blipFill>
        <p:spPr bwMode="auto">
          <a:xfrm>
            <a:off x="457200" y="304800"/>
            <a:ext cx="1343025" cy="1323975"/>
          </a:xfrm>
          <a:prstGeom prst="rect">
            <a:avLst/>
          </a:prstGeom>
          <a:noFill/>
        </p:spPr>
      </p:pic>
      <p:graphicFrame>
        <p:nvGraphicFramePr>
          <p:cNvPr id="8" name="Diagram 7"/>
          <p:cNvGraphicFramePr/>
          <p:nvPr/>
        </p:nvGraphicFramePr>
        <p:xfrm>
          <a:off x="304800" y="2057400"/>
          <a:ext cx="8534400" cy="4191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Slide Number Placeholder 9"/>
          <p:cNvSpPr>
            <a:spLocks noGrp="1"/>
          </p:cNvSpPr>
          <p:nvPr>
            <p:ph type="sldNum" sz="quarter" idx="12"/>
          </p:nvPr>
        </p:nvSpPr>
        <p:spPr/>
        <p:txBody>
          <a:bodyPr/>
          <a:lstStyle/>
          <a:p>
            <a:fld id="{012AC9EB-DD14-4366-8011-180482C52D58}" type="slidenum">
              <a:rPr lang="en-US" smtClean="0"/>
              <a:pPr/>
              <a:t>21</a:t>
            </a:fld>
            <a:endParaRPr lang="en-US"/>
          </a:p>
        </p:txBody>
      </p:sp>
      <p:sp>
        <p:nvSpPr>
          <p:cNvPr id="9" name="Footer Placeholder 8"/>
          <p:cNvSpPr>
            <a:spLocks noGrp="1"/>
          </p:cNvSpPr>
          <p:nvPr>
            <p:ph type="ftr" sz="quarter" idx="11"/>
          </p:nvPr>
        </p:nvSpPr>
        <p:spPr>
          <a:xfrm>
            <a:off x="2057400" y="6248401"/>
            <a:ext cx="5257800" cy="304800"/>
          </a:xfrm>
        </p:spPr>
        <p:txBody>
          <a:bodyPr/>
          <a:lstStyle/>
          <a:p>
            <a:r>
              <a:rPr lang="en-US" sz="1400" b="1" dirty="0" smtClean="0">
                <a:solidFill>
                  <a:schemeClr val="tx2">
                    <a:lumMod val="60000"/>
                    <a:lumOff val="40000"/>
                  </a:schemeClr>
                </a:solidFill>
                <a:latin typeface="Arial Narrow" pitchFamily="34" charset="0"/>
              </a:rPr>
              <a:t>CFBNP   Building Collaborations  Empowering Veterans</a:t>
            </a:r>
            <a:endParaRPr lang="en-US" sz="1400" b="1" dirty="0">
              <a:solidFill>
                <a:schemeClr val="tx2">
                  <a:lumMod val="60000"/>
                  <a:lumOff val="40000"/>
                </a:schemeClr>
              </a:solidFill>
              <a:latin typeface="Arial Narrow"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01762"/>
          </a:xfrm>
        </p:spPr>
        <p:txBody>
          <a:bodyPr>
            <a:normAutofit/>
          </a:bodyPr>
          <a:lstStyle/>
          <a:p>
            <a:r>
              <a:rPr lang="en-US" sz="2000" b="1" i="1" dirty="0" smtClean="0">
                <a:solidFill>
                  <a:schemeClr val="tx2">
                    <a:lumMod val="60000"/>
                    <a:lumOff val="40000"/>
                  </a:schemeClr>
                </a:solidFill>
                <a:latin typeface="Arial Narrow" pitchFamily="34" charset="0"/>
                <a:cs typeface="Times New Roman" pitchFamily="18" charset="0"/>
              </a:rPr>
              <a:t>                 VA Center for Faith-based and Neighborhood Partnerships</a:t>
            </a:r>
            <a:endParaRPr lang="en-US" sz="2000" b="1" i="1" dirty="0">
              <a:latin typeface="Arial Narrow" pitchFamily="34" charset="0"/>
              <a:cs typeface="Arial" pitchFamily="34" charset="0"/>
            </a:endParaRPr>
          </a:p>
        </p:txBody>
      </p:sp>
      <p:sp>
        <p:nvSpPr>
          <p:cNvPr id="3" name="Content Placeholder 2"/>
          <p:cNvSpPr>
            <a:spLocks noGrp="1"/>
          </p:cNvSpPr>
          <p:nvPr>
            <p:ph idx="1"/>
          </p:nvPr>
        </p:nvSpPr>
        <p:spPr/>
        <p:txBody>
          <a:bodyPr>
            <a:normAutofit/>
          </a:bodyPr>
          <a:lstStyle/>
          <a:p>
            <a:endParaRPr lang="en-US" sz="2000" dirty="0" smtClean="0">
              <a:latin typeface="Arial" pitchFamily="34" charset="0"/>
              <a:cs typeface="Arial" pitchFamily="34" charset="0"/>
            </a:endParaRPr>
          </a:p>
          <a:p>
            <a:endParaRPr lang="en-US" sz="2000" dirty="0">
              <a:latin typeface="Arial" pitchFamily="34" charset="0"/>
              <a:cs typeface="Arial" pitchFamily="34" charset="0"/>
            </a:endParaRPr>
          </a:p>
        </p:txBody>
      </p:sp>
      <p:graphicFrame>
        <p:nvGraphicFramePr>
          <p:cNvPr id="4" name="Diagram 3"/>
          <p:cNvGraphicFramePr/>
          <p:nvPr/>
        </p:nvGraphicFramePr>
        <p:xfrm>
          <a:off x="304800" y="1981200"/>
          <a:ext cx="8610599" cy="4267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Slide Number Placeholder 4"/>
          <p:cNvSpPr>
            <a:spLocks noGrp="1"/>
          </p:cNvSpPr>
          <p:nvPr>
            <p:ph type="sldNum" sz="quarter" idx="12"/>
          </p:nvPr>
        </p:nvSpPr>
        <p:spPr/>
        <p:txBody>
          <a:bodyPr/>
          <a:lstStyle/>
          <a:p>
            <a:fld id="{ECFD4BFF-3E4A-4079-8DE7-DA17ADB90F60}" type="slidenum">
              <a:rPr lang="en-US" smtClean="0"/>
              <a:pPr/>
              <a:t>22</a:t>
            </a:fld>
            <a:endParaRPr lang="en-US"/>
          </a:p>
        </p:txBody>
      </p:sp>
      <p:sp>
        <p:nvSpPr>
          <p:cNvPr id="6" name="Footer Placeholder 5"/>
          <p:cNvSpPr>
            <a:spLocks noGrp="1"/>
          </p:cNvSpPr>
          <p:nvPr>
            <p:ph type="ftr" sz="quarter" idx="11"/>
          </p:nvPr>
        </p:nvSpPr>
        <p:spPr>
          <a:xfrm>
            <a:off x="1905000" y="6356350"/>
            <a:ext cx="5410200" cy="365125"/>
          </a:xfrm>
        </p:spPr>
        <p:txBody>
          <a:bodyPr/>
          <a:lstStyle/>
          <a:p>
            <a:r>
              <a:rPr lang="en-US" sz="1400" b="1" dirty="0" smtClean="0">
                <a:solidFill>
                  <a:schemeClr val="tx2">
                    <a:lumMod val="60000"/>
                    <a:lumOff val="40000"/>
                  </a:schemeClr>
                </a:solidFill>
                <a:latin typeface="Arial Narrow" pitchFamily="34" charset="0"/>
              </a:rPr>
              <a:t>CFBNP   Building Collaborations  Empowering Veterans</a:t>
            </a:r>
            <a:endParaRPr lang="en-US" sz="1400" b="1" dirty="0">
              <a:solidFill>
                <a:schemeClr val="tx2">
                  <a:lumMod val="60000"/>
                  <a:lumOff val="40000"/>
                </a:schemeClr>
              </a:solidFill>
              <a:latin typeface="Arial Narrow" pitchFamily="34" charset="0"/>
            </a:endParaRPr>
          </a:p>
        </p:txBody>
      </p:sp>
      <p:pic>
        <p:nvPicPr>
          <p:cNvPr id="7" name="Picture 3" descr="image of the VA seal"/>
          <p:cNvPicPr>
            <a:picLocks noChangeAspect="1" noChangeArrowheads="1"/>
          </p:cNvPicPr>
          <p:nvPr/>
        </p:nvPicPr>
        <p:blipFill>
          <a:blip r:embed="rId8" cstate="print"/>
          <a:srcRect/>
          <a:stretch>
            <a:fillRect/>
          </a:stretch>
        </p:blipFill>
        <p:spPr bwMode="auto">
          <a:xfrm>
            <a:off x="457200" y="304800"/>
            <a:ext cx="1343025" cy="1323975"/>
          </a:xfrm>
          <a:prstGeom prst="rect">
            <a:avLst/>
          </a:prstGeom>
          <a:noFill/>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01762"/>
          </a:xfrm>
        </p:spPr>
        <p:txBody>
          <a:bodyPr>
            <a:normAutofit/>
          </a:bodyPr>
          <a:lstStyle/>
          <a:p>
            <a:r>
              <a:rPr lang="en-US" sz="2000" b="1" i="1" dirty="0" smtClean="0">
                <a:solidFill>
                  <a:schemeClr val="tx2">
                    <a:lumMod val="60000"/>
                    <a:lumOff val="40000"/>
                  </a:schemeClr>
                </a:solidFill>
                <a:latin typeface="Arial Narrow" pitchFamily="34" charset="0"/>
                <a:cs typeface="Times New Roman" pitchFamily="18" charset="0"/>
              </a:rPr>
              <a:t>                 VA Center for Faith-based and Neighborhood Partnerships</a:t>
            </a:r>
            <a:endParaRPr lang="en-US" sz="2000" b="1" i="1" dirty="0">
              <a:latin typeface="Arial Narrow" pitchFamily="34" charset="0"/>
              <a:cs typeface="Arial" pitchFamily="34" charset="0"/>
            </a:endParaRPr>
          </a:p>
        </p:txBody>
      </p:sp>
      <p:sp>
        <p:nvSpPr>
          <p:cNvPr id="3" name="Content Placeholder 2"/>
          <p:cNvSpPr>
            <a:spLocks noGrp="1"/>
          </p:cNvSpPr>
          <p:nvPr>
            <p:ph idx="1"/>
          </p:nvPr>
        </p:nvSpPr>
        <p:spPr>
          <a:xfrm>
            <a:off x="228600" y="1447800"/>
            <a:ext cx="8686800" cy="4876800"/>
          </a:xfrm>
        </p:spPr>
        <p:txBody>
          <a:bodyPr>
            <a:normAutofit/>
          </a:bodyPr>
          <a:lstStyle/>
          <a:p>
            <a:pPr algn="ctr">
              <a:buNone/>
            </a:pPr>
            <a:r>
              <a:rPr lang="en-US" sz="2000" dirty="0" smtClean="0">
                <a:latin typeface="Arial" charset="0"/>
                <a:cs typeface="Arial" charset="0"/>
              </a:rPr>
              <a:t>(</a:t>
            </a:r>
            <a:r>
              <a:rPr lang="en-US" sz="2000" dirty="0" smtClean="0">
                <a:latin typeface="Arial Narrow" pitchFamily="34" charset="0"/>
                <a:cs typeface="Arial" charset="0"/>
              </a:rPr>
              <a:t>888) 823-7458 </a:t>
            </a:r>
          </a:p>
          <a:p>
            <a:pPr algn="ctr">
              <a:buNone/>
            </a:pPr>
            <a:r>
              <a:rPr lang="en-US" sz="2000" dirty="0" smtClean="0">
                <a:latin typeface="Arial Narrow" pitchFamily="34" charset="0"/>
                <a:cs typeface="Arial" charset="0"/>
              </a:rPr>
              <a:t>    Weekdays   8:00 am – 5:30 pm EST</a:t>
            </a:r>
            <a:br>
              <a:rPr lang="en-US" sz="2000" dirty="0" smtClean="0">
                <a:latin typeface="Arial Narrow" pitchFamily="34" charset="0"/>
                <a:cs typeface="Arial" charset="0"/>
              </a:rPr>
            </a:br>
            <a:r>
              <a:rPr lang="en-US" sz="2000" u="sng" dirty="0" smtClean="0">
                <a:latin typeface="Arial Narrow" pitchFamily="34" charset="0"/>
                <a:cs typeface="Arial" charset="0"/>
                <a:hlinkClick r:id="rId3"/>
              </a:rPr>
              <a:t>www.mirecc.va.gov/FamiliesAtEase</a:t>
            </a:r>
            <a:endParaRPr lang="en-US" sz="2000" u="sng" dirty="0">
              <a:latin typeface="Arial Narrow" pitchFamily="34" charset="0"/>
              <a:cs typeface="Arial" pitchFamily="34" charset="0"/>
            </a:endParaRPr>
          </a:p>
        </p:txBody>
      </p:sp>
      <p:sp>
        <p:nvSpPr>
          <p:cNvPr id="5" name="Slide Number Placeholder 4"/>
          <p:cNvSpPr>
            <a:spLocks noGrp="1"/>
          </p:cNvSpPr>
          <p:nvPr>
            <p:ph type="sldNum" sz="quarter" idx="12"/>
          </p:nvPr>
        </p:nvSpPr>
        <p:spPr/>
        <p:txBody>
          <a:bodyPr/>
          <a:lstStyle/>
          <a:p>
            <a:fld id="{ECFD4BFF-3E4A-4079-8DE7-DA17ADB90F60}" type="slidenum">
              <a:rPr lang="en-US" smtClean="0"/>
              <a:pPr/>
              <a:t>23</a:t>
            </a:fld>
            <a:endParaRPr lang="en-US"/>
          </a:p>
        </p:txBody>
      </p:sp>
      <p:sp>
        <p:nvSpPr>
          <p:cNvPr id="6" name="Footer Placeholder 5"/>
          <p:cNvSpPr>
            <a:spLocks noGrp="1"/>
          </p:cNvSpPr>
          <p:nvPr>
            <p:ph type="ftr" sz="quarter" idx="11"/>
          </p:nvPr>
        </p:nvSpPr>
        <p:spPr>
          <a:xfrm>
            <a:off x="1905000" y="6356350"/>
            <a:ext cx="5410200" cy="365125"/>
          </a:xfrm>
        </p:spPr>
        <p:txBody>
          <a:bodyPr/>
          <a:lstStyle/>
          <a:p>
            <a:r>
              <a:rPr lang="en-US" sz="1400" b="1" dirty="0" smtClean="0">
                <a:solidFill>
                  <a:schemeClr val="tx2">
                    <a:lumMod val="60000"/>
                    <a:lumOff val="40000"/>
                  </a:schemeClr>
                </a:solidFill>
                <a:latin typeface="Arial Narrow" pitchFamily="34" charset="0"/>
              </a:rPr>
              <a:t>CFBNP   Building Collaborations  Empowering Veterans</a:t>
            </a:r>
            <a:endParaRPr lang="en-US" sz="1400" b="1" dirty="0">
              <a:solidFill>
                <a:schemeClr val="tx2">
                  <a:lumMod val="60000"/>
                  <a:lumOff val="40000"/>
                </a:schemeClr>
              </a:solidFill>
              <a:latin typeface="Arial Narrow" pitchFamily="34" charset="0"/>
            </a:endParaRPr>
          </a:p>
        </p:txBody>
      </p:sp>
      <p:pic>
        <p:nvPicPr>
          <p:cNvPr id="7" name="Picture 3" descr="image of the VA seal"/>
          <p:cNvPicPr>
            <a:picLocks noChangeAspect="1" noChangeArrowheads="1"/>
          </p:cNvPicPr>
          <p:nvPr/>
        </p:nvPicPr>
        <p:blipFill>
          <a:blip r:embed="rId4" cstate="print"/>
          <a:srcRect/>
          <a:stretch>
            <a:fillRect/>
          </a:stretch>
        </p:blipFill>
        <p:spPr bwMode="auto">
          <a:xfrm>
            <a:off x="457200" y="228600"/>
            <a:ext cx="1343025" cy="1323975"/>
          </a:xfrm>
          <a:prstGeom prst="rect">
            <a:avLst/>
          </a:prstGeom>
          <a:noFill/>
        </p:spPr>
      </p:pic>
      <p:pic>
        <p:nvPicPr>
          <p:cNvPr id="8" name="Picture 3" descr="Families_at_Ease.JPG"/>
          <p:cNvPicPr>
            <a:picLocks noChangeAspect="1"/>
          </p:cNvPicPr>
          <p:nvPr/>
        </p:nvPicPr>
        <p:blipFill>
          <a:blip r:embed="rId5" cstate="print"/>
          <a:srcRect b="20567"/>
          <a:stretch>
            <a:fillRect/>
          </a:stretch>
        </p:blipFill>
        <p:spPr bwMode="auto">
          <a:xfrm>
            <a:off x="228600" y="1524000"/>
            <a:ext cx="2286000" cy="1828800"/>
          </a:xfrm>
          <a:prstGeom prst="rect">
            <a:avLst/>
          </a:prstGeom>
          <a:noFill/>
          <a:ln w="9525">
            <a:noFill/>
            <a:miter lim="800000"/>
            <a:headEnd/>
            <a:tailEnd/>
          </a:ln>
        </p:spPr>
      </p:pic>
      <p:pic>
        <p:nvPicPr>
          <p:cNvPr id="9" name="Picture 4" descr="Buddies web.JPG"/>
          <p:cNvPicPr>
            <a:picLocks noChangeAspect="1"/>
          </p:cNvPicPr>
          <p:nvPr/>
        </p:nvPicPr>
        <p:blipFill>
          <a:blip r:embed="rId6" cstate="print"/>
          <a:srcRect/>
          <a:stretch>
            <a:fillRect/>
          </a:stretch>
        </p:blipFill>
        <p:spPr bwMode="auto">
          <a:xfrm>
            <a:off x="228600" y="3352800"/>
            <a:ext cx="8686800" cy="2971800"/>
          </a:xfrm>
          <a:prstGeom prst="rect">
            <a:avLst/>
          </a:prstGeom>
          <a:noFill/>
          <a:ln w="9525">
            <a:noFill/>
            <a:miter lim="800000"/>
            <a:headEnd/>
            <a:tailEnd/>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01762"/>
          </a:xfrm>
        </p:spPr>
        <p:txBody>
          <a:bodyPr>
            <a:normAutofit/>
          </a:bodyPr>
          <a:lstStyle/>
          <a:p>
            <a:r>
              <a:rPr lang="en-US" sz="2000" b="1" i="1" dirty="0" smtClean="0">
                <a:solidFill>
                  <a:schemeClr val="tx2">
                    <a:lumMod val="60000"/>
                    <a:lumOff val="40000"/>
                  </a:schemeClr>
                </a:solidFill>
                <a:latin typeface="Arial Narrow" pitchFamily="34" charset="0"/>
                <a:cs typeface="Times New Roman" pitchFamily="18" charset="0"/>
              </a:rPr>
              <a:t>                 VA Center for Faith-based and Neighborhood Partnerships</a:t>
            </a:r>
            <a:endParaRPr lang="en-US" sz="2000" b="1" i="1" dirty="0">
              <a:latin typeface="Arial Narrow" pitchFamily="34" charset="0"/>
              <a:cs typeface="Arial" pitchFamily="34" charset="0"/>
            </a:endParaRPr>
          </a:p>
        </p:txBody>
      </p:sp>
      <p:sp>
        <p:nvSpPr>
          <p:cNvPr id="3" name="Content Placeholder 2"/>
          <p:cNvSpPr>
            <a:spLocks noGrp="1"/>
          </p:cNvSpPr>
          <p:nvPr>
            <p:ph idx="1"/>
          </p:nvPr>
        </p:nvSpPr>
        <p:spPr/>
        <p:txBody>
          <a:bodyPr>
            <a:normAutofit/>
          </a:bodyPr>
          <a:lstStyle/>
          <a:p>
            <a:pPr algn="ctr">
              <a:buNone/>
            </a:pPr>
            <a:r>
              <a:rPr lang="en-US" sz="2800" i="1" dirty="0" smtClean="0">
                <a:latin typeface="Arial Narrow" pitchFamily="34" charset="0"/>
                <a:cs typeface="Arial" pitchFamily="34" charset="0"/>
              </a:rPr>
              <a:t>Families AT Ease</a:t>
            </a:r>
          </a:p>
          <a:p>
            <a:pPr>
              <a:buFont typeface="Wingdings" pitchFamily="2" charset="2"/>
              <a:buChar char="Ø"/>
            </a:pPr>
            <a:r>
              <a:rPr lang="en-US" sz="1800" dirty="0" smtClean="0">
                <a:latin typeface="Arial Narrow" pitchFamily="34" charset="0"/>
                <a:cs typeface="Arial" pitchFamily="34" charset="0"/>
              </a:rPr>
              <a:t>Provides concerned family and friends with a place to call and get information about how to help loved ones.</a:t>
            </a:r>
          </a:p>
          <a:p>
            <a:pPr>
              <a:buFont typeface="Wingdings" pitchFamily="2" charset="2"/>
              <a:buChar char="Ø"/>
            </a:pPr>
            <a:r>
              <a:rPr lang="en-US" sz="1800" dirty="0" smtClean="0">
                <a:latin typeface="Arial Narrow" pitchFamily="34" charset="0"/>
              </a:rPr>
              <a:t>The </a:t>
            </a:r>
            <a:r>
              <a:rPr lang="en-US" sz="1800" dirty="0">
                <a:latin typeface="Arial Narrow" pitchFamily="34" charset="0"/>
              </a:rPr>
              <a:t>focus of the Families At Ease program is reaching Veterans who are not currently </a:t>
            </a:r>
            <a:r>
              <a:rPr lang="en-US" sz="1800" dirty="0" smtClean="0">
                <a:latin typeface="Arial Narrow" pitchFamily="34" charset="0"/>
              </a:rPr>
              <a:t>receiving VA services.</a:t>
            </a:r>
          </a:p>
          <a:p>
            <a:pPr>
              <a:buFont typeface="Wingdings" pitchFamily="2" charset="2"/>
              <a:buChar char="Ø"/>
            </a:pPr>
            <a:r>
              <a:rPr lang="en-US" sz="1800" dirty="0" smtClean="0">
                <a:latin typeface="Arial Narrow" pitchFamily="34" charset="0"/>
              </a:rPr>
              <a:t>The </a:t>
            </a:r>
            <a:r>
              <a:rPr lang="en-US" sz="1800" dirty="0">
                <a:latin typeface="Arial Narrow" pitchFamily="34" charset="0"/>
              </a:rPr>
              <a:t>program seeks to reach Veterans who have never received VA care or who have </a:t>
            </a:r>
            <a:r>
              <a:rPr lang="en-US" sz="1800" dirty="0" smtClean="0">
                <a:latin typeface="Arial Narrow" pitchFamily="34" charset="0"/>
              </a:rPr>
              <a:t>dropped out </a:t>
            </a:r>
            <a:r>
              <a:rPr lang="en-US" sz="1800" dirty="0">
                <a:latin typeface="Arial Narrow" pitchFamily="34" charset="0"/>
              </a:rPr>
              <a:t>of VA </a:t>
            </a:r>
            <a:r>
              <a:rPr lang="en-US" sz="1800" dirty="0" smtClean="0">
                <a:latin typeface="Arial Narrow" pitchFamily="34" charset="0"/>
              </a:rPr>
              <a:t>care in </a:t>
            </a:r>
            <a:r>
              <a:rPr lang="en-US" sz="1800" dirty="0">
                <a:latin typeface="Arial Narrow" pitchFamily="34" charset="0"/>
              </a:rPr>
              <a:t>particular, our returning OEF/OIF Veterans</a:t>
            </a:r>
            <a:r>
              <a:rPr lang="en-US" sz="1800" dirty="0" smtClean="0">
                <a:latin typeface="Arial Narrow" pitchFamily="34" charset="0"/>
              </a:rPr>
              <a:t>.</a:t>
            </a:r>
          </a:p>
          <a:p>
            <a:pPr algn="ctr">
              <a:buNone/>
            </a:pPr>
            <a:r>
              <a:rPr lang="en-US" sz="2800" kern="0" dirty="0">
                <a:latin typeface="Arial Narrow" pitchFamily="34" charset="0"/>
              </a:rPr>
              <a:t>Engagement of Family Members</a:t>
            </a:r>
          </a:p>
          <a:p>
            <a:pPr marL="609600" indent="-609600" algn="ctr">
              <a:buClr>
                <a:srgbClr val="4450AD"/>
              </a:buClr>
              <a:buNone/>
              <a:defRPr/>
            </a:pPr>
            <a:r>
              <a:rPr lang="en-US" sz="1800" kern="0" dirty="0" smtClean="0">
                <a:latin typeface="Arial Narrow" pitchFamily="34" charset="0"/>
                <a:cs typeface="Arial" pitchFamily="34" charset="0"/>
              </a:rPr>
              <a:t>Improved </a:t>
            </a:r>
            <a:r>
              <a:rPr lang="en-US" sz="1800" kern="0" dirty="0">
                <a:latin typeface="Arial Narrow" pitchFamily="34" charset="0"/>
                <a:cs typeface="Arial" pitchFamily="34" charset="0"/>
              </a:rPr>
              <a:t>care of the veteran is the goal</a:t>
            </a:r>
          </a:p>
          <a:p>
            <a:pPr marL="609600" indent="-609600" algn="ctr">
              <a:buClr>
                <a:srgbClr val="4450AD"/>
              </a:buClr>
              <a:buNone/>
              <a:defRPr/>
            </a:pPr>
            <a:r>
              <a:rPr lang="en-US" sz="1800" kern="0" dirty="0">
                <a:latin typeface="Arial Narrow" pitchFamily="34" charset="0"/>
                <a:cs typeface="Arial" pitchFamily="34" charset="0"/>
              </a:rPr>
              <a:t>Veteran’s engagement in treatment is often facilitated by family members</a:t>
            </a:r>
          </a:p>
          <a:p>
            <a:pPr marL="609600" indent="-609600" algn="ctr">
              <a:buClr>
                <a:srgbClr val="4450AD"/>
              </a:buClr>
              <a:buNone/>
              <a:defRPr/>
            </a:pPr>
            <a:r>
              <a:rPr lang="en-US" sz="1800" kern="0" dirty="0">
                <a:latin typeface="Arial Narrow" pitchFamily="34" charset="0"/>
                <a:cs typeface="Arial" pitchFamily="34" charset="0"/>
              </a:rPr>
              <a:t>Optimize family involvement in getting Veteran into care</a:t>
            </a:r>
          </a:p>
          <a:p>
            <a:pPr marL="609600" indent="-609600" algn="ctr">
              <a:buClr>
                <a:srgbClr val="4450AD"/>
              </a:buClr>
              <a:buNone/>
              <a:defRPr/>
            </a:pPr>
            <a:r>
              <a:rPr lang="en-US" sz="1800" kern="0" dirty="0">
                <a:latin typeface="Arial Narrow" pitchFamily="34" charset="0"/>
                <a:cs typeface="Arial" pitchFamily="34" charset="0"/>
              </a:rPr>
              <a:t>Sets the scene for support for veteran in treatment</a:t>
            </a:r>
          </a:p>
          <a:p>
            <a:pPr>
              <a:buNone/>
            </a:pPr>
            <a:endParaRPr lang="en-US" sz="2000" dirty="0">
              <a:latin typeface="Arial Narrow" pitchFamily="34" charset="0"/>
              <a:cs typeface="Arial" pitchFamily="34" charset="0"/>
            </a:endParaRPr>
          </a:p>
        </p:txBody>
      </p:sp>
      <p:sp>
        <p:nvSpPr>
          <p:cNvPr id="5" name="Slide Number Placeholder 4"/>
          <p:cNvSpPr>
            <a:spLocks noGrp="1"/>
          </p:cNvSpPr>
          <p:nvPr>
            <p:ph type="sldNum" sz="quarter" idx="12"/>
          </p:nvPr>
        </p:nvSpPr>
        <p:spPr/>
        <p:txBody>
          <a:bodyPr/>
          <a:lstStyle/>
          <a:p>
            <a:fld id="{ECFD4BFF-3E4A-4079-8DE7-DA17ADB90F60}" type="slidenum">
              <a:rPr lang="en-US" smtClean="0"/>
              <a:pPr/>
              <a:t>24</a:t>
            </a:fld>
            <a:endParaRPr lang="en-US"/>
          </a:p>
        </p:txBody>
      </p:sp>
      <p:sp>
        <p:nvSpPr>
          <p:cNvPr id="6" name="Footer Placeholder 5"/>
          <p:cNvSpPr>
            <a:spLocks noGrp="1"/>
          </p:cNvSpPr>
          <p:nvPr>
            <p:ph type="ftr" sz="quarter" idx="11"/>
          </p:nvPr>
        </p:nvSpPr>
        <p:spPr>
          <a:xfrm>
            <a:off x="1905000" y="6356350"/>
            <a:ext cx="5410200" cy="365125"/>
          </a:xfrm>
        </p:spPr>
        <p:txBody>
          <a:bodyPr/>
          <a:lstStyle/>
          <a:p>
            <a:r>
              <a:rPr lang="en-US" sz="1400" b="1" dirty="0" smtClean="0">
                <a:solidFill>
                  <a:schemeClr val="tx2">
                    <a:lumMod val="60000"/>
                    <a:lumOff val="40000"/>
                  </a:schemeClr>
                </a:solidFill>
                <a:latin typeface="Arial Narrow" pitchFamily="34" charset="0"/>
              </a:rPr>
              <a:t>CFBNP   Building Collaborations  Empowering Veterans</a:t>
            </a:r>
            <a:endParaRPr lang="en-US" sz="1400" b="1" dirty="0">
              <a:solidFill>
                <a:schemeClr val="tx2">
                  <a:lumMod val="60000"/>
                  <a:lumOff val="40000"/>
                </a:schemeClr>
              </a:solidFill>
              <a:latin typeface="Arial Narrow" pitchFamily="34" charset="0"/>
            </a:endParaRPr>
          </a:p>
        </p:txBody>
      </p:sp>
      <p:pic>
        <p:nvPicPr>
          <p:cNvPr id="7" name="Picture 3" descr="image of the VA seal"/>
          <p:cNvPicPr>
            <a:picLocks noChangeAspect="1" noChangeArrowheads="1"/>
          </p:cNvPicPr>
          <p:nvPr/>
        </p:nvPicPr>
        <p:blipFill>
          <a:blip r:embed="rId3" cstate="print"/>
          <a:srcRect/>
          <a:stretch>
            <a:fillRect/>
          </a:stretch>
        </p:blipFill>
        <p:spPr bwMode="auto">
          <a:xfrm>
            <a:off x="457200" y="304800"/>
            <a:ext cx="1343025" cy="1323975"/>
          </a:xfrm>
          <a:prstGeom prst="rect">
            <a:avLst/>
          </a:prstGeom>
          <a:noFill/>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normAutofit/>
          </a:bodyPr>
          <a:lstStyle/>
          <a:p>
            <a:r>
              <a:rPr lang="en-US" sz="1800" b="1" dirty="0" smtClean="0">
                <a:solidFill>
                  <a:schemeClr val="tx2">
                    <a:lumMod val="60000"/>
                    <a:lumOff val="40000"/>
                  </a:schemeClr>
                </a:solidFill>
                <a:latin typeface="Arial Narrow" pitchFamily="34" charset="0"/>
              </a:rPr>
              <a:t>                           </a:t>
            </a:r>
            <a:r>
              <a:rPr lang="en-US" sz="2200" b="1" dirty="0" smtClean="0">
                <a:solidFill>
                  <a:schemeClr val="tx2">
                    <a:lumMod val="60000"/>
                    <a:lumOff val="40000"/>
                  </a:schemeClr>
                </a:solidFill>
                <a:latin typeface="Arial Narrow" pitchFamily="34" charset="0"/>
              </a:rPr>
              <a:t>VA  Center for Faith-based and Neighborhood Partnerships</a:t>
            </a:r>
            <a:endParaRPr lang="en-US" sz="2200" dirty="0">
              <a:latin typeface="Arial Narrow" pitchFamily="34" charset="0"/>
            </a:endParaRPr>
          </a:p>
        </p:txBody>
      </p:sp>
      <p:sp>
        <p:nvSpPr>
          <p:cNvPr id="3" name="Content Placeholder 2"/>
          <p:cNvSpPr>
            <a:spLocks noGrp="1"/>
          </p:cNvSpPr>
          <p:nvPr>
            <p:ph idx="1"/>
          </p:nvPr>
        </p:nvSpPr>
        <p:spPr>
          <a:ln>
            <a:solidFill>
              <a:schemeClr val="tx1"/>
            </a:solidFill>
            <a:prstDash val="solid"/>
          </a:ln>
        </p:spPr>
        <p:txBody>
          <a:bodyPr>
            <a:normAutofit/>
          </a:bodyPr>
          <a:lstStyle/>
          <a:p>
            <a:pPr algn="ctr">
              <a:buNone/>
            </a:pPr>
            <a:r>
              <a:rPr lang="en-US" sz="2400" b="1" cap="small" dirty="0" smtClean="0">
                <a:latin typeface="Arial" pitchFamily="34" charset="0"/>
                <a:cs typeface="Arial" pitchFamily="34" charset="0"/>
              </a:rPr>
              <a:t>Organizational Structure</a:t>
            </a:r>
          </a:p>
          <a:p>
            <a:pPr algn="ctr">
              <a:buNone/>
            </a:pPr>
            <a:endParaRPr lang="en-US" sz="1800" cap="small" dirty="0">
              <a:latin typeface="Arial" pitchFamily="34" charset="0"/>
              <a:cs typeface="Arial" pitchFamily="34" charset="0"/>
            </a:endParaRPr>
          </a:p>
          <a:p>
            <a:pPr algn="ctr">
              <a:buNone/>
            </a:pPr>
            <a:r>
              <a:rPr lang="en-US" sz="1800" cap="small" dirty="0" smtClean="0">
                <a:latin typeface="Arial" pitchFamily="34" charset="0"/>
                <a:cs typeface="Arial" pitchFamily="34" charset="0"/>
              </a:rPr>
              <a:t>SECVA</a:t>
            </a:r>
          </a:p>
          <a:p>
            <a:pPr algn="ctr">
              <a:buNone/>
            </a:pPr>
            <a:r>
              <a:rPr lang="en-US" sz="1800" cap="small" dirty="0" smtClean="0">
                <a:latin typeface="Arial" pitchFamily="34" charset="0"/>
                <a:cs typeface="Arial" pitchFamily="34" charset="0"/>
              </a:rPr>
              <a:t>COSVA</a:t>
            </a:r>
          </a:p>
          <a:p>
            <a:pPr algn="ctr">
              <a:buNone/>
            </a:pPr>
            <a:r>
              <a:rPr lang="en-US" sz="1800" cap="small" dirty="0" smtClean="0">
                <a:latin typeface="Arial" pitchFamily="34" charset="0"/>
                <a:cs typeface="Arial" pitchFamily="34" charset="0"/>
              </a:rPr>
              <a:t>Director, VA CFBNP </a:t>
            </a:r>
          </a:p>
          <a:p>
            <a:pPr algn="ctr">
              <a:buNone/>
            </a:pPr>
            <a:r>
              <a:rPr lang="en-US" sz="1800" cap="small" dirty="0" smtClean="0">
                <a:latin typeface="Arial" pitchFamily="34" charset="0"/>
                <a:cs typeface="Arial" pitchFamily="34" charset="0"/>
              </a:rPr>
              <a:t>Rev. E. Terri LaVelle</a:t>
            </a:r>
          </a:p>
          <a:p>
            <a:pPr algn="ctr">
              <a:buNone/>
            </a:pPr>
            <a:endParaRPr lang="en-US" sz="1800" cap="small" dirty="0" smtClean="0">
              <a:latin typeface="Arial" pitchFamily="34" charset="0"/>
              <a:cs typeface="Arial" pitchFamily="34" charset="0"/>
            </a:endParaRPr>
          </a:p>
          <a:p>
            <a:pPr>
              <a:buNone/>
            </a:pPr>
            <a:r>
              <a:rPr lang="en-US" sz="1800" cap="small" dirty="0" smtClean="0">
                <a:latin typeface="Arial" pitchFamily="34" charset="0"/>
                <a:cs typeface="Arial" pitchFamily="34" charset="0"/>
              </a:rPr>
              <a:t>Deputy Director                 Program Specialist             Program Specialist</a:t>
            </a:r>
          </a:p>
          <a:p>
            <a:pPr>
              <a:buNone/>
            </a:pPr>
            <a:r>
              <a:rPr lang="en-US" sz="1800" dirty="0" smtClean="0">
                <a:latin typeface="Arial" pitchFamily="34" charset="0"/>
                <a:cs typeface="Arial" pitchFamily="34" charset="0"/>
              </a:rPr>
              <a:t>	   	</a:t>
            </a:r>
          </a:p>
          <a:p>
            <a:pPr>
              <a:buNone/>
            </a:pPr>
            <a:endParaRPr lang="en-US" sz="1800" dirty="0" smtClean="0">
              <a:latin typeface="Arial" pitchFamily="34" charset="0"/>
              <a:cs typeface="Arial" pitchFamily="34" charset="0"/>
            </a:endParaRPr>
          </a:p>
          <a:p>
            <a:pPr marL="0" indent="0" algn="ctr">
              <a:spcBef>
                <a:spcPts val="0"/>
              </a:spcBef>
              <a:buNone/>
            </a:pPr>
            <a:r>
              <a:rPr lang="en-US" sz="1800" dirty="0" smtClean="0">
                <a:latin typeface="Arial" pitchFamily="34" charset="0"/>
                <a:cs typeface="Arial" pitchFamily="34" charset="0"/>
              </a:rPr>
              <a:t>The VA CFBNP Director also has a reporting relationship to Joshua Dubois, Special Assistant to the President and Executive Director of the </a:t>
            </a:r>
          </a:p>
          <a:p>
            <a:pPr marL="0" indent="0" algn="ctr">
              <a:spcBef>
                <a:spcPts val="0"/>
              </a:spcBef>
              <a:buNone/>
            </a:pPr>
            <a:r>
              <a:rPr lang="en-US" sz="1800" dirty="0" smtClean="0">
                <a:latin typeface="Arial" pitchFamily="34" charset="0"/>
                <a:cs typeface="Arial" pitchFamily="34" charset="0"/>
              </a:rPr>
              <a:t>WH OFBNP.</a:t>
            </a:r>
          </a:p>
        </p:txBody>
      </p:sp>
      <p:sp>
        <p:nvSpPr>
          <p:cNvPr id="4" name="Footer Placeholder 3"/>
          <p:cNvSpPr>
            <a:spLocks noGrp="1"/>
          </p:cNvSpPr>
          <p:nvPr>
            <p:ph type="ftr" sz="quarter" idx="11"/>
          </p:nvPr>
        </p:nvSpPr>
        <p:spPr>
          <a:xfrm>
            <a:off x="2133600" y="6356350"/>
            <a:ext cx="5410200" cy="365125"/>
          </a:xfrm>
        </p:spPr>
        <p:txBody>
          <a:bodyPr/>
          <a:lstStyle/>
          <a:p>
            <a:r>
              <a:rPr lang="en-US" sz="1400" b="1" dirty="0" smtClean="0">
                <a:solidFill>
                  <a:schemeClr val="tx2">
                    <a:lumMod val="60000"/>
                    <a:lumOff val="40000"/>
                  </a:schemeClr>
                </a:solidFill>
                <a:latin typeface="Arial Narrow" pitchFamily="34" charset="0"/>
              </a:rPr>
              <a:t>CFBNP   Building Collaborations  Empowering Veterans</a:t>
            </a:r>
            <a:endParaRPr lang="en-US" sz="1400" b="1" dirty="0">
              <a:solidFill>
                <a:schemeClr val="tx2">
                  <a:lumMod val="60000"/>
                  <a:lumOff val="40000"/>
                </a:schemeClr>
              </a:solidFill>
              <a:latin typeface="Arial Narrow" pitchFamily="34" charset="0"/>
            </a:endParaRPr>
          </a:p>
        </p:txBody>
      </p:sp>
      <p:sp>
        <p:nvSpPr>
          <p:cNvPr id="5" name="Slide Number Placeholder 4"/>
          <p:cNvSpPr>
            <a:spLocks noGrp="1"/>
          </p:cNvSpPr>
          <p:nvPr>
            <p:ph type="sldNum" sz="quarter" idx="12"/>
          </p:nvPr>
        </p:nvSpPr>
        <p:spPr/>
        <p:txBody>
          <a:bodyPr/>
          <a:lstStyle/>
          <a:p>
            <a:fld id="{F3A3CC73-9F9E-40E7-94B3-7D972438D2BB}" type="slidenum">
              <a:rPr lang="en-US" smtClean="0"/>
              <a:pPr/>
              <a:t>25</a:t>
            </a:fld>
            <a:endParaRPr lang="en-US"/>
          </a:p>
        </p:txBody>
      </p:sp>
      <p:pic>
        <p:nvPicPr>
          <p:cNvPr id="6" name="Picture 3" descr="image of the VA seal"/>
          <p:cNvPicPr>
            <a:picLocks noChangeAspect="1" noChangeArrowheads="1"/>
          </p:cNvPicPr>
          <p:nvPr/>
        </p:nvPicPr>
        <p:blipFill>
          <a:blip r:embed="rId2" cstate="print"/>
          <a:srcRect/>
          <a:stretch>
            <a:fillRect/>
          </a:stretch>
        </p:blipFill>
        <p:spPr bwMode="auto">
          <a:xfrm>
            <a:off x="533400" y="304800"/>
            <a:ext cx="1343025" cy="1219200"/>
          </a:xfrm>
          <a:prstGeom prst="rect">
            <a:avLst/>
          </a:prstGeom>
          <a:noFill/>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r>
              <a:rPr lang="en-US" sz="2000" b="1" i="1" dirty="0" smtClean="0">
                <a:solidFill>
                  <a:schemeClr val="tx2">
                    <a:lumMod val="60000"/>
                    <a:lumOff val="40000"/>
                  </a:schemeClr>
                </a:solidFill>
                <a:latin typeface="Arial Narrow" pitchFamily="34" charset="0"/>
                <a:cs typeface="Times New Roman" pitchFamily="18" charset="0"/>
              </a:rPr>
              <a:t>              VA Center for Faith-based and Neighborhood Partnerships</a:t>
            </a:r>
            <a:endParaRPr lang="en-US" sz="2000" b="1" i="1" dirty="0">
              <a:solidFill>
                <a:schemeClr val="tx2">
                  <a:lumMod val="60000"/>
                  <a:lumOff val="40000"/>
                </a:schemeClr>
              </a:solidFill>
              <a:latin typeface="Arial Narrow" pitchFamily="34" charset="0"/>
            </a:endParaRPr>
          </a:p>
        </p:txBody>
      </p:sp>
      <p:sp>
        <p:nvSpPr>
          <p:cNvPr id="11" name="Content Placeholder 10"/>
          <p:cNvSpPr>
            <a:spLocks noGrp="1"/>
          </p:cNvSpPr>
          <p:nvPr>
            <p:ph idx="1"/>
          </p:nvPr>
        </p:nvSpPr>
        <p:spPr>
          <a:xfrm>
            <a:off x="457200" y="1600200"/>
            <a:ext cx="8229600" cy="4800600"/>
          </a:xfrm>
        </p:spPr>
        <p:txBody>
          <a:bodyPr>
            <a:normAutofit/>
          </a:bodyPr>
          <a:lstStyle/>
          <a:p>
            <a:pPr algn="ctr">
              <a:lnSpc>
                <a:spcPct val="80000"/>
              </a:lnSpc>
              <a:buNone/>
            </a:pPr>
            <a:r>
              <a:rPr lang="en-US" sz="1800" i="1" dirty="0" smtClean="0">
                <a:latin typeface="Arial" pitchFamily="34" charset="0"/>
                <a:cs typeface="Arial" pitchFamily="34" charset="0"/>
              </a:rPr>
              <a:t>Contact Information</a:t>
            </a:r>
          </a:p>
          <a:p>
            <a:pPr algn="ctr">
              <a:lnSpc>
                <a:spcPct val="80000"/>
              </a:lnSpc>
              <a:buNone/>
            </a:pPr>
            <a:endParaRPr lang="en-US" sz="1800" i="1" dirty="0" smtClean="0">
              <a:latin typeface="Arial" pitchFamily="34" charset="0"/>
              <a:cs typeface="Arial" pitchFamily="34" charset="0"/>
            </a:endParaRPr>
          </a:p>
          <a:p>
            <a:pPr algn="ctr">
              <a:lnSpc>
                <a:spcPct val="80000"/>
              </a:lnSpc>
              <a:buNone/>
            </a:pPr>
            <a:r>
              <a:rPr lang="en-US" sz="1800" dirty="0" smtClean="0">
                <a:latin typeface="Arial" pitchFamily="34" charset="0"/>
                <a:cs typeface="Arial" pitchFamily="34" charset="0"/>
              </a:rPr>
              <a:t>Rev. E. Terri LaVelle, Director</a:t>
            </a:r>
          </a:p>
          <a:p>
            <a:pPr algn="ctr">
              <a:lnSpc>
                <a:spcPct val="80000"/>
              </a:lnSpc>
              <a:buNone/>
            </a:pPr>
            <a:r>
              <a:rPr lang="en-US" sz="1800" i="1" dirty="0" smtClean="0">
                <a:solidFill>
                  <a:schemeClr val="accent1">
                    <a:lumMod val="75000"/>
                  </a:schemeClr>
                </a:solidFill>
                <a:latin typeface="Arial" pitchFamily="34" charset="0"/>
                <a:cs typeface="Arial" pitchFamily="34" charset="0"/>
              </a:rPr>
              <a:t>eterri.lavelle@va.gov ~ 202-461-7611</a:t>
            </a:r>
          </a:p>
          <a:p>
            <a:pPr algn="ctr">
              <a:lnSpc>
                <a:spcPct val="80000"/>
              </a:lnSpc>
              <a:buNone/>
            </a:pPr>
            <a:endParaRPr lang="en-US" sz="1800" i="1" dirty="0" smtClean="0">
              <a:solidFill>
                <a:schemeClr val="hlink"/>
              </a:solidFill>
              <a:latin typeface="Arial" pitchFamily="34" charset="0"/>
              <a:cs typeface="Arial" pitchFamily="34" charset="0"/>
            </a:endParaRPr>
          </a:p>
          <a:p>
            <a:pPr algn="ctr">
              <a:lnSpc>
                <a:spcPct val="80000"/>
              </a:lnSpc>
              <a:buNone/>
            </a:pPr>
            <a:r>
              <a:rPr lang="en-US" sz="1800" dirty="0" smtClean="0">
                <a:latin typeface="Arial" pitchFamily="34" charset="0"/>
                <a:cs typeface="Arial" pitchFamily="34" charset="0"/>
              </a:rPr>
              <a:t>Stephen B. Dillard, Deputy Director</a:t>
            </a:r>
          </a:p>
          <a:p>
            <a:pPr algn="ctr">
              <a:lnSpc>
                <a:spcPct val="80000"/>
              </a:lnSpc>
              <a:buNone/>
            </a:pPr>
            <a:r>
              <a:rPr lang="en-US" sz="1800" i="1" dirty="0" smtClean="0">
                <a:solidFill>
                  <a:schemeClr val="accent1">
                    <a:lumMod val="75000"/>
                  </a:schemeClr>
                </a:solidFill>
                <a:latin typeface="Arial" pitchFamily="34" charset="0"/>
                <a:cs typeface="Arial" pitchFamily="34" charset="0"/>
              </a:rPr>
              <a:t>stephen.dillard@va.gov ~ 202-461-7604</a:t>
            </a:r>
          </a:p>
          <a:p>
            <a:pPr algn="ctr">
              <a:lnSpc>
                <a:spcPct val="80000"/>
              </a:lnSpc>
              <a:buNone/>
            </a:pPr>
            <a:endParaRPr lang="en-US" sz="1800" i="1" dirty="0" smtClean="0">
              <a:solidFill>
                <a:schemeClr val="hlink"/>
              </a:solidFill>
              <a:latin typeface="Arial" pitchFamily="34" charset="0"/>
              <a:cs typeface="Arial" pitchFamily="34" charset="0"/>
            </a:endParaRPr>
          </a:p>
          <a:p>
            <a:pPr algn="ctr">
              <a:lnSpc>
                <a:spcPct val="80000"/>
              </a:lnSpc>
              <a:buNone/>
            </a:pPr>
            <a:r>
              <a:rPr lang="en-US" sz="1800" dirty="0" smtClean="0">
                <a:latin typeface="Arial" pitchFamily="34" charset="0"/>
                <a:cs typeface="Arial" pitchFamily="34" charset="0"/>
              </a:rPr>
              <a:t>Center for Faith-based and Neighborhood Partnerships</a:t>
            </a:r>
          </a:p>
          <a:p>
            <a:pPr algn="ctr">
              <a:lnSpc>
                <a:spcPct val="80000"/>
              </a:lnSpc>
              <a:buNone/>
            </a:pPr>
            <a:r>
              <a:rPr lang="en-US" sz="1800" dirty="0" smtClean="0">
                <a:latin typeface="Arial" pitchFamily="34" charset="0"/>
                <a:cs typeface="Arial" pitchFamily="34" charset="0"/>
              </a:rPr>
              <a:t>U.S. Department of Veterans Affairs</a:t>
            </a:r>
          </a:p>
          <a:p>
            <a:pPr algn="ctr">
              <a:lnSpc>
                <a:spcPct val="80000"/>
              </a:lnSpc>
              <a:buNone/>
            </a:pPr>
            <a:r>
              <a:rPr lang="en-US" sz="1800" dirty="0" smtClean="0">
                <a:latin typeface="Arial" pitchFamily="34" charset="0"/>
                <a:cs typeface="Arial" pitchFamily="34" charset="0"/>
              </a:rPr>
              <a:t>810 Vermont Avenue, N.W. (00FB)</a:t>
            </a:r>
          </a:p>
          <a:p>
            <a:pPr algn="ctr">
              <a:lnSpc>
                <a:spcPct val="80000"/>
              </a:lnSpc>
              <a:buNone/>
            </a:pPr>
            <a:r>
              <a:rPr lang="en-US" sz="1800" dirty="0" smtClean="0">
                <a:latin typeface="Arial" pitchFamily="34" charset="0"/>
                <a:cs typeface="Arial" pitchFamily="34" charset="0"/>
              </a:rPr>
              <a:t>Washington, D.C.  20420</a:t>
            </a:r>
          </a:p>
          <a:p>
            <a:pPr algn="ctr">
              <a:lnSpc>
                <a:spcPct val="80000"/>
              </a:lnSpc>
              <a:buNone/>
            </a:pPr>
            <a:r>
              <a:rPr lang="en-US" sz="1800" dirty="0" smtClean="0">
                <a:latin typeface="Arial" pitchFamily="34" charset="0"/>
                <a:cs typeface="Arial" pitchFamily="34" charset="0"/>
              </a:rPr>
              <a:t>Phone: (202) 461-7689</a:t>
            </a:r>
          </a:p>
          <a:p>
            <a:pPr algn="ctr">
              <a:lnSpc>
                <a:spcPct val="80000"/>
              </a:lnSpc>
              <a:buNone/>
            </a:pPr>
            <a:endParaRPr lang="en-US" sz="1800" dirty="0" smtClean="0">
              <a:latin typeface="Arial" pitchFamily="34" charset="0"/>
              <a:cs typeface="Arial" pitchFamily="34" charset="0"/>
            </a:endParaRPr>
          </a:p>
          <a:p>
            <a:pPr algn="ctr">
              <a:lnSpc>
                <a:spcPct val="80000"/>
              </a:lnSpc>
              <a:buNone/>
            </a:pPr>
            <a:r>
              <a:rPr lang="en-US" sz="1800" dirty="0" smtClean="0">
                <a:latin typeface="Arial" pitchFamily="34" charset="0"/>
                <a:cs typeface="Arial" pitchFamily="34" charset="0"/>
              </a:rPr>
              <a:t>Email: </a:t>
            </a:r>
            <a:r>
              <a:rPr lang="en-US" sz="1800" b="1" dirty="0" smtClean="0">
                <a:solidFill>
                  <a:schemeClr val="accent1">
                    <a:lumMod val="75000"/>
                  </a:schemeClr>
                </a:solidFill>
                <a:latin typeface="Arial" pitchFamily="34" charset="0"/>
                <a:cs typeface="Arial" pitchFamily="34" charset="0"/>
              </a:rPr>
              <a:t>vapartnerships@va.gov</a:t>
            </a:r>
          </a:p>
          <a:p>
            <a:pPr algn="ctr">
              <a:lnSpc>
                <a:spcPct val="80000"/>
              </a:lnSpc>
              <a:buNone/>
            </a:pPr>
            <a:r>
              <a:rPr lang="en-US" sz="1800" dirty="0" smtClean="0">
                <a:latin typeface="Arial" pitchFamily="34" charset="0"/>
                <a:cs typeface="Arial" pitchFamily="34" charset="0"/>
              </a:rPr>
              <a:t>Website: </a:t>
            </a:r>
            <a:r>
              <a:rPr lang="en-US" sz="1800" b="1" dirty="0" smtClean="0">
                <a:solidFill>
                  <a:schemeClr val="accent1">
                    <a:lumMod val="75000"/>
                  </a:schemeClr>
                </a:solidFill>
                <a:latin typeface="Arial" pitchFamily="34" charset="0"/>
                <a:cs typeface="Arial" pitchFamily="34" charset="0"/>
              </a:rPr>
              <a:t>www1.va.gov/cfbnpartnerships</a:t>
            </a:r>
          </a:p>
          <a:p>
            <a:endParaRPr lang="en-US" sz="2000" dirty="0"/>
          </a:p>
        </p:txBody>
      </p:sp>
      <p:sp>
        <p:nvSpPr>
          <p:cNvPr id="12" name="Footer Placeholder 11"/>
          <p:cNvSpPr>
            <a:spLocks noGrp="1"/>
          </p:cNvSpPr>
          <p:nvPr>
            <p:ph type="ftr" sz="quarter" idx="11"/>
          </p:nvPr>
        </p:nvSpPr>
        <p:spPr>
          <a:xfrm>
            <a:off x="2438400" y="6356350"/>
            <a:ext cx="4800600" cy="365125"/>
          </a:xfrm>
        </p:spPr>
        <p:txBody>
          <a:bodyPr/>
          <a:lstStyle/>
          <a:p>
            <a:r>
              <a:rPr lang="en-US" sz="1400" b="1" dirty="0" smtClean="0">
                <a:solidFill>
                  <a:schemeClr val="tx2">
                    <a:lumMod val="60000"/>
                    <a:lumOff val="40000"/>
                  </a:schemeClr>
                </a:solidFill>
                <a:latin typeface="Arial Narrow" pitchFamily="34" charset="0"/>
              </a:rPr>
              <a:t>CFBNP   Building Collaborations  Empowering Veterans</a:t>
            </a:r>
            <a:endParaRPr lang="en-US" sz="1400" b="1" dirty="0">
              <a:solidFill>
                <a:schemeClr val="tx2">
                  <a:lumMod val="60000"/>
                  <a:lumOff val="40000"/>
                </a:schemeClr>
              </a:solidFill>
              <a:latin typeface="Arial Narrow" pitchFamily="34" charset="0"/>
            </a:endParaRPr>
          </a:p>
        </p:txBody>
      </p:sp>
      <p:sp>
        <p:nvSpPr>
          <p:cNvPr id="9" name="Slide Number Placeholder 8"/>
          <p:cNvSpPr>
            <a:spLocks noGrp="1"/>
          </p:cNvSpPr>
          <p:nvPr>
            <p:ph type="sldNum" sz="quarter" idx="12"/>
          </p:nvPr>
        </p:nvSpPr>
        <p:spPr/>
        <p:txBody>
          <a:bodyPr/>
          <a:lstStyle/>
          <a:p>
            <a:fld id="{012AC9EB-DD14-4366-8011-180482C52D58}" type="slidenum">
              <a:rPr lang="en-US" smtClean="0"/>
              <a:pPr/>
              <a:t>26</a:t>
            </a:fld>
            <a:endParaRPr lang="en-US"/>
          </a:p>
        </p:txBody>
      </p:sp>
      <p:sp>
        <p:nvSpPr>
          <p:cNvPr id="6" name="Text Placeholder 11"/>
          <p:cNvSpPr txBox="1">
            <a:spLocks/>
          </p:cNvSpPr>
          <p:nvPr/>
        </p:nvSpPr>
        <p:spPr>
          <a:xfrm>
            <a:off x="1371600" y="3124200"/>
            <a:ext cx="7772400" cy="1282700"/>
          </a:xfrm>
          <a:prstGeom prst="rect">
            <a:avLst/>
          </a:prstGeom>
        </p:spPr>
        <p:txBody>
          <a:bodyPr vert="horz" lIns="91440" tIns="45720" rIns="91440" bIns="45720" rtlCol="0">
            <a:normAutofit/>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1500" b="1" i="1" u="none" strike="noStrike" kern="1200" cap="none" spc="0" normalizeH="0" baseline="0" noProof="0" dirty="0" smtClean="0">
              <a:ln>
                <a:noFill/>
              </a:ln>
              <a:solidFill>
                <a:schemeClr val="tx2">
                  <a:lumMod val="60000"/>
                  <a:lumOff val="40000"/>
                </a:schemeClr>
              </a:solidFill>
              <a:effectLst/>
              <a:uLnTx/>
              <a:uFillTx/>
              <a:latin typeface="Times New Roman" pitchFamily="18" charset="0"/>
              <a:ea typeface="+mn-ea"/>
              <a:cs typeface="Times New Roman" pitchFamily="18" charset="0"/>
            </a:endParaRPr>
          </a:p>
          <a:p>
            <a:pPr marL="342900" marR="0" lvl="0" indent="-342900" algn="ctr"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1500" b="1" i="1" u="none" strike="noStrike" kern="1200" cap="none" spc="0" normalizeH="0" baseline="0" noProof="0" dirty="0" smtClean="0">
              <a:ln>
                <a:noFill/>
              </a:ln>
              <a:solidFill>
                <a:schemeClr val="tx2">
                  <a:lumMod val="60000"/>
                  <a:lumOff val="40000"/>
                </a:schemeClr>
              </a:solidFill>
              <a:effectLst/>
              <a:uLnTx/>
              <a:uFillTx/>
              <a:latin typeface="Times New Roman" pitchFamily="18" charset="0"/>
              <a:ea typeface="+mn-ea"/>
              <a:cs typeface="Times New Roman" pitchFamily="18" charset="0"/>
            </a:endParaRPr>
          </a:p>
          <a:p>
            <a:pPr marL="342900" marR="0" lvl="0" indent="-342900" algn="ctr" defTabSz="914400" rtl="0" eaLnBrk="1" fontAlgn="auto" latinLnBrk="0" hangingPunct="1">
              <a:lnSpc>
                <a:spcPct val="100000"/>
              </a:lnSpc>
              <a:spcBef>
                <a:spcPct val="20000"/>
              </a:spcBef>
              <a:spcAft>
                <a:spcPts val="0"/>
              </a:spcAft>
              <a:buClrTx/>
              <a:buSzTx/>
              <a:tabLst/>
              <a:defRPr/>
            </a:pPr>
            <a:endParaRPr kumimoji="0" lang="en-US" sz="2900" b="1" i="1" u="none" strike="noStrike" kern="1200" cap="none" spc="0" normalizeH="0" baseline="0" noProof="0" dirty="0" smtClean="0">
              <a:ln>
                <a:noFill/>
              </a:ln>
              <a:solidFill>
                <a:schemeClr val="tx2">
                  <a:lumMod val="60000"/>
                  <a:lumOff val="40000"/>
                </a:schemeClr>
              </a:solidFill>
              <a:effectLst/>
              <a:uLnTx/>
              <a:uFillTx/>
              <a:latin typeface="Times New Roman" pitchFamily="18" charset="0"/>
              <a:ea typeface="+mn-ea"/>
              <a:cs typeface="Times New Roman" pitchFamily="18" charset="0"/>
            </a:endParaRPr>
          </a:p>
          <a:p>
            <a:pPr marL="342900" marR="0" lvl="0" indent="-342900" algn="ctr"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1600" b="0" i="0" u="none" strike="noStrike" kern="1200" cap="none" spc="0" normalizeH="0" baseline="0" noProof="0" dirty="0">
              <a:ln>
                <a:noFill/>
              </a:ln>
              <a:solidFill>
                <a:schemeClr val="tx2">
                  <a:lumMod val="60000"/>
                  <a:lumOff val="40000"/>
                </a:schemeClr>
              </a:solidFill>
              <a:effectLst/>
              <a:uLnTx/>
              <a:uFillTx/>
              <a:latin typeface="Arial Narrow" pitchFamily="34" charset="0"/>
              <a:ea typeface="+mn-ea"/>
              <a:cs typeface="+mn-cs"/>
            </a:endParaRPr>
          </a:p>
        </p:txBody>
      </p:sp>
      <p:sp>
        <p:nvSpPr>
          <p:cNvPr id="7" name="Title 10"/>
          <p:cNvSpPr txBox="1">
            <a:spLocks/>
          </p:cNvSpPr>
          <p:nvPr/>
        </p:nvSpPr>
        <p:spPr>
          <a:xfrm>
            <a:off x="1371600" y="4572000"/>
            <a:ext cx="7772400" cy="1196975"/>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2400" b="0" i="0" u="none" strike="noStrike" kern="1200" cap="none" spc="0" normalizeH="0" baseline="0" noProof="0" dirty="0">
              <a:ln>
                <a:noFill/>
              </a:ln>
              <a:solidFill>
                <a:schemeClr val="tx1"/>
              </a:solidFill>
              <a:effectLst/>
              <a:uLnTx/>
              <a:uFillTx/>
              <a:latin typeface="+mj-lt"/>
              <a:ea typeface="+mj-ea"/>
              <a:cs typeface="+mj-cs"/>
            </a:endParaRPr>
          </a:p>
        </p:txBody>
      </p:sp>
      <p:sp>
        <p:nvSpPr>
          <p:cNvPr id="8" name="Rectangle 7"/>
          <p:cNvSpPr/>
          <p:nvPr/>
        </p:nvSpPr>
        <p:spPr>
          <a:xfrm>
            <a:off x="381000" y="1828800"/>
            <a:ext cx="8382000" cy="1200329"/>
          </a:xfrm>
          <a:prstGeom prst="rect">
            <a:avLst/>
          </a:prstGeom>
        </p:spPr>
        <p:txBody>
          <a:bodyPr wrap="square">
            <a:spAutoFit/>
          </a:bodyPr>
          <a:lstStyle/>
          <a:p>
            <a:pPr algn="ctr"/>
            <a:endParaRPr lang="en-US" i="1" dirty="0">
              <a:latin typeface="Arial Narrow" pitchFamily="34" charset="0"/>
              <a:cs typeface="Times New Roman" pitchFamily="18" charset="0"/>
            </a:endParaRPr>
          </a:p>
          <a:p>
            <a:pPr algn="ctr"/>
            <a:endParaRPr lang="en-US" b="1" i="1" dirty="0" smtClean="0">
              <a:solidFill>
                <a:schemeClr val="tx2">
                  <a:lumMod val="60000"/>
                  <a:lumOff val="40000"/>
                </a:schemeClr>
              </a:solidFill>
              <a:latin typeface="Rockwell Condensed" pitchFamily="18" charset="0"/>
              <a:cs typeface="Times New Roman" pitchFamily="18" charset="0"/>
            </a:endParaRPr>
          </a:p>
          <a:p>
            <a:pPr algn="ctr"/>
            <a:r>
              <a:rPr lang="en-US" b="1" i="1" dirty="0" smtClean="0">
                <a:solidFill>
                  <a:schemeClr val="tx2">
                    <a:lumMod val="60000"/>
                    <a:lumOff val="40000"/>
                  </a:schemeClr>
                </a:solidFill>
                <a:latin typeface="Times New Roman" pitchFamily="18" charset="0"/>
                <a:cs typeface="Times New Roman" pitchFamily="18" charset="0"/>
              </a:rPr>
              <a:t/>
            </a:r>
            <a:br>
              <a:rPr lang="en-US" b="1" i="1" dirty="0" smtClean="0">
                <a:solidFill>
                  <a:schemeClr val="tx2">
                    <a:lumMod val="60000"/>
                    <a:lumOff val="40000"/>
                  </a:schemeClr>
                </a:solidFill>
                <a:latin typeface="Times New Roman" pitchFamily="18" charset="0"/>
                <a:cs typeface="Times New Roman" pitchFamily="18" charset="0"/>
              </a:rPr>
            </a:br>
            <a:endParaRPr lang="en-US" b="1" dirty="0"/>
          </a:p>
        </p:txBody>
      </p:sp>
      <p:pic>
        <p:nvPicPr>
          <p:cNvPr id="13" name="Picture 3" descr="image of the VA seal"/>
          <p:cNvPicPr>
            <a:picLocks noChangeAspect="1" noChangeArrowheads="1"/>
          </p:cNvPicPr>
          <p:nvPr/>
        </p:nvPicPr>
        <p:blipFill>
          <a:blip r:embed="rId2" cstate="print"/>
          <a:srcRect/>
          <a:stretch>
            <a:fillRect/>
          </a:stretch>
        </p:blipFill>
        <p:spPr bwMode="auto">
          <a:xfrm>
            <a:off x="533400" y="228600"/>
            <a:ext cx="1343025" cy="12192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7"/>
          <p:cNvSpPr>
            <a:spLocks noGrp="1"/>
          </p:cNvSpPr>
          <p:nvPr>
            <p:ph type="title"/>
          </p:nvPr>
        </p:nvSpPr>
        <p:spPr>
          <a:xfrm>
            <a:off x="722313" y="4724400"/>
            <a:ext cx="7772400" cy="1600200"/>
          </a:xfrm>
        </p:spPr>
        <p:txBody>
          <a:bodyPr>
            <a:normAutofit/>
          </a:bodyPr>
          <a:lstStyle/>
          <a:p>
            <a:pPr algn="ctr"/>
            <a:r>
              <a:rPr lang="en-US" sz="2200" i="1" cap="none" dirty="0" smtClean="0">
                <a:solidFill>
                  <a:schemeClr val="accent1">
                    <a:lumMod val="75000"/>
                  </a:schemeClr>
                </a:solidFill>
                <a:latin typeface="Times New Roman" pitchFamily="18" charset="0"/>
                <a:cs typeface="Times New Roman" pitchFamily="18" charset="0"/>
              </a:rPr>
              <a:t>Mission</a:t>
            </a:r>
            <a:br>
              <a:rPr lang="en-US" sz="2200" i="1" cap="none" dirty="0" smtClean="0">
                <a:solidFill>
                  <a:schemeClr val="accent1">
                    <a:lumMod val="75000"/>
                  </a:schemeClr>
                </a:solidFill>
                <a:latin typeface="Times New Roman" pitchFamily="18" charset="0"/>
                <a:cs typeface="Times New Roman" pitchFamily="18" charset="0"/>
              </a:rPr>
            </a:br>
            <a:r>
              <a:rPr lang="en-US" sz="2200" i="1" cap="none" dirty="0" smtClean="0">
                <a:solidFill>
                  <a:schemeClr val="accent1">
                    <a:lumMod val="75000"/>
                  </a:schemeClr>
                </a:solidFill>
                <a:latin typeface="Times New Roman" pitchFamily="18" charset="0"/>
                <a:cs typeface="Times New Roman" pitchFamily="18" charset="0"/>
              </a:rPr>
              <a:t>Centers for Faith-based and Neighborhood Partnerships</a:t>
            </a:r>
            <a:br>
              <a:rPr lang="en-US" sz="2200" i="1" cap="none" dirty="0" smtClean="0">
                <a:solidFill>
                  <a:schemeClr val="accent1">
                    <a:lumMod val="75000"/>
                  </a:schemeClr>
                </a:solidFill>
                <a:latin typeface="Times New Roman" pitchFamily="18" charset="0"/>
                <a:cs typeface="Times New Roman" pitchFamily="18" charset="0"/>
              </a:rPr>
            </a:br>
            <a:r>
              <a:rPr lang="en-US" sz="2200" i="1" cap="none" dirty="0" smtClean="0">
                <a:solidFill>
                  <a:schemeClr val="accent1">
                    <a:lumMod val="75000"/>
                  </a:schemeClr>
                </a:solidFill>
                <a:latin typeface="Times New Roman" pitchFamily="18" charset="0"/>
                <a:cs typeface="Times New Roman" pitchFamily="18" charset="0"/>
              </a:rPr>
              <a:t>Initiatives</a:t>
            </a:r>
            <a:br>
              <a:rPr lang="en-US" sz="2200" i="1" cap="none" dirty="0" smtClean="0">
                <a:solidFill>
                  <a:schemeClr val="accent1">
                    <a:lumMod val="75000"/>
                  </a:schemeClr>
                </a:solidFill>
                <a:latin typeface="Times New Roman" pitchFamily="18" charset="0"/>
                <a:cs typeface="Times New Roman" pitchFamily="18" charset="0"/>
              </a:rPr>
            </a:br>
            <a:r>
              <a:rPr lang="en-US" sz="2200" i="1" cap="none" dirty="0" smtClean="0">
                <a:solidFill>
                  <a:schemeClr val="accent1">
                    <a:lumMod val="75000"/>
                  </a:schemeClr>
                </a:solidFill>
                <a:latin typeface="Times New Roman" pitchFamily="18" charset="0"/>
                <a:cs typeface="Times New Roman" pitchFamily="18" charset="0"/>
              </a:rPr>
              <a:t> Policy Goals </a:t>
            </a:r>
            <a:endParaRPr lang="en-US" sz="2200" i="1" cap="none" dirty="0">
              <a:solidFill>
                <a:schemeClr val="accent1">
                  <a:lumMod val="75000"/>
                </a:schemeClr>
              </a:solidFill>
              <a:latin typeface="Times New Roman" pitchFamily="18" charset="0"/>
              <a:cs typeface="Times New Roman" pitchFamily="18" charset="0"/>
            </a:endParaRPr>
          </a:p>
        </p:txBody>
      </p:sp>
      <p:sp>
        <p:nvSpPr>
          <p:cNvPr id="19" name="Text Placeholder 18"/>
          <p:cNvSpPr>
            <a:spLocks noGrp="1"/>
          </p:cNvSpPr>
          <p:nvPr>
            <p:ph type="body" idx="1"/>
          </p:nvPr>
        </p:nvSpPr>
        <p:spPr/>
        <p:txBody>
          <a:bodyPr/>
          <a:lstStyle/>
          <a:p>
            <a:pPr algn="ctr"/>
            <a:endParaRPr lang="en-US" b="1" i="1" dirty="0" smtClean="0">
              <a:solidFill>
                <a:srgbClr val="FF0000"/>
              </a:solidFill>
              <a:latin typeface="Arial Narrow" pitchFamily="34" charset="0"/>
              <a:cs typeface="Times New Roman" pitchFamily="18" charset="0"/>
            </a:endParaRPr>
          </a:p>
          <a:p>
            <a:endParaRPr lang="en-US" dirty="0"/>
          </a:p>
        </p:txBody>
      </p:sp>
      <p:sp>
        <p:nvSpPr>
          <p:cNvPr id="6" name="Rectangle 5"/>
          <p:cNvSpPr/>
          <p:nvPr/>
        </p:nvSpPr>
        <p:spPr>
          <a:xfrm>
            <a:off x="342900" y="228600"/>
            <a:ext cx="8458200" cy="984885"/>
          </a:xfrm>
          <a:prstGeom prst="rect">
            <a:avLst/>
          </a:prstGeom>
        </p:spPr>
        <p:txBody>
          <a:bodyPr wrap="square">
            <a:spAutoFit/>
          </a:bodyPr>
          <a:lstStyle/>
          <a:p>
            <a:pPr algn="ct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endParaRPr lang="en-US" b="1" dirty="0"/>
          </a:p>
        </p:txBody>
      </p:sp>
      <p:sp>
        <p:nvSpPr>
          <p:cNvPr id="24" name="Rectangle 23"/>
          <p:cNvSpPr/>
          <p:nvPr/>
        </p:nvSpPr>
        <p:spPr>
          <a:xfrm rot="10800000" flipV="1">
            <a:off x="381000" y="774234"/>
            <a:ext cx="8382000" cy="830997"/>
          </a:xfrm>
          <a:prstGeom prst="rect">
            <a:avLst/>
          </a:prstGeom>
        </p:spPr>
        <p:txBody>
          <a:bodyPr wrap="square">
            <a:spAutoFit/>
          </a:bodyPr>
          <a:lstStyle/>
          <a:p>
            <a:pPr algn="ctr"/>
            <a:r>
              <a:rPr lang="en-US" sz="2400" b="1" i="1" dirty="0" smtClean="0">
                <a:solidFill>
                  <a:schemeClr val="tx2">
                    <a:lumMod val="60000"/>
                    <a:lumOff val="40000"/>
                  </a:schemeClr>
                </a:solidFill>
                <a:latin typeface="Arial Narrow" pitchFamily="34" charset="0"/>
                <a:cs typeface="Times New Roman" pitchFamily="18" charset="0"/>
              </a:rPr>
              <a:t>White House Office of Faith-based and Neighborhood Partnerships</a:t>
            </a:r>
          </a:p>
          <a:p>
            <a:pPr algn="ctr"/>
            <a:r>
              <a:rPr lang="en-US" sz="2400" b="1" i="1" dirty="0" smtClean="0">
                <a:solidFill>
                  <a:schemeClr val="tx2">
                    <a:lumMod val="60000"/>
                    <a:lumOff val="40000"/>
                  </a:schemeClr>
                </a:solidFill>
                <a:latin typeface="Times New Roman" pitchFamily="18" charset="0"/>
                <a:cs typeface="Times New Roman" pitchFamily="18" charset="0"/>
              </a:rPr>
              <a:t>Supporting America’s Veterans</a:t>
            </a:r>
          </a:p>
        </p:txBody>
      </p:sp>
      <p:pic>
        <p:nvPicPr>
          <p:cNvPr id="3084" name="Picture 12" descr="C:\Documents and Settings\vacolavele\Local Settings\Temporary Internet Files\Content.IE5\VLJ31A7H\MP900289068[1].jpg"/>
          <p:cNvPicPr>
            <a:picLocks noChangeAspect="1" noChangeArrowheads="1"/>
          </p:cNvPicPr>
          <p:nvPr/>
        </p:nvPicPr>
        <p:blipFill>
          <a:blip r:embed="rId2" cstate="print"/>
          <a:srcRect/>
          <a:stretch>
            <a:fillRect/>
          </a:stretch>
        </p:blipFill>
        <p:spPr bwMode="auto">
          <a:xfrm>
            <a:off x="2362200" y="1828800"/>
            <a:ext cx="4343400" cy="2667000"/>
          </a:xfrm>
          <a:prstGeom prst="rect">
            <a:avLst/>
          </a:prstGeom>
          <a:noFill/>
        </p:spPr>
      </p:pic>
      <p:sp>
        <p:nvSpPr>
          <p:cNvPr id="9" name="Slide Number Placeholder 8"/>
          <p:cNvSpPr>
            <a:spLocks noGrp="1"/>
          </p:cNvSpPr>
          <p:nvPr>
            <p:ph type="sldNum" sz="quarter" idx="12"/>
          </p:nvPr>
        </p:nvSpPr>
        <p:spPr/>
        <p:txBody>
          <a:bodyPr/>
          <a:lstStyle/>
          <a:p>
            <a:fld id="{012AC9EB-DD14-4366-8011-180482C52D58}" type="slidenum">
              <a:rPr lang="en-US" smtClean="0"/>
              <a:pPr/>
              <a:t>3</a:t>
            </a:fld>
            <a:endParaRPr lang="en-US"/>
          </a:p>
        </p:txBody>
      </p:sp>
      <p:sp>
        <p:nvSpPr>
          <p:cNvPr id="8" name="Footer Placeholder 7"/>
          <p:cNvSpPr>
            <a:spLocks noGrp="1"/>
          </p:cNvSpPr>
          <p:nvPr>
            <p:ph type="ftr" sz="quarter" idx="11"/>
          </p:nvPr>
        </p:nvSpPr>
        <p:spPr>
          <a:xfrm>
            <a:off x="2362200" y="6356350"/>
            <a:ext cx="4648200" cy="365125"/>
          </a:xfrm>
        </p:spPr>
        <p:txBody>
          <a:bodyPr/>
          <a:lstStyle/>
          <a:p>
            <a:r>
              <a:rPr lang="en-US" sz="1400" b="1" dirty="0" smtClean="0">
                <a:solidFill>
                  <a:schemeClr val="tx2">
                    <a:lumMod val="60000"/>
                    <a:lumOff val="40000"/>
                  </a:schemeClr>
                </a:solidFill>
                <a:latin typeface="Arial Narrow" pitchFamily="34" charset="0"/>
              </a:rPr>
              <a:t>CFBNP   Building Collaborations  Empowering Veterans</a:t>
            </a:r>
            <a:endParaRPr lang="en-US" sz="1400" b="1" dirty="0">
              <a:solidFill>
                <a:schemeClr val="tx2">
                  <a:lumMod val="60000"/>
                  <a:lumOff val="40000"/>
                </a:schemeClr>
              </a:solidFill>
              <a:latin typeface="Arial Narrow"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74638"/>
            <a:ext cx="8229600" cy="1096962"/>
          </a:xfrm>
        </p:spPr>
        <p:txBody>
          <a:bodyPr>
            <a:normAutofit fontScale="90000"/>
          </a:bodyPr>
          <a:lstStyle/>
          <a:p>
            <a:r>
              <a:rPr lang="en-US" sz="2400" b="1" i="1" dirty="0" smtClean="0">
                <a:solidFill>
                  <a:srgbClr val="FF0000"/>
                </a:solidFill>
                <a:latin typeface="Arial Narrow" pitchFamily="34" charset="0"/>
                <a:cs typeface="Times New Roman" pitchFamily="18" charset="0"/>
              </a:rPr>
              <a:t/>
            </a:r>
            <a:br>
              <a:rPr lang="en-US" sz="2400" b="1" i="1" dirty="0" smtClean="0">
                <a:solidFill>
                  <a:srgbClr val="FF0000"/>
                </a:solidFill>
                <a:latin typeface="Arial Narrow" pitchFamily="34" charset="0"/>
                <a:cs typeface="Times New Roman" pitchFamily="18" charset="0"/>
              </a:rPr>
            </a:br>
            <a:r>
              <a:rPr lang="en-US" sz="2700" b="1" i="1" dirty="0" smtClean="0">
                <a:solidFill>
                  <a:schemeClr val="tx2">
                    <a:lumMod val="60000"/>
                    <a:lumOff val="40000"/>
                  </a:schemeClr>
                </a:solidFill>
                <a:latin typeface="Arial Narrow" pitchFamily="34" charset="0"/>
                <a:cs typeface="Times New Roman" pitchFamily="18" charset="0"/>
              </a:rPr>
              <a:t>White House Office of Faith-based and Neighborhood Partnerships</a:t>
            </a:r>
            <a:br>
              <a:rPr lang="en-US" sz="2700" b="1" i="1" dirty="0" smtClean="0">
                <a:solidFill>
                  <a:schemeClr val="tx2">
                    <a:lumMod val="60000"/>
                    <a:lumOff val="40000"/>
                  </a:schemeClr>
                </a:solidFill>
                <a:latin typeface="Arial Narrow" pitchFamily="34" charset="0"/>
                <a:cs typeface="Times New Roman" pitchFamily="18" charset="0"/>
              </a:rPr>
            </a:br>
            <a:r>
              <a:rPr lang="en-US" sz="2700" b="1" i="1" dirty="0" smtClean="0">
                <a:solidFill>
                  <a:schemeClr val="tx2">
                    <a:lumMod val="60000"/>
                    <a:lumOff val="40000"/>
                  </a:schemeClr>
                </a:solidFill>
                <a:latin typeface="Times New Roman" pitchFamily="18" charset="0"/>
                <a:cs typeface="Times New Roman" pitchFamily="18" charset="0"/>
              </a:rPr>
              <a:t>Supporting America’s Veterans</a:t>
            </a:r>
            <a:r>
              <a:rPr lang="en-US" sz="2400" dirty="0" smtClean="0"/>
              <a:t/>
            </a:r>
            <a:br>
              <a:rPr lang="en-US" sz="2400" dirty="0" smtClean="0"/>
            </a:br>
            <a:endParaRPr lang="en-US" sz="2400" dirty="0">
              <a:latin typeface="Times New Roman" pitchFamily="18" charset="0"/>
              <a:cs typeface="Times New Roman" pitchFamily="18" charset="0"/>
            </a:endParaRPr>
          </a:p>
        </p:txBody>
      </p:sp>
      <p:sp>
        <p:nvSpPr>
          <p:cNvPr id="19" name="Text Placeholder 18"/>
          <p:cNvSpPr>
            <a:spLocks noGrp="1"/>
          </p:cNvSpPr>
          <p:nvPr>
            <p:ph type="body" idx="1"/>
          </p:nvPr>
        </p:nvSpPr>
        <p:spPr>
          <a:xfrm>
            <a:off x="457200" y="1535112"/>
            <a:ext cx="4040188" cy="1360487"/>
          </a:xfrm>
        </p:spPr>
        <p:txBody>
          <a:bodyPr/>
          <a:lstStyle/>
          <a:p>
            <a:pPr algn="ctr"/>
            <a:endParaRPr lang="en-US" b="1" i="1" dirty="0" smtClean="0">
              <a:solidFill>
                <a:srgbClr val="FF0000"/>
              </a:solidFill>
              <a:latin typeface="Arial Narrow" pitchFamily="34" charset="0"/>
              <a:cs typeface="Times New Roman" pitchFamily="18" charset="0"/>
            </a:endParaRPr>
          </a:p>
          <a:p>
            <a:endParaRPr lang="en-US" dirty="0"/>
          </a:p>
        </p:txBody>
      </p:sp>
      <p:sp>
        <p:nvSpPr>
          <p:cNvPr id="12" name="Content Placeholder 11"/>
          <p:cNvSpPr>
            <a:spLocks noGrp="1"/>
          </p:cNvSpPr>
          <p:nvPr>
            <p:ph sz="half" idx="2"/>
          </p:nvPr>
        </p:nvSpPr>
        <p:spPr>
          <a:xfrm>
            <a:off x="228600" y="3124200"/>
            <a:ext cx="4038600" cy="3276600"/>
          </a:xfrm>
          <a:ln>
            <a:solidFill>
              <a:schemeClr val="accent1"/>
            </a:solidFill>
          </a:ln>
        </p:spPr>
        <p:txBody>
          <a:bodyPr>
            <a:normAutofit fontScale="85000" lnSpcReduction="20000"/>
          </a:bodyPr>
          <a:lstStyle/>
          <a:p>
            <a:pPr algn="ctr">
              <a:buNone/>
            </a:pPr>
            <a:endParaRPr lang="en-US" sz="2200" i="1" dirty="0" smtClean="0">
              <a:latin typeface="Times New Roman" pitchFamily="18" charset="0"/>
              <a:cs typeface="Times New Roman" pitchFamily="18" charset="0"/>
            </a:endParaRPr>
          </a:p>
          <a:p>
            <a:pPr algn="ctr">
              <a:buNone/>
            </a:pPr>
            <a:r>
              <a:rPr lang="en-US" sz="2100" dirty="0" smtClean="0">
                <a:latin typeface="Arial" pitchFamily="34" charset="0"/>
                <a:cs typeface="Arial" pitchFamily="34" charset="0"/>
              </a:rPr>
              <a:t>"The particular faith that motivates each of us can promote a greater good for all of us. Instead of driving us apart, our varied beliefs can bring us together to feed the hungry and comfort the afflicted; to make peace where there is strife and rebuild what has broken; to lift up those who have fallen on hard times.</a:t>
            </a:r>
          </a:p>
          <a:p>
            <a:pPr algn="ctr">
              <a:buNone/>
            </a:pPr>
            <a:r>
              <a:rPr lang="en-US" sz="2100" b="1" dirty="0" smtClean="0">
                <a:latin typeface="Arial" pitchFamily="34" charset="0"/>
                <a:cs typeface="Arial" pitchFamily="34" charset="0"/>
              </a:rPr>
              <a:t>-- President Barack Obama</a:t>
            </a:r>
            <a:r>
              <a:rPr lang="en-US" b="1" dirty="0" smtClean="0"/>
              <a:t/>
            </a:r>
            <a:br>
              <a:rPr lang="en-US" b="1" dirty="0" smtClean="0"/>
            </a:br>
            <a:endParaRPr lang="en-US" b="1" dirty="0" smtClean="0"/>
          </a:p>
          <a:p>
            <a:endParaRPr lang="en-US" dirty="0"/>
          </a:p>
        </p:txBody>
      </p:sp>
      <p:sp>
        <p:nvSpPr>
          <p:cNvPr id="13" name="Text Placeholder 12"/>
          <p:cNvSpPr>
            <a:spLocks noGrp="1"/>
          </p:cNvSpPr>
          <p:nvPr>
            <p:ph type="body" sz="quarter" idx="3"/>
          </p:nvPr>
        </p:nvSpPr>
        <p:spPr>
          <a:xfrm>
            <a:off x="4648200" y="1524000"/>
            <a:ext cx="4041775" cy="639762"/>
          </a:xfrm>
        </p:spPr>
        <p:txBody>
          <a:bodyPr/>
          <a:lstStyle/>
          <a:p>
            <a:pPr algn="ctr"/>
            <a:endParaRPr lang="en-US" dirty="0"/>
          </a:p>
        </p:txBody>
      </p:sp>
      <p:sp>
        <p:nvSpPr>
          <p:cNvPr id="14" name="Content Placeholder 13"/>
          <p:cNvSpPr>
            <a:spLocks noGrp="1"/>
          </p:cNvSpPr>
          <p:nvPr>
            <p:ph sz="quarter" idx="4"/>
          </p:nvPr>
        </p:nvSpPr>
        <p:spPr>
          <a:xfrm>
            <a:off x="4645025" y="3276600"/>
            <a:ext cx="4041775" cy="2849562"/>
          </a:xfrm>
        </p:spPr>
        <p:txBody>
          <a:bodyPr>
            <a:normAutofit/>
          </a:bodyPr>
          <a:lstStyle/>
          <a:p>
            <a:pPr algn="ctr">
              <a:buNone/>
            </a:pPr>
            <a:endParaRPr lang="en-US" sz="2000" b="1" i="1" cap="small" dirty="0" smtClean="0">
              <a:latin typeface="Times New Roman" pitchFamily="18" charset="0"/>
              <a:cs typeface="Times New Roman" pitchFamily="18" charset="0"/>
            </a:endParaRPr>
          </a:p>
          <a:p>
            <a:pPr algn="ctr">
              <a:buNone/>
            </a:pPr>
            <a:r>
              <a:rPr lang="en-US" sz="2000" b="1" cap="small" dirty="0" smtClean="0">
                <a:latin typeface="Arial" pitchFamily="34" charset="0"/>
                <a:cs typeface="Arial" pitchFamily="34" charset="0"/>
              </a:rPr>
              <a:t>Mission</a:t>
            </a:r>
          </a:p>
          <a:p>
            <a:pPr algn="ctr">
              <a:buNone/>
            </a:pPr>
            <a:r>
              <a:rPr lang="en-US" sz="1800" dirty="0" smtClean="0">
                <a:latin typeface="Arial" pitchFamily="34" charset="0"/>
                <a:cs typeface="Arial" pitchFamily="34" charset="0"/>
              </a:rPr>
              <a:t>We build partnerships between government, faith-based and neighborhood organizations to better serve individuals, families, and communities</a:t>
            </a:r>
            <a:r>
              <a:rPr lang="en-US" sz="1800" i="1" dirty="0" smtClean="0">
                <a:latin typeface="Arial" pitchFamily="34" charset="0"/>
                <a:cs typeface="Arial" pitchFamily="34" charset="0"/>
              </a:rPr>
              <a:t>.</a:t>
            </a:r>
            <a:endParaRPr lang="en-US" sz="1800" i="1" cap="small" dirty="0" smtClean="0">
              <a:latin typeface="Arial" pitchFamily="34" charset="0"/>
              <a:cs typeface="Arial" pitchFamily="34" charset="0"/>
            </a:endParaRPr>
          </a:p>
          <a:p>
            <a:pPr algn="ctr">
              <a:buNone/>
            </a:pPr>
            <a:endParaRPr lang="en-US" sz="2000" dirty="0" smtClean="0">
              <a:latin typeface="Times New Roman" pitchFamily="18" charset="0"/>
              <a:cs typeface="Times New Roman" pitchFamily="18" charset="0"/>
            </a:endParaRPr>
          </a:p>
          <a:p>
            <a:pPr algn="ctr">
              <a:buNone/>
            </a:pPr>
            <a:endParaRPr lang="en-US" sz="2000" dirty="0" smtClean="0">
              <a:latin typeface="Times New Roman" pitchFamily="18" charset="0"/>
              <a:cs typeface="Times New Roman" pitchFamily="18" charset="0"/>
            </a:endParaRPr>
          </a:p>
          <a:p>
            <a:pPr algn="ctr">
              <a:buNone/>
            </a:pPr>
            <a:endParaRPr lang="en-US" sz="2000" dirty="0" smtClean="0">
              <a:latin typeface="Times New Roman" pitchFamily="18" charset="0"/>
              <a:cs typeface="Times New Roman" pitchFamily="18" charset="0"/>
            </a:endParaRPr>
          </a:p>
        </p:txBody>
      </p:sp>
      <p:sp>
        <p:nvSpPr>
          <p:cNvPr id="6" name="Rectangle 5"/>
          <p:cNvSpPr/>
          <p:nvPr/>
        </p:nvSpPr>
        <p:spPr>
          <a:xfrm>
            <a:off x="304800" y="228600"/>
            <a:ext cx="8458200" cy="984885"/>
          </a:xfrm>
          <a:prstGeom prst="rect">
            <a:avLst/>
          </a:prstGeom>
        </p:spPr>
        <p:txBody>
          <a:bodyPr wrap="square">
            <a:spAutoFit/>
          </a:bodyPr>
          <a:lstStyle/>
          <a:p>
            <a:pPr algn="ct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endParaRPr lang="en-US" b="1" dirty="0"/>
          </a:p>
        </p:txBody>
      </p:sp>
      <p:pic>
        <p:nvPicPr>
          <p:cNvPr id="1026" name="Picture 2" descr="WHLogo"/>
          <p:cNvPicPr>
            <a:picLocks noChangeAspect="1" noChangeArrowheads="1"/>
          </p:cNvPicPr>
          <p:nvPr/>
        </p:nvPicPr>
        <p:blipFill>
          <a:blip r:embed="rId2" cstate="print"/>
          <a:srcRect/>
          <a:stretch>
            <a:fillRect/>
          </a:stretch>
        </p:blipFill>
        <p:spPr bwMode="auto">
          <a:xfrm>
            <a:off x="3505200" y="1447800"/>
            <a:ext cx="2133600" cy="1676400"/>
          </a:xfrm>
          <a:prstGeom prst="rect">
            <a:avLst/>
          </a:prstGeom>
          <a:noFill/>
        </p:spPr>
      </p:pic>
      <p:sp>
        <p:nvSpPr>
          <p:cNvPr id="11" name="Slide Number Placeholder 10"/>
          <p:cNvSpPr>
            <a:spLocks noGrp="1"/>
          </p:cNvSpPr>
          <p:nvPr>
            <p:ph type="sldNum" sz="quarter" idx="12"/>
          </p:nvPr>
        </p:nvSpPr>
        <p:spPr/>
        <p:txBody>
          <a:bodyPr/>
          <a:lstStyle/>
          <a:p>
            <a:fld id="{012AC9EB-DD14-4366-8011-180482C52D58}" type="slidenum">
              <a:rPr lang="en-US" smtClean="0"/>
              <a:pPr/>
              <a:t>4</a:t>
            </a:fld>
            <a:endParaRPr lang="en-US"/>
          </a:p>
        </p:txBody>
      </p:sp>
      <p:sp>
        <p:nvSpPr>
          <p:cNvPr id="10" name="Footer Placeholder 9"/>
          <p:cNvSpPr>
            <a:spLocks noGrp="1"/>
          </p:cNvSpPr>
          <p:nvPr>
            <p:ph type="ftr" sz="quarter" idx="11"/>
          </p:nvPr>
        </p:nvSpPr>
        <p:spPr>
          <a:xfrm>
            <a:off x="2286000" y="6356350"/>
            <a:ext cx="4724400" cy="365125"/>
          </a:xfrm>
        </p:spPr>
        <p:txBody>
          <a:bodyPr/>
          <a:lstStyle/>
          <a:p>
            <a:r>
              <a:rPr lang="en-US" sz="1400" b="1" dirty="0" smtClean="0">
                <a:solidFill>
                  <a:schemeClr val="tx2">
                    <a:lumMod val="60000"/>
                    <a:lumOff val="40000"/>
                  </a:schemeClr>
                </a:solidFill>
                <a:latin typeface="Arial Narrow" pitchFamily="34" charset="0"/>
              </a:rPr>
              <a:t>CFBNP   Building Collaborations  Empowering Veterans</a:t>
            </a:r>
            <a:endParaRPr lang="en-US" sz="1400" b="1" dirty="0">
              <a:solidFill>
                <a:schemeClr val="tx2">
                  <a:lumMod val="60000"/>
                  <a:lumOff val="40000"/>
                </a:schemeClr>
              </a:solidFill>
              <a:latin typeface="Arial Narrow"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p:txBody>
          <a:bodyPr>
            <a:normAutofit fontScale="90000"/>
          </a:bodyPr>
          <a:lstStyle/>
          <a:p>
            <a:r>
              <a:rPr lang="en-US" sz="2400" b="1" i="1" dirty="0" smtClean="0">
                <a:solidFill>
                  <a:srgbClr val="FF0000"/>
                </a:solidFill>
                <a:latin typeface="Arial Narrow" pitchFamily="34" charset="0"/>
                <a:cs typeface="Times New Roman" pitchFamily="18" charset="0"/>
              </a:rPr>
              <a:t/>
            </a:r>
            <a:br>
              <a:rPr lang="en-US" sz="2400" b="1" i="1" dirty="0" smtClean="0">
                <a:solidFill>
                  <a:srgbClr val="FF0000"/>
                </a:solidFill>
                <a:latin typeface="Arial Narrow" pitchFamily="34" charset="0"/>
                <a:cs typeface="Times New Roman" pitchFamily="18" charset="0"/>
              </a:rPr>
            </a:br>
            <a:r>
              <a:rPr lang="en-US" sz="2700" b="1" i="1" dirty="0" smtClean="0">
                <a:solidFill>
                  <a:schemeClr val="tx2">
                    <a:lumMod val="60000"/>
                    <a:lumOff val="40000"/>
                  </a:schemeClr>
                </a:solidFill>
                <a:latin typeface="Arial Narrow" pitchFamily="34" charset="0"/>
                <a:cs typeface="Times New Roman" pitchFamily="18" charset="0"/>
              </a:rPr>
              <a:t>White House Office of Faith-based and Neighborhood Partnerships</a:t>
            </a:r>
            <a:br>
              <a:rPr lang="en-US" sz="2700" b="1" i="1" dirty="0" smtClean="0">
                <a:solidFill>
                  <a:schemeClr val="tx2">
                    <a:lumMod val="60000"/>
                    <a:lumOff val="40000"/>
                  </a:schemeClr>
                </a:solidFill>
                <a:latin typeface="Arial Narrow" pitchFamily="34" charset="0"/>
                <a:cs typeface="Times New Roman" pitchFamily="18" charset="0"/>
              </a:rPr>
            </a:br>
            <a:r>
              <a:rPr lang="en-US" sz="2700" b="1" i="1" dirty="0" smtClean="0">
                <a:solidFill>
                  <a:schemeClr val="tx2">
                    <a:lumMod val="60000"/>
                    <a:lumOff val="40000"/>
                  </a:schemeClr>
                </a:solidFill>
                <a:latin typeface="Times New Roman" pitchFamily="18" charset="0"/>
                <a:cs typeface="Times New Roman" pitchFamily="18" charset="0"/>
              </a:rPr>
              <a:t>Supporting America’s Veterans</a:t>
            </a:r>
            <a:r>
              <a:rPr lang="en-US" sz="2400" dirty="0" smtClean="0"/>
              <a:t/>
            </a:r>
            <a:br>
              <a:rPr lang="en-US" sz="2400" dirty="0" smtClean="0"/>
            </a:br>
            <a:endParaRPr lang="en-US" sz="2400" dirty="0">
              <a:latin typeface="Times New Roman" pitchFamily="18" charset="0"/>
              <a:cs typeface="Times New Roman" pitchFamily="18" charset="0"/>
            </a:endParaRPr>
          </a:p>
        </p:txBody>
      </p:sp>
      <p:sp>
        <p:nvSpPr>
          <p:cNvPr id="12" name="Content Placeholder 11"/>
          <p:cNvSpPr>
            <a:spLocks noGrp="1"/>
          </p:cNvSpPr>
          <p:nvPr>
            <p:ph idx="1"/>
          </p:nvPr>
        </p:nvSpPr>
        <p:spPr>
          <a:xfrm>
            <a:off x="457200" y="2514600"/>
            <a:ext cx="8229600" cy="3810000"/>
          </a:xfrm>
        </p:spPr>
        <p:txBody>
          <a:bodyPr>
            <a:normAutofit fontScale="70000" lnSpcReduction="20000"/>
          </a:bodyPr>
          <a:lstStyle/>
          <a:p>
            <a:pPr algn="ctr">
              <a:buNone/>
            </a:pPr>
            <a:r>
              <a:rPr lang="en-US" sz="2900" b="1" i="1" dirty="0" smtClean="0">
                <a:solidFill>
                  <a:schemeClr val="tx2">
                    <a:lumMod val="75000"/>
                  </a:schemeClr>
                </a:solidFill>
                <a:latin typeface="Times New Roman" pitchFamily="18" charset="0"/>
                <a:cs typeface="Times New Roman" pitchFamily="18" charset="0"/>
              </a:rPr>
              <a:t>Agency Centers</a:t>
            </a:r>
          </a:p>
          <a:p>
            <a:pPr algn="ctr">
              <a:buNone/>
            </a:pPr>
            <a:r>
              <a:rPr lang="en-US" sz="2400" dirty="0" smtClean="0">
                <a:solidFill>
                  <a:schemeClr val="tx2">
                    <a:lumMod val="75000"/>
                  </a:schemeClr>
                </a:solidFill>
                <a:latin typeface="Arial Narrow" pitchFamily="34" charset="0"/>
                <a:cs typeface="Times New Roman" pitchFamily="18" charset="0"/>
              </a:rPr>
              <a:t>Veterans Affairs</a:t>
            </a:r>
          </a:p>
          <a:p>
            <a:pPr algn="ctr">
              <a:buNone/>
            </a:pPr>
            <a:r>
              <a:rPr lang="en-US" sz="2400" dirty="0" smtClean="0">
                <a:solidFill>
                  <a:schemeClr val="tx2">
                    <a:lumMod val="75000"/>
                  </a:schemeClr>
                </a:solidFill>
                <a:latin typeface="Arial Narrow" pitchFamily="34" charset="0"/>
                <a:cs typeface="Times New Roman" pitchFamily="18" charset="0"/>
              </a:rPr>
              <a:t>Health and Human Services</a:t>
            </a:r>
          </a:p>
          <a:p>
            <a:pPr algn="ctr">
              <a:buNone/>
            </a:pPr>
            <a:r>
              <a:rPr lang="en-US" sz="2400" dirty="0" smtClean="0">
                <a:solidFill>
                  <a:schemeClr val="tx2">
                    <a:lumMod val="75000"/>
                  </a:schemeClr>
                </a:solidFill>
                <a:latin typeface="Arial Narrow" pitchFamily="34" charset="0"/>
                <a:cs typeface="Times New Roman" pitchFamily="18" charset="0"/>
              </a:rPr>
              <a:t>Housing and Urban Development</a:t>
            </a:r>
          </a:p>
          <a:p>
            <a:pPr algn="ctr">
              <a:buNone/>
            </a:pPr>
            <a:r>
              <a:rPr lang="en-US" sz="2400" dirty="0" smtClean="0">
                <a:solidFill>
                  <a:schemeClr val="tx2">
                    <a:lumMod val="75000"/>
                  </a:schemeClr>
                </a:solidFill>
                <a:latin typeface="Arial Narrow" pitchFamily="34" charset="0"/>
                <a:cs typeface="Times New Roman" pitchFamily="18" charset="0"/>
              </a:rPr>
              <a:t>Homeland Security</a:t>
            </a:r>
          </a:p>
          <a:p>
            <a:pPr algn="ctr">
              <a:buNone/>
            </a:pPr>
            <a:r>
              <a:rPr lang="en-US" sz="2400" dirty="0" smtClean="0">
                <a:solidFill>
                  <a:schemeClr val="tx2">
                    <a:lumMod val="75000"/>
                  </a:schemeClr>
                </a:solidFill>
                <a:latin typeface="Arial Narrow" pitchFamily="34" charset="0"/>
                <a:cs typeface="Times New Roman" pitchFamily="18" charset="0"/>
              </a:rPr>
              <a:t>U. S. Agency for International Development</a:t>
            </a:r>
          </a:p>
          <a:p>
            <a:pPr algn="ctr">
              <a:buNone/>
            </a:pPr>
            <a:r>
              <a:rPr lang="en-US" sz="2400" dirty="0" smtClean="0">
                <a:solidFill>
                  <a:schemeClr val="tx2">
                    <a:lumMod val="75000"/>
                  </a:schemeClr>
                </a:solidFill>
                <a:latin typeface="Arial Narrow" pitchFamily="34" charset="0"/>
                <a:cs typeface="Times New Roman" pitchFamily="18" charset="0"/>
              </a:rPr>
              <a:t>Agriculture</a:t>
            </a:r>
          </a:p>
          <a:p>
            <a:pPr algn="ctr">
              <a:buNone/>
            </a:pPr>
            <a:r>
              <a:rPr lang="en-US" sz="2400" dirty="0" smtClean="0">
                <a:solidFill>
                  <a:schemeClr val="tx2">
                    <a:lumMod val="75000"/>
                  </a:schemeClr>
                </a:solidFill>
                <a:latin typeface="Arial Narrow" pitchFamily="34" charset="0"/>
                <a:cs typeface="Times New Roman" pitchFamily="18" charset="0"/>
              </a:rPr>
              <a:t>Commerce</a:t>
            </a:r>
          </a:p>
          <a:p>
            <a:pPr algn="ctr">
              <a:buNone/>
            </a:pPr>
            <a:r>
              <a:rPr lang="en-US" sz="2400" dirty="0" smtClean="0">
                <a:solidFill>
                  <a:schemeClr val="tx2">
                    <a:lumMod val="75000"/>
                  </a:schemeClr>
                </a:solidFill>
                <a:latin typeface="Arial Narrow" pitchFamily="34" charset="0"/>
                <a:cs typeface="Times New Roman" pitchFamily="18" charset="0"/>
              </a:rPr>
              <a:t>Education </a:t>
            </a:r>
          </a:p>
          <a:p>
            <a:pPr algn="ctr">
              <a:buNone/>
            </a:pPr>
            <a:r>
              <a:rPr lang="en-US" sz="2400" dirty="0" smtClean="0">
                <a:solidFill>
                  <a:schemeClr val="tx2">
                    <a:lumMod val="75000"/>
                  </a:schemeClr>
                </a:solidFill>
                <a:latin typeface="Arial Narrow" pitchFamily="34" charset="0"/>
                <a:cs typeface="Times New Roman" pitchFamily="18" charset="0"/>
              </a:rPr>
              <a:t>Corporation for National and Community Service</a:t>
            </a:r>
          </a:p>
          <a:p>
            <a:pPr algn="ctr">
              <a:buNone/>
            </a:pPr>
            <a:r>
              <a:rPr lang="en-US" sz="2400" dirty="0" smtClean="0">
                <a:solidFill>
                  <a:schemeClr val="tx2">
                    <a:lumMod val="75000"/>
                  </a:schemeClr>
                </a:solidFill>
                <a:latin typeface="Arial Narrow" pitchFamily="34" charset="0"/>
                <a:cs typeface="Times New Roman" pitchFamily="18" charset="0"/>
              </a:rPr>
              <a:t>Justice</a:t>
            </a:r>
          </a:p>
          <a:p>
            <a:pPr algn="ctr">
              <a:buNone/>
            </a:pPr>
            <a:r>
              <a:rPr lang="en-US" sz="2400" dirty="0" smtClean="0">
                <a:solidFill>
                  <a:schemeClr val="tx2">
                    <a:lumMod val="75000"/>
                  </a:schemeClr>
                </a:solidFill>
                <a:latin typeface="Arial Narrow" pitchFamily="34" charset="0"/>
                <a:cs typeface="Times New Roman" pitchFamily="18" charset="0"/>
              </a:rPr>
              <a:t>Labor</a:t>
            </a:r>
          </a:p>
          <a:p>
            <a:pPr algn="ctr">
              <a:buNone/>
            </a:pPr>
            <a:r>
              <a:rPr lang="en-US" sz="2400" dirty="0" smtClean="0">
                <a:solidFill>
                  <a:schemeClr val="tx2">
                    <a:lumMod val="75000"/>
                  </a:schemeClr>
                </a:solidFill>
                <a:latin typeface="Arial Narrow" pitchFamily="34" charset="0"/>
                <a:cs typeface="Times New Roman" pitchFamily="18" charset="0"/>
              </a:rPr>
              <a:t>Small Business Administration</a:t>
            </a:r>
          </a:p>
          <a:p>
            <a:pPr algn="ctr">
              <a:buNone/>
            </a:pPr>
            <a:r>
              <a:rPr lang="en-US" sz="2400" dirty="0" smtClean="0">
                <a:solidFill>
                  <a:schemeClr val="tx2">
                    <a:lumMod val="75000"/>
                  </a:schemeClr>
                </a:solidFill>
                <a:latin typeface="Arial Narrow" pitchFamily="34" charset="0"/>
                <a:cs typeface="Times New Roman" pitchFamily="18" charset="0"/>
              </a:rPr>
              <a:t>Environmental Protection Agency</a:t>
            </a:r>
          </a:p>
        </p:txBody>
      </p:sp>
      <p:sp>
        <p:nvSpPr>
          <p:cNvPr id="11" name="Slide Number Placeholder 10"/>
          <p:cNvSpPr>
            <a:spLocks noGrp="1"/>
          </p:cNvSpPr>
          <p:nvPr>
            <p:ph type="sldNum" sz="quarter" idx="12"/>
          </p:nvPr>
        </p:nvSpPr>
        <p:spPr/>
        <p:txBody>
          <a:bodyPr/>
          <a:lstStyle/>
          <a:p>
            <a:fld id="{012AC9EB-DD14-4366-8011-180482C52D58}" type="slidenum">
              <a:rPr lang="en-US" smtClean="0"/>
              <a:pPr/>
              <a:t>5</a:t>
            </a:fld>
            <a:endParaRPr lang="en-US"/>
          </a:p>
        </p:txBody>
      </p:sp>
      <p:sp>
        <p:nvSpPr>
          <p:cNvPr id="19" name="Text Placeholder 18"/>
          <p:cNvSpPr>
            <a:spLocks noGrp="1"/>
          </p:cNvSpPr>
          <p:nvPr>
            <p:ph type="body" idx="4294967295"/>
          </p:nvPr>
        </p:nvSpPr>
        <p:spPr>
          <a:xfrm>
            <a:off x="0" y="1535113"/>
            <a:ext cx="4040188" cy="1360487"/>
          </a:xfrm>
        </p:spPr>
        <p:txBody>
          <a:bodyPr/>
          <a:lstStyle/>
          <a:p>
            <a:pPr algn="ctr"/>
            <a:endParaRPr lang="en-US" b="1" i="1" dirty="0" smtClean="0">
              <a:solidFill>
                <a:srgbClr val="FF0000"/>
              </a:solidFill>
              <a:latin typeface="Arial Narrow" pitchFamily="34" charset="0"/>
              <a:cs typeface="Times New Roman" pitchFamily="18" charset="0"/>
            </a:endParaRPr>
          </a:p>
          <a:p>
            <a:endParaRPr lang="en-US" dirty="0"/>
          </a:p>
        </p:txBody>
      </p:sp>
      <p:sp>
        <p:nvSpPr>
          <p:cNvPr id="14" name="Content Placeholder 13"/>
          <p:cNvSpPr>
            <a:spLocks noGrp="1"/>
          </p:cNvSpPr>
          <p:nvPr>
            <p:ph sz="quarter" idx="4294967295"/>
          </p:nvPr>
        </p:nvSpPr>
        <p:spPr>
          <a:xfrm>
            <a:off x="5102225" y="3276600"/>
            <a:ext cx="4041775" cy="2849563"/>
          </a:xfrm>
        </p:spPr>
        <p:txBody>
          <a:bodyPr>
            <a:normAutofit/>
          </a:bodyPr>
          <a:lstStyle/>
          <a:p>
            <a:pPr algn="ctr">
              <a:buNone/>
            </a:pPr>
            <a:r>
              <a:rPr lang="en-US" sz="2000" b="1" i="1" cap="small" dirty="0" smtClean="0">
                <a:latin typeface="Times New Roman" pitchFamily="18" charset="0"/>
                <a:cs typeface="Times New Roman" pitchFamily="18" charset="0"/>
              </a:rPr>
              <a:t> </a:t>
            </a:r>
          </a:p>
          <a:p>
            <a:pPr algn="ctr">
              <a:buNone/>
            </a:pPr>
            <a:endParaRPr lang="en-US" sz="2000" dirty="0" smtClean="0">
              <a:latin typeface="Times New Roman" pitchFamily="18" charset="0"/>
              <a:cs typeface="Times New Roman" pitchFamily="18" charset="0"/>
            </a:endParaRPr>
          </a:p>
          <a:p>
            <a:pPr algn="ctr">
              <a:buNone/>
            </a:pPr>
            <a:endParaRPr lang="en-US" sz="2000" dirty="0" smtClean="0">
              <a:latin typeface="Times New Roman" pitchFamily="18" charset="0"/>
              <a:cs typeface="Times New Roman" pitchFamily="18" charset="0"/>
            </a:endParaRPr>
          </a:p>
          <a:p>
            <a:pPr algn="ctr">
              <a:buNone/>
            </a:pPr>
            <a:endParaRPr lang="en-US" sz="2000" dirty="0" smtClean="0">
              <a:latin typeface="Times New Roman" pitchFamily="18" charset="0"/>
              <a:cs typeface="Times New Roman" pitchFamily="18" charset="0"/>
            </a:endParaRPr>
          </a:p>
        </p:txBody>
      </p:sp>
      <p:sp>
        <p:nvSpPr>
          <p:cNvPr id="6" name="Rectangle 5"/>
          <p:cNvSpPr/>
          <p:nvPr/>
        </p:nvSpPr>
        <p:spPr>
          <a:xfrm>
            <a:off x="304800" y="228600"/>
            <a:ext cx="8458200" cy="984885"/>
          </a:xfrm>
          <a:prstGeom prst="rect">
            <a:avLst/>
          </a:prstGeom>
        </p:spPr>
        <p:txBody>
          <a:bodyPr wrap="square">
            <a:spAutoFit/>
          </a:bodyPr>
          <a:lstStyle/>
          <a:p>
            <a:pPr algn="ct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endParaRPr lang="en-US" b="1" dirty="0"/>
          </a:p>
        </p:txBody>
      </p:sp>
      <p:pic>
        <p:nvPicPr>
          <p:cNvPr id="1026" name="Picture 2" descr="WHLogo"/>
          <p:cNvPicPr>
            <a:picLocks noChangeAspect="1" noChangeArrowheads="1"/>
          </p:cNvPicPr>
          <p:nvPr/>
        </p:nvPicPr>
        <p:blipFill>
          <a:blip r:embed="rId2" cstate="print"/>
          <a:srcRect/>
          <a:stretch>
            <a:fillRect/>
          </a:stretch>
        </p:blipFill>
        <p:spPr bwMode="auto">
          <a:xfrm>
            <a:off x="3657600" y="1219200"/>
            <a:ext cx="1752600" cy="1219200"/>
          </a:xfrm>
          <a:prstGeom prst="rect">
            <a:avLst/>
          </a:prstGeom>
          <a:noFill/>
        </p:spPr>
      </p:pic>
      <p:sp>
        <p:nvSpPr>
          <p:cNvPr id="10" name="Footer Placeholder 9"/>
          <p:cNvSpPr>
            <a:spLocks noGrp="1"/>
          </p:cNvSpPr>
          <p:nvPr>
            <p:ph type="ftr" sz="quarter" idx="11"/>
          </p:nvPr>
        </p:nvSpPr>
        <p:spPr>
          <a:xfrm>
            <a:off x="1981200" y="6356350"/>
            <a:ext cx="5181600" cy="365125"/>
          </a:xfrm>
        </p:spPr>
        <p:txBody>
          <a:bodyPr/>
          <a:lstStyle/>
          <a:p>
            <a:r>
              <a:rPr lang="en-US" sz="1400" b="1" i="1" dirty="0" smtClean="0">
                <a:solidFill>
                  <a:schemeClr val="tx2">
                    <a:lumMod val="60000"/>
                    <a:lumOff val="40000"/>
                  </a:schemeClr>
                </a:solidFill>
                <a:latin typeface="Arial Narrow" pitchFamily="34" charset="0"/>
              </a:rPr>
              <a:t>CFBNP   Building Collaborations  Empowering Veterans</a:t>
            </a:r>
            <a:endParaRPr lang="en-US" sz="1400" b="1" i="1" dirty="0">
              <a:solidFill>
                <a:schemeClr val="tx2">
                  <a:lumMod val="60000"/>
                  <a:lumOff val="40000"/>
                </a:schemeClr>
              </a:solidFill>
              <a:latin typeface="Arial Narrow"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p:txBody>
          <a:bodyPr>
            <a:normAutofit fontScale="90000"/>
          </a:bodyPr>
          <a:lstStyle/>
          <a:p>
            <a:r>
              <a:rPr lang="en-US" sz="2400" b="1" i="1" dirty="0" smtClean="0">
                <a:solidFill>
                  <a:srgbClr val="FF0000"/>
                </a:solidFill>
                <a:latin typeface="Arial Narrow" pitchFamily="34" charset="0"/>
                <a:cs typeface="Times New Roman" pitchFamily="18" charset="0"/>
              </a:rPr>
              <a:t/>
            </a:r>
            <a:br>
              <a:rPr lang="en-US" sz="2400" b="1" i="1" dirty="0" smtClean="0">
                <a:solidFill>
                  <a:srgbClr val="FF0000"/>
                </a:solidFill>
                <a:latin typeface="Arial Narrow" pitchFamily="34" charset="0"/>
                <a:cs typeface="Times New Roman" pitchFamily="18" charset="0"/>
              </a:rPr>
            </a:br>
            <a:r>
              <a:rPr lang="en-US" sz="2700" b="1" i="1" dirty="0" smtClean="0">
                <a:solidFill>
                  <a:schemeClr val="tx2">
                    <a:lumMod val="60000"/>
                    <a:lumOff val="40000"/>
                  </a:schemeClr>
                </a:solidFill>
                <a:latin typeface="Arial Narrow" pitchFamily="34" charset="0"/>
                <a:cs typeface="Times New Roman" pitchFamily="18" charset="0"/>
              </a:rPr>
              <a:t>White House Office of Faith-based and Neighborhood Partnerships</a:t>
            </a:r>
            <a:br>
              <a:rPr lang="en-US" sz="2700" b="1" i="1" dirty="0" smtClean="0">
                <a:solidFill>
                  <a:schemeClr val="tx2">
                    <a:lumMod val="60000"/>
                    <a:lumOff val="40000"/>
                  </a:schemeClr>
                </a:solidFill>
                <a:latin typeface="Arial Narrow" pitchFamily="34" charset="0"/>
                <a:cs typeface="Times New Roman" pitchFamily="18" charset="0"/>
              </a:rPr>
            </a:br>
            <a:r>
              <a:rPr lang="en-US" sz="2700" b="1" i="1" dirty="0" smtClean="0">
                <a:solidFill>
                  <a:schemeClr val="tx2">
                    <a:lumMod val="60000"/>
                    <a:lumOff val="40000"/>
                  </a:schemeClr>
                </a:solidFill>
                <a:latin typeface="Times New Roman" pitchFamily="18" charset="0"/>
                <a:cs typeface="Times New Roman" pitchFamily="18" charset="0"/>
              </a:rPr>
              <a:t>Supporting America’s Veterans</a:t>
            </a:r>
            <a:r>
              <a:rPr lang="en-US" sz="2400" dirty="0" smtClean="0"/>
              <a:t/>
            </a:r>
            <a:br>
              <a:rPr lang="en-US" sz="2400" dirty="0" smtClean="0"/>
            </a:br>
            <a:endParaRPr lang="en-US" sz="2400" dirty="0">
              <a:latin typeface="Times New Roman" pitchFamily="18" charset="0"/>
              <a:cs typeface="Times New Roman" pitchFamily="18" charset="0"/>
            </a:endParaRPr>
          </a:p>
        </p:txBody>
      </p:sp>
      <p:sp>
        <p:nvSpPr>
          <p:cNvPr id="12" name="Content Placeholder 11"/>
          <p:cNvSpPr>
            <a:spLocks noGrp="1"/>
          </p:cNvSpPr>
          <p:nvPr>
            <p:ph idx="1"/>
          </p:nvPr>
        </p:nvSpPr>
        <p:spPr>
          <a:xfrm>
            <a:off x="457200" y="2590800"/>
            <a:ext cx="8229600" cy="3733800"/>
          </a:xfrm>
        </p:spPr>
        <p:txBody>
          <a:bodyPr>
            <a:normAutofit/>
          </a:bodyPr>
          <a:lstStyle/>
          <a:p>
            <a:pPr algn="ctr">
              <a:buNone/>
            </a:pPr>
            <a:r>
              <a:rPr lang="en-US" sz="2400" b="1" i="1" dirty="0" smtClean="0">
                <a:latin typeface="Times New Roman" pitchFamily="18" charset="0"/>
                <a:cs typeface="Times New Roman" pitchFamily="18" charset="0"/>
              </a:rPr>
              <a:t>President’s Advisory Council</a:t>
            </a:r>
          </a:p>
          <a:p>
            <a:pPr algn="ctr">
              <a:buNone/>
            </a:pPr>
            <a:r>
              <a:rPr lang="en-US" sz="2400" dirty="0" smtClean="0">
                <a:latin typeface="Arial" pitchFamily="34" charset="0"/>
                <a:cs typeface="Arial" pitchFamily="34" charset="0"/>
              </a:rPr>
              <a:t>The President’s Advisory Council on Faith-based and Neighborhood Partnerships is a group of 25 leaders from both faith-based and non-sectarian organizations, each serving 1-year terms.  The Advisory Council are leaders and experts in fields related to the work of faith-based and neighborhood organizations in order to make recommendations to government on how to improve partnerships.</a:t>
            </a:r>
          </a:p>
          <a:p>
            <a:pPr algn="ctr">
              <a:buNone/>
            </a:pPr>
            <a:endParaRPr lang="en-US" sz="1800" b="1" i="1" dirty="0" smtClean="0">
              <a:latin typeface="Times New Roman" pitchFamily="18" charset="0"/>
              <a:cs typeface="Times New Roman" pitchFamily="18" charset="0"/>
            </a:endParaRPr>
          </a:p>
          <a:p>
            <a:pPr>
              <a:buNone/>
            </a:pPr>
            <a:endParaRPr lang="en-US" sz="1600" b="1" i="1" dirty="0" smtClean="0">
              <a:latin typeface="Arial Narrow" pitchFamily="34" charset="0"/>
              <a:cs typeface="Times New Roman" pitchFamily="18" charset="0"/>
            </a:endParaRPr>
          </a:p>
          <a:p>
            <a:pPr>
              <a:buNone/>
            </a:pPr>
            <a:endParaRPr lang="en-US" sz="1800" b="1" i="1" dirty="0" smtClean="0">
              <a:solidFill>
                <a:schemeClr val="tx2">
                  <a:lumMod val="75000"/>
                </a:schemeClr>
              </a:solidFill>
              <a:latin typeface="Times New Roman" pitchFamily="18" charset="0"/>
              <a:cs typeface="Times New Roman" pitchFamily="18" charset="0"/>
            </a:endParaRPr>
          </a:p>
          <a:p>
            <a:pPr algn="ctr">
              <a:buNone/>
            </a:pPr>
            <a:endParaRPr lang="en-US" sz="2000" dirty="0" smtClean="0">
              <a:latin typeface="Arial Narrow" pitchFamily="34" charset="0"/>
              <a:cs typeface="Times New Roman" pitchFamily="18" charset="0"/>
            </a:endParaRPr>
          </a:p>
          <a:p>
            <a:pPr algn="ctr">
              <a:buNone/>
            </a:pPr>
            <a:endParaRPr lang="en-US" sz="2200" i="1" dirty="0" smtClean="0">
              <a:latin typeface="Times New Roman" pitchFamily="18" charset="0"/>
              <a:cs typeface="Times New Roman" pitchFamily="18" charset="0"/>
            </a:endParaRPr>
          </a:p>
        </p:txBody>
      </p:sp>
      <p:sp>
        <p:nvSpPr>
          <p:cNvPr id="11" name="Slide Number Placeholder 10"/>
          <p:cNvSpPr>
            <a:spLocks noGrp="1"/>
          </p:cNvSpPr>
          <p:nvPr>
            <p:ph type="sldNum" sz="quarter" idx="12"/>
          </p:nvPr>
        </p:nvSpPr>
        <p:spPr/>
        <p:txBody>
          <a:bodyPr/>
          <a:lstStyle/>
          <a:p>
            <a:fld id="{012AC9EB-DD14-4366-8011-180482C52D58}" type="slidenum">
              <a:rPr lang="en-US" smtClean="0"/>
              <a:pPr/>
              <a:t>6</a:t>
            </a:fld>
            <a:endParaRPr lang="en-US"/>
          </a:p>
        </p:txBody>
      </p:sp>
      <p:sp>
        <p:nvSpPr>
          <p:cNvPr id="19" name="Text Placeholder 18"/>
          <p:cNvSpPr>
            <a:spLocks noGrp="1"/>
          </p:cNvSpPr>
          <p:nvPr>
            <p:ph type="body" idx="4294967295"/>
          </p:nvPr>
        </p:nvSpPr>
        <p:spPr>
          <a:xfrm>
            <a:off x="0" y="1535113"/>
            <a:ext cx="4040188" cy="1360487"/>
          </a:xfrm>
        </p:spPr>
        <p:txBody>
          <a:bodyPr/>
          <a:lstStyle/>
          <a:p>
            <a:pPr algn="ctr"/>
            <a:endParaRPr lang="en-US" b="1" i="1" dirty="0" smtClean="0">
              <a:solidFill>
                <a:srgbClr val="FF0000"/>
              </a:solidFill>
              <a:latin typeface="Arial Narrow" pitchFamily="34" charset="0"/>
              <a:cs typeface="Times New Roman" pitchFamily="18" charset="0"/>
            </a:endParaRPr>
          </a:p>
          <a:p>
            <a:endParaRPr lang="en-US" dirty="0"/>
          </a:p>
        </p:txBody>
      </p:sp>
      <p:sp>
        <p:nvSpPr>
          <p:cNvPr id="14" name="Content Placeholder 13"/>
          <p:cNvSpPr>
            <a:spLocks noGrp="1"/>
          </p:cNvSpPr>
          <p:nvPr>
            <p:ph sz="quarter" idx="4294967295"/>
          </p:nvPr>
        </p:nvSpPr>
        <p:spPr>
          <a:xfrm>
            <a:off x="5102225" y="3276600"/>
            <a:ext cx="4041775" cy="2849563"/>
          </a:xfrm>
        </p:spPr>
        <p:txBody>
          <a:bodyPr>
            <a:normAutofit/>
          </a:bodyPr>
          <a:lstStyle/>
          <a:p>
            <a:pPr algn="ctr">
              <a:buNone/>
            </a:pPr>
            <a:endParaRPr lang="en-US" sz="2000" b="1" i="1" cap="small" dirty="0" smtClean="0">
              <a:latin typeface="Times New Roman" pitchFamily="18" charset="0"/>
              <a:cs typeface="Times New Roman" pitchFamily="18" charset="0"/>
            </a:endParaRPr>
          </a:p>
          <a:p>
            <a:pPr algn="ctr">
              <a:buNone/>
            </a:pPr>
            <a:endParaRPr lang="en-US" sz="2000" dirty="0" smtClean="0">
              <a:latin typeface="Times New Roman" pitchFamily="18" charset="0"/>
              <a:cs typeface="Times New Roman" pitchFamily="18" charset="0"/>
            </a:endParaRPr>
          </a:p>
          <a:p>
            <a:pPr algn="ctr">
              <a:buNone/>
            </a:pPr>
            <a:endParaRPr lang="en-US" sz="2000" dirty="0" smtClean="0">
              <a:latin typeface="Times New Roman" pitchFamily="18" charset="0"/>
              <a:cs typeface="Times New Roman" pitchFamily="18" charset="0"/>
            </a:endParaRPr>
          </a:p>
          <a:p>
            <a:pPr algn="ctr">
              <a:buNone/>
            </a:pPr>
            <a:endParaRPr lang="en-US" sz="2000" dirty="0" smtClean="0">
              <a:latin typeface="Times New Roman" pitchFamily="18" charset="0"/>
              <a:cs typeface="Times New Roman" pitchFamily="18" charset="0"/>
            </a:endParaRPr>
          </a:p>
        </p:txBody>
      </p:sp>
      <p:sp>
        <p:nvSpPr>
          <p:cNvPr id="6" name="Rectangle 5"/>
          <p:cNvSpPr/>
          <p:nvPr/>
        </p:nvSpPr>
        <p:spPr>
          <a:xfrm>
            <a:off x="304800" y="228600"/>
            <a:ext cx="8458200" cy="984885"/>
          </a:xfrm>
          <a:prstGeom prst="rect">
            <a:avLst/>
          </a:prstGeom>
        </p:spPr>
        <p:txBody>
          <a:bodyPr wrap="square">
            <a:spAutoFit/>
          </a:bodyPr>
          <a:lstStyle/>
          <a:p>
            <a:pPr algn="ct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endParaRPr lang="en-US" b="1" dirty="0"/>
          </a:p>
        </p:txBody>
      </p:sp>
      <p:pic>
        <p:nvPicPr>
          <p:cNvPr id="1026" name="Picture 2" descr="WHLogo"/>
          <p:cNvPicPr>
            <a:picLocks noChangeAspect="1" noChangeArrowheads="1"/>
          </p:cNvPicPr>
          <p:nvPr/>
        </p:nvPicPr>
        <p:blipFill>
          <a:blip r:embed="rId2" cstate="print"/>
          <a:srcRect/>
          <a:stretch>
            <a:fillRect/>
          </a:stretch>
        </p:blipFill>
        <p:spPr bwMode="auto">
          <a:xfrm>
            <a:off x="3657600" y="1371600"/>
            <a:ext cx="1752600" cy="1219200"/>
          </a:xfrm>
          <a:prstGeom prst="rect">
            <a:avLst/>
          </a:prstGeom>
          <a:noFill/>
        </p:spPr>
      </p:pic>
      <p:sp>
        <p:nvSpPr>
          <p:cNvPr id="10" name="Footer Placeholder 9"/>
          <p:cNvSpPr>
            <a:spLocks noGrp="1"/>
          </p:cNvSpPr>
          <p:nvPr>
            <p:ph type="ftr" sz="quarter" idx="11"/>
          </p:nvPr>
        </p:nvSpPr>
        <p:spPr>
          <a:xfrm>
            <a:off x="1981200" y="6356350"/>
            <a:ext cx="5181600" cy="365125"/>
          </a:xfrm>
        </p:spPr>
        <p:txBody>
          <a:bodyPr/>
          <a:lstStyle/>
          <a:p>
            <a:r>
              <a:rPr lang="en-US" sz="1400" b="1" i="1" dirty="0" smtClean="0">
                <a:solidFill>
                  <a:schemeClr val="tx2">
                    <a:lumMod val="60000"/>
                    <a:lumOff val="40000"/>
                  </a:schemeClr>
                </a:solidFill>
                <a:latin typeface="Arial Narrow" pitchFamily="34" charset="0"/>
              </a:rPr>
              <a:t>CFBNP   Building Collaborations  Empowering Veterans</a:t>
            </a:r>
            <a:endParaRPr lang="en-US" sz="1400" b="1" i="1" dirty="0">
              <a:solidFill>
                <a:schemeClr val="tx2">
                  <a:lumMod val="60000"/>
                  <a:lumOff val="40000"/>
                </a:schemeClr>
              </a:solidFill>
              <a:latin typeface="Arial Narrow"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49362"/>
          </a:xfrm>
        </p:spPr>
        <p:txBody>
          <a:bodyPr>
            <a:normAutofit/>
          </a:bodyPr>
          <a:lstStyle/>
          <a:p>
            <a:r>
              <a:rPr lang="en-US" sz="2400" b="1" i="1" dirty="0" smtClean="0">
                <a:solidFill>
                  <a:schemeClr val="tx2">
                    <a:lumMod val="60000"/>
                    <a:lumOff val="40000"/>
                  </a:schemeClr>
                </a:solidFill>
                <a:latin typeface="Arial Narrow" pitchFamily="34" charset="0"/>
                <a:cs typeface="Times New Roman" pitchFamily="18" charset="0"/>
              </a:rPr>
              <a:t>                          </a:t>
            </a:r>
            <a:r>
              <a:rPr lang="en-US" sz="2000" b="1" i="1" dirty="0" smtClean="0">
                <a:solidFill>
                  <a:schemeClr val="tx2">
                    <a:lumMod val="60000"/>
                    <a:lumOff val="40000"/>
                  </a:schemeClr>
                </a:solidFill>
                <a:latin typeface="Arial Narrow" pitchFamily="34" charset="0"/>
                <a:cs typeface="Times New Roman" pitchFamily="18" charset="0"/>
              </a:rPr>
              <a:t>WH Office of Faith-based and Neighborhood Partnerships</a:t>
            </a:r>
            <a:r>
              <a:rPr lang="en-US" sz="2000" i="1" dirty="0" smtClean="0">
                <a:solidFill>
                  <a:schemeClr val="tx2">
                    <a:lumMod val="60000"/>
                    <a:lumOff val="40000"/>
                  </a:schemeClr>
                </a:solidFill>
                <a:latin typeface="Arial Narrow" pitchFamily="34" charset="0"/>
                <a:cs typeface="Times New Roman" pitchFamily="18" charset="0"/>
              </a:rPr>
              <a:t/>
            </a:r>
            <a:br>
              <a:rPr lang="en-US" sz="2000" i="1" dirty="0" smtClean="0">
                <a:solidFill>
                  <a:schemeClr val="tx2">
                    <a:lumMod val="60000"/>
                    <a:lumOff val="40000"/>
                  </a:schemeClr>
                </a:solidFill>
                <a:latin typeface="Arial Narrow" pitchFamily="34" charset="0"/>
                <a:cs typeface="Times New Roman" pitchFamily="18" charset="0"/>
              </a:rPr>
            </a:br>
            <a:r>
              <a:rPr lang="en-US" sz="2000" i="1" dirty="0" smtClean="0">
                <a:solidFill>
                  <a:schemeClr val="tx2">
                    <a:lumMod val="60000"/>
                    <a:lumOff val="40000"/>
                  </a:schemeClr>
                </a:solidFill>
                <a:latin typeface="Arial Narrow" pitchFamily="34" charset="0"/>
                <a:cs typeface="Times New Roman" pitchFamily="18" charset="0"/>
              </a:rPr>
              <a:t>                          </a:t>
            </a:r>
            <a:r>
              <a:rPr lang="en-US" sz="2000" b="1" i="1" dirty="0" smtClean="0">
                <a:solidFill>
                  <a:schemeClr val="tx2">
                    <a:lumMod val="60000"/>
                    <a:lumOff val="40000"/>
                  </a:schemeClr>
                </a:solidFill>
                <a:latin typeface="Times New Roman" pitchFamily="18" charset="0"/>
                <a:cs typeface="Times New Roman" pitchFamily="18" charset="0"/>
              </a:rPr>
              <a:t>Supporting America’s Veterans</a:t>
            </a:r>
            <a:endParaRPr lang="en-US" sz="2000" dirty="0">
              <a:latin typeface="Arial Narrow" pitchFamily="34" charset="0"/>
            </a:endParaRPr>
          </a:p>
        </p:txBody>
      </p:sp>
      <p:sp>
        <p:nvSpPr>
          <p:cNvPr id="3" name="Content Placeholder 2"/>
          <p:cNvSpPr>
            <a:spLocks noGrp="1"/>
          </p:cNvSpPr>
          <p:nvPr>
            <p:ph idx="1"/>
          </p:nvPr>
        </p:nvSpPr>
        <p:spPr>
          <a:xfrm>
            <a:off x="457200" y="1524000"/>
            <a:ext cx="8229600" cy="4800600"/>
          </a:xfrm>
        </p:spPr>
        <p:txBody>
          <a:bodyPr>
            <a:normAutofit/>
          </a:bodyPr>
          <a:lstStyle/>
          <a:p>
            <a:pPr algn="ctr">
              <a:buNone/>
            </a:pPr>
            <a:r>
              <a:rPr lang="en-US" sz="1800" dirty="0" smtClean="0">
                <a:latin typeface="Arial Narrow" pitchFamily="34" charset="0"/>
              </a:rPr>
              <a:t>Partnerships for the Common Good</a:t>
            </a:r>
          </a:p>
          <a:p>
            <a:pPr algn="ctr">
              <a:buNone/>
            </a:pPr>
            <a:r>
              <a:rPr lang="en-US" sz="1800" dirty="0" smtClean="0">
                <a:latin typeface="Arial Narrow" pitchFamily="34" charset="0"/>
              </a:rPr>
              <a:t>A Partnership Guide for Faith-based and Neighborhood Partnerships</a:t>
            </a:r>
          </a:p>
          <a:p>
            <a:pPr algn="ctr">
              <a:buNone/>
            </a:pPr>
            <a:endParaRPr lang="en-US" sz="1800" dirty="0" smtClean="0">
              <a:latin typeface="Arial Narrow" pitchFamily="34" charset="0"/>
            </a:endParaRPr>
          </a:p>
          <a:p>
            <a:pPr algn="ctr">
              <a:buNone/>
            </a:pPr>
            <a:endParaRPr lang="en-US" sz="1800" dirty="0" smtClean="0">
              <a:latin typeface="Arial Narrow" pitchFamily="34" charset="0"/>
            </a:endParaRPr>
          </a:p>
          <a:p>
            <a:pPr algn="ctr">
              <a:buNone/>
            </a:pPr>
            <a:endParaRPr lang="en-US" sz="1800" dirty="0" smtClean="0">
              <a:latin typeface="Arial Narrow" pitchFamily="34" charset="0"/>
            </a:endParaRPr>
          </a:p>
          <a:p>
            <a:pPr>
              <a:buNone/>
            </a:pPr>
            <a:endParaRPr lang="en-US" sz="1800" dirty="0" smtClean="0">
              <a:latin typeface="Arial Narrow" pitchFamily="34" charset="0"/>
            </a:endParaRPr>
          </a:p>
          <a:p>
            <a:pPr>
              <a:buNone/>
            </a:pPr>
            <a:endParaRPr lang="en-US" sz="1800" dirty="0" smtClean="0">
              <a:latin typeface="Arial Narrow" pitchFamily="34" charset="0"/>
            </a:endParaRPr>
          </a:p>
          <a:p>
            <a:pPr>
              <a:buNone/>
            </a:pPr>
            <a:r>
              <a:rPr lang="en-US" sz="1500" dirty="0" smtClean="0">
                <a:latin typeface="Arial Narrow" pitchFamily="34" charset="0"/>
              </a:rPr>
              <a:t>The Partnership Guide is designed to give local faith and community leaders a menu of opportunities to partner with</a:t>
            </a:r>
          </a:p>
          <a:p>
            <a:pPr>
              <a:buNone/>
            </a:pPr>
            <a:r>
              <a:rPr lang="en-US" sz="1500" dirty="0" smtClean="0">
                <a:latin typeface="Arial Narrow" pitchFamily="34" charset="0"/>
              </a:rPr>
              <a:t>President Obama’s Office for Faith-based and Neighborhood Partnerships to address a variety of challengers and</a:t>
            </a:r>
          </a:p>
          <a:p>
            <a:pPr>
              <a:buNone/>
            </a:pPr>
            <a:r>
              <a:rPr lang="en-US" sz="1500" dirty="0" smtClean="0">
                <a:latin typeface="Arial Narrow" pitchFamily="34" charset="0"/>
              </a:rPr>
              <a:t>issues critical to local Communities. The Guide is by no means exhaustive. Use the Guide  to review the kinds of</a:t>
            </a:r>
          </a:p>
          <a:p>
            <a:pPr>
              <a:buNone/>
            </a:pPr>
            <a:r>
              <a:rPr lang="en-US" sz="1500" dirty="0" smtClean="0">
                <a:latin typeface="Arial Narrow" pitchFamily="34" charset="0"/>
              </a:rPr>
              <a:t>partnerships that can be formed in the areas that are most important to your local congregation or organization.</a:t>
            </a:r>
          </a:p>
          <a:p>
            <a:pPr>
              <a:buNone/>
            </a:pPr>
            <a:r>
              <a:rPr lang="en-US" sz="1500" dirty="0" smtClean="0">
                <a:latin typeface="Arial Narrow" pitchFamily="34" charset="0"/>
              </a:rPr>
              <a:t>The staff at the Faith-based and Neighborhood Partnerships Centers are ready to support your local group in</a:t>
            </a:r>
          </a:p>
          <a:p>
            <a:pPr>
              <a:buNone/>
            </a:pPr>
            <a:r>
              <a:rPr lang="en-US" sz="1500" dirty="0" smtClean="0">
                <a:latin typeface="Arial Narrow" pitchFamily="34" charset="0"/>
              </a:rPr>
              <a:t>forming the Partnerships described in the Guide and to answer any questions you have about how to move forward. </a:t>
            </a:r>
          </a:p>
          <a:p>
            <a:pPr algn="ctr">
              <a:buNone/>
            </a:pPr>
            <a:r>
              <a:rPr lang="en-US" sz="1500" b="1" dirty="0" smtClean="0">
                <a:latin typeface="Arial Narrow" pitchFamily="34" charset="0"/>
              </a:rPr>
              <a:t>Email – </a:t>
            </a:r>
            <a:r>
              <a:rPr lang="en-US" sz="1500" b="1" u="sng" dirty="0" smtClean="0">
                <a:latin typeface="Arial Narrow" pitchFamily="34" charset="0"/>
                <a:hlinkClick r:id="rId2"/>
              </a:rPr>
              <a:t>whpartnerships@who.eop.gov</a:t>
            </a:r>
            <a:endParaRPr lang="en-US" sz="1500" b="1" u="sng" dirty="0" smtClean="0">
              <a:latin typeface="Arial Narrow" pitchFamily="34" charset="0"/>
            </a:endParaRPr>
          </a:p>
          <a:p>
            <a:pPr algn="ctr">
              <a:buNone/>
            </a:pPr>
            <a:r>
              <a:rPr lang="en-US" sz="1500" b="1" dirty="0" smtClean="0">
                <a:latin typeface="Arial Narrow" pitchFamily="34" charset="0"/>
              </a:rPr>
              <a:t>Website – </a:t>
            </a:r>
            <a:r>
              <a:rPr lang="en-US" sz="1500" b="1" dirty="0" smtClean="0">
                <a:latin typeface="Arial Narrow" pitchFamily="34" charset="0"/>
                <a:hlinkClick r:id="rId3"/>
              </a:rPr>
              <a:t>www.whitehouse.gov/partnerships</a:t>
            </a:r>
            <a:endParaRPr lang="en-US" sz="1500" dirty="0" smtClean="0">
              <a:latin typeface="Arial Narrow" pitchFamily="34" charset="0"/>
            </a:endParaRPr>
          </a:p>
          <a:p>
            <a:pPr>
              <a:buNone/>
            </a:pPr>
            <a:endParaRPr lang="en-US" sz="1400" dirty="0" smtClean="0">
              <a:latin typeface="Arial Narrow" pitchFamily="34" charset="0"/>
            </a:endParaRPr>
          </a:p>
          <a:p>
            <a:pPr>
              <a:buNone/>
            </a:pPr>
            <a:endParaRPr lang="en-US" sz="1400" dirty="0" smtClean="0">
              <a:latin typeface="Arial Narrow" pitchFamily="34" charset="0"/>
            </a:endParaRPr>
          </a:p>
        </p:txBody>
      </p:sp>
      <p:sp>
        <p:nvSpPr>
          <p:cNvPr id="4" name="Footer Placeholder 3"/>
          <p:cNvSpPr>
            <a:spLocks noGrp="1"/>
          </p:cNvSpPr>
          <p:nvPr>
            <p:ph type="ftr" sz="quarter" idx="11"/>
          </p:nvPr>
        </p:nvSpPr>
        <p:spPr>
          <a:xfrm>
            <a:off x="2133600" y="6356350"/>
            <a:ext cx="5410200" cy="365125"/>
          </a:xfrm>
        </p:spPr>
        <p:txBody>
          <a:bodyPr/>
          <a:lstStyle/>
          <a:p>
            <a:r>
              <a:rPr lang="en-US" sz="1400" b="1" dirty="0" smtClean="0">
                <a:solidFill>
                  <a:schemeClr val="tx2">
                    <a:lumMod val="60000"/>
                    <a:lumOff val="40000"/>
                  </a:schemeClr>
                </a:solidFill>
                <a:latin typeface="Arial Narrow" pitchFamily="34" charset="0"/>
              </a:rPr>
              <a:t>CFBNP   Building Collaborations  Empowering Veterans</a:t>
            </a:r>
            <a:endParaRPr lang="en-US" sz="1400" b="1" dirty="0">
              <a:solidFill>
                <a:schemeClr val="tx2">
                  <a:lumMod val="60000"/>
                  <a:lumOff val="40000"/>
                </a:schemeClr>
              </a:solidFill>
              <a:latin typeface="Arial Narrow" pitchFamily="34" charset="0"/>
            </a:endParaRPr>
          </a:p>
        </p:txBody>
      </p:sp>
      <p:sp>
        <p:nvSpPr>
          <p:cNvPr id="5" name="Slide Number Placeholder 4"/>
          <p:cNvSpPr>
            <a:spLocks noGrp="1"/>
          </p:cNvSpPr>
          <p:nvPr>
            <p:ph type="sldNum" sz="quarter" idx="12"/>
          </p:nvPr>
        </p:nvSpPr>
        <p:spPr/>
        <p:txBody>
          <a:bodyPr/>
          <a:lstStyle/>
          <a:p>
            <a:fld id="{F3A3CC73-9F9E-40E7-94B3-7D972438D2BB}" type="slidenum">
              <a:rPr lang="en-US" smtClean="0"/>
              <a:pPr/>
              <a:t>7</a:t>
            </a:fld>
            <a:endParaRPr lang="en-US"/>
          </a:p>
        </p:txBody>
      </p:sp>
      <p:pic>
        <p:nvPicPr>
          <p:cNvPr id="6" name="Picture 2" descr="WHLogo"/>
          <p:cNvPicPr>
            <a:picLocks noChangeAspect="1" noChangeArrowheads="1"/>
          </p:cNvPicPr>
          <p:nvPr/>
        </p:nvPicPr>
        <p:blipFill>
          <a:blip r:embed="rId4" cstate="print"/>
          <a:srcRect/>
          <a:stretch>
            <a:fillRect/>
          </a:stretch>
        </p:blipFill>
        <p:spPr bwMode="auto">
          <a:xfrm>
            <a:off x="762000" y="228600"/>
            <a:ext cx="1600200" cy="1295400"/>
          </a:xfrm>
          <a:prstGeom prst="rect">
            <a:avLst/>
          </a:prstGeom>
          <a:noFill/>
        </p:spPr>
      </p:pic>
      <p:pic>
        <p:nvPicPr>
          <p:cNvPr id="7" name="Picture 6" descr="Toolkit"/>
          <p:cNvPicPr>
            <a:picLocks noChangeAspect="1" noChangeArrowheads="1"/>
          </p:cNvPicPr>
          <p:nvPr/>
        </p:nvPicPr>
        <p:blipFill>
          <a:blip r:embed="rId5" cstate="print"/>
          <a:srcRect/>
          <a:stretch>
            <a:fillRect/>
          </a:stretch>
        </p:blipFill>
        <p:spPr bwMode="auto">
          <a:xfrm>
            <a:off x="3200400" y="2286000"/>
            <a:ext cx="2590800" cy="142875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p:txBody>
          <a:bodyPr>
            <a:normAutofit fontScale="90000"/>
          </a:bodyPr>
          <a:lstStyle/>
          <a:p>
            <a:r>
              <a:rPr lang="en-US" sz="2400" b="1" i="1" dirty="0" smtClean="0">
                <a:solidFill>
                  <a:srgbClr val="FF0000"/>
                </a:solidFill>
                <a:latin typeface="Arial Narrow" pitchFamily="34" charset="0"/>
                <a:cs typeface="Times New Roman" pitchFamily="18" charset="0"/>
              </a:rPr>
              <a:t/>
            </a:r>
            <a:br>
              <a:rPr lang="en-US" sz="2400" b="1" i="1" dirty="0" smtClean="0">
                <a:solidFill>
                  <a:srgbClr val="FF0000"/>
                </a:solidFill>
                <a:latin typeface="Arial Narrow" pitchFamily="34" charset="0"/>
                <a:cs typeface="Times New Roman" pitchFamily="18" charset="0"/>
              </a:rPr>
            </a:br>
            <a:r>
              <a:rPr lang="en-US" sz="2700" b="1" i="1" dirty="0" smtClean="0">
                <a:solidFill>
                  <a:schemeClr val="tx2">
                    <a:lumMod val="60000"/>
                    <a:lumOff val="40000"/>
                  </a:schemeClr>
                </a:solidFill>
                <a:latin typeface="Arial Narrow" pitchFamily="34" charset="0"/>
                <a:cs typeface="Times New Roman" pitchFamily="18" charset="0"/>
              </a:rPr>
              <a:t>White House Office of Faith-based and Neighborhood Partnerships</a:t>
            </a:r>
            <a:br>
              <a:rPr lang="en-US" sz="2700" b="1" i="1" dirty="0" smtClean="0">
                <a:solidFill>
                  <a:schemeClr val="tx2">
                    <a:lumMod val="60000"/>
                    <a:lumOff val="40000"/>
                  </a:schemeClr>
                </a:solidFill>
                <a:latin typeface="Arial Narrow" pitchFamily="34" charset="0"/>
                <a:cs typeface="Times New Roman" pitchFamily="18" charset="0"/>
              </a:rPr>
            </a:br>
            <a:r>
              <a:rPr lang="en-US" sz="2700" b="1" i="1" dirty="0" smtClean="0">
                <a:solidFill>
                  <a:schemeClr val="tx2">
                    <a:lumMod val="60000"/>
                    <a:lumOff val="40000"/>
                  </a:schemeClr>
                </a:solidFill>
                <a:latin typeface="Times New Roman" pitchFamily="18" charset="0"/>
                <a:cs typeface="Times New Roman" pitchFamily="18" charset="0"/>
              </a:rPr>
              <a:t>Supporting America’s Veterans</a:t>
            </a:r>
            <a:r>
              <a:rPr lang="en-US" sz="2400" dirty="0" smtClean="0"/>
              <a:t/>
            </a:r>
            <a:br>
              <a:rPr lang="en-US" sz="2400" dirty="0" smtClean="0"/>
            </a:br>
            <a:endParaRPr lang="en-US" sz="2400" dirty="0">
              <a:latin typeface="Times New Roman" pitchFamily="18" charset="0"/>
              <a:cs typeface="Times New Roman" pitchFamily="18" charset="0"/>
            </a:endParaRPr>
          </a:p>
        </p:txBody>
      </p:sp>
      <p:sp>
        <p:nvSpPr>
          <p:cNvPr id="12" name="Content Placeholder 11"/>
          <p:cNvSpPr>
            <a:spLocks noGrp="1"/>
          </p:cNvSpPr>
          <p:nvPr>
            <p:ph idx="1"/>
          </p:nvPr>
        </p:nvSpPr>
        <p:spPr>
          <a:xfrm>
            <a:off x="457200" y="2590800"/>
            <a:ext cx="8229600" cy="3733800"/>
          </a:xfrm>
        </p:spPr>
        <p:txBody>
          <a:bodyPr>
            <a:normAutofit/>
          </a:bodyPr>
          <a:lstStyle/>
          <a:p>
            <a:pPr algn="ctr">
              <a:buNone/>
            </a:pPr>
            <a:r>
              <a:rPr lang="en-US" sz="2000" b="1" dirty="0" smtClean="0">
                <a:latin typeface="Arial Narrow" pitchFamily="34" charset="0"/>
                <a:cs typeface="Times New Roman" pitchFamily="18" charset="0"/>
              </a:rPr>
              <a:t>Grants and Resources</a:t>
            </a:r>
          </a:p>
          <a:p>
            <a:pPr>
              <a:buNone/>
            </a:pPr>
            <a:r>
              <a:rPr lang="en-US" sz="1600" dirty="0" smtClean="0">
                <a:latin typeface="Arial Narrow" pitchFamily="34" charset="0"/>
                <a:cs typeface="Times New Roman" pitchFamily="18" charset="0"/>
              </a:rPr>
              <a:t>One of the goals of the Office of Faith-based and Neighborhood Partnerships is to make sure that community </a:t>
            </a:r>
          </a:p>
          <a:p>
            <a:pPr>
              <a:buNone/>
            </a:pPr>
            <a:r>
              <a:rPr lang="en-US" sz="1600" dirty="0" smtClean="0">
                <a:latin typeface="Arial Narrow" pitchFamily="34" charset="0"/>
                <a:cs typeface="Times New Roman" pitchFamily="18" charset="0"/>
              </a:rPr>
              <a:t>Organizations are aware of grant opportunities that may be relevant to them throughout the Federal</a:t>
            </a:r>
          </a:p>
          <a:p>
            <a:pPr>
              <a:buNone/>
            </a:pPr>
            <a:r>
              <a:rPr lang="en-US" sz="1600" dirty="0" smtClean="0">
                <a:latin typeface="Arial Narrow" pitchFamily="34" charset="0"/>
                <a:cs typeface="Times New Roman" pitchFamily="18" charset="0"/>
              </a:rPr>
              <a:t>Government.  Neither the Office nor the Agency Centers administer or manage Federal grant programs.  </a:t>
            </a:r>
          </a:p>
          <a:p>
            <a:pPr>
              <a:buNone/>
            </a:pPr>
            <a:r>
              <a:rPr lang="en-US" sz="1600" dirty="0" smtClean="0">
                <a:latin typeface="Arial Narrow" pitchFamily="34" charset="0"/>
                <a:cs typeface="Times New Roman" pitchFamily="18" charset="0"/>
              </a:rPr>
              <a:t>However, the links to grants below can help you identify those grant opportunities where faith-based and</a:t>
            </a:r>
          </a:p>
          <a:p>
            <a:pPr>
              <a:buNone/>
            </a:pPr>
            <a:r>
              <a:rPr lang="en-US" sz="1600" dirty="0" smtClean="0">
                <a:latin typeface="Arial Narrow" pitchFamily="34" charset="0"/>
                <a:cs typeface="Times New Roman" pitchFamily="18" charset="0"/>
              </a:rPr>
              <a:t>neighborhood organizations are being engaged as partners throughout the Federal Government.</a:t>
            </a:r>
          </a:p>
          <a:p>
            <a:pPr algn="ctr">
              <a:buNone/>
            </a:pPr>
            <a:r>
              <a:rPr lang="en-US" sz="2000" b="1" dirty="0" smtClean="0">
                <a:latin typeface="Arial Narrow" pitchFamily="34" charset="0"/>
                <a:cs typeface="Times New Roman" pitchFamily="18" charset="0"/>
              </a:rPr>
              <a:t>Grants Websites</a:t>
            </a:r>
          </a:p>
          <a:p>
            <a:pPr>
              <a:buNone/>
            </a:pPr>
            <a:r>
              <a:rPr lang="en-US" sz="1600" b="1" dirty="0" smtClean="0">
                <a:latin typeface="Arial Narrow" pitchFamily="34" charset="0"/>
                <a:cs typeface="Times New Roman" pitchFamily="18" charset="0"/>
              </a:rPr>
              <a:t>Grants.gov</a:t>
            </a:r>
            <a:r>
              <a:rPr lang="en-US" sz="1600" dirty="0" smtClean="0">
                <a:latin typeface="Arial Narrow" pitchFamily="34" charset="0"/>
                <a:cs typeface="Times New Roman" pitchFamily="18" charset="0"/>
              </a:rPr>
              <a:t> – This electronic system allows you to search for grant opportunities across multiple factors such </a:t>
            </a:r>
          </a:p>
          <a:p>
            <a:pPr>
              <a:buNone/>
            </a:pPr>
            <a:r>
              <a:rPr lang="en-US" sz="1600" dirty="0" smtClean="0">
                <a:latin typeface="Arial Narrow" pitchFamily="34" charset="0"/>
                <a:cs typeface="Times New Roman" pitchFamily="18" charset="0"/>
              </a:rPr>
              <a:t>as  Agency, Services, Populations, and most Recently Announced.</a:t>
            </a:r>
          </a:p>
          <a:p>
            <a:pPr>
              <a:buNone/>
            </a:pPr>
            <a:endParaRPr lang="en-US" sz="1600" dirty="0" smtClean="0">
              <a:latin typeface="Arial Narrow" pitchFamily="34" charset="0"/>
              <a:cs typeface="Times New Roman" pitchFamily="18" charset="0"/>
            </a:endParaRPr>
          </a:p>
          <a:p>
            <a:pPr>
              <a:buNone/>
            </a:pPr>
            <a:r>
              <a:rPr lang="en-US" sz="1600" b="1" dirty="0" smtClean="0">
                <a:latin typeface="Arial Narrow" pitchFamily="34" charset="0"/>
                <a:cs typeface="Times New Roman" pitchFamily="18" charset="0"/>
              </a:rPr>
              <a:t>USASpending.gov</a:t>
            </a:r>
            <a:r>
              <a:rPr lang="en-US" sz="1600" dirty="0" smtClean="0">
                <a:latin typeface="Arial Narrow" pitchFamily="34" charset="0"/>
                <a:cs typeface="Times New Roman" pitchFamily="18" charset="0"/>
              </a:rPr>
              <a:t>  This electronic system allows you to identify grants that have been awarded to entities in </a:t>
            </a:r>
          </a:p>
          <a:p>
            <a:pPr>
              <a:buNone/>
            </a:pPr>
            <a:r>
              <a:rPr lang="en-US" sz="1600" dirty="0" smtClean="0">
                <a:latin typeface="Arial Narrow" pitchFamily="34" charset="0"/>
                <a:cs typeface="Times New Roman" pitchFamily="18" charset="0"/>
              </a:rPr>
              <a:t>Community.</a:t>
            </a:r>
          </a:p>
          <a:p>
            <a:pPr>
              <a:buNone/>
            </a:pPr>
            <a:endParaRPr lang="en-US" sz="1600" b="1" i="1" dirty="0" smtClean="0">
              <a:latin typeface="Arial Narrow" pitchFamily="34" charset="0"/>
              <a:cs typeface="Times New Roman" pitchFamily="18" charset="0"/>
            </a:endParaRPr>
          </a:p>
          <a:p>
            <a:pPr>
              <a:buNone/>
            </a:pPr>
            <a:endParaRPr lang="en-US" sz="1800" b="1" i="1" dirty="0" smtClean="0">
              <a:solidFill>
                <a:schemeClr val="tx2">
                  <a:lumMod val="75000"/>
                </a:schemeClr>
              </a:solidFill>
              <a:latin typeface="Times New Roman" pitchFamily="18" charset="0"/>
              <a:cs typeface="Times New Roman" pitchFamily="18" charset="0"/>
            </a:endParaRPr>
          </a:p>
          <a:p>
            <a:pPr algn="ctr">
              <a:buNone/>
            </a:pPr>
            <a:endParaRPr lang="en-US" sz="2000" dirty="0" smtClean="0">
              <a:latin typeface="Arial Narrow" pitchFamily="34" charset="0"/>
              <a:cs typeface="Times New Roman" pitchFamily="18" charset="0"/>
            </a:endParaRPr>
          </a:p>
          <a:p>
            <a:pPr algn="ctr">
              <a:buNone/>
            </a:pPr>
            <a:endParaRPr lang="en-US" sz="2200" i="1" dirty="0" smtClean="0">
              <a:latin typeface="Times New Roman" pitchFamily="18" charset="0"/>
              <a:cs typeface="Times New Roman" pitchFamily="18" charset="0"/>
            </a:endParaRPr>
          </a:p>
        </p:txBody>
      </p:sp>
      <p:sp>
        <p:nvSpPr>
          <p:cNvPr id="11" name="Slide Number Placeholder 10"/>
          <p:cNvSpPr>
            <a:spLocks noGrp="1"/>
          </p:cNvSpPr>
          <p:nvPr>
            <p:ph type="sldNum" sz="quarter" idx="12"/>
          </p:nvPr>
        </p:nvSpPr>
        <p:spPr/>
        <p:txBody>
          <a:bodyPr/>
          <a:lstStyle/>
          <a:p>
            <a:fld id="{012AC9EB-DD14-4366-8011-180482C52D58}" type="slidenum">
              <a:rPr lang="en-US" smtClean="0"/>
              <a:pPr/>
              <a:t>8</a:t>
            </a:fld>
            <a:endParaRPr lang="en-US"/>
          </a:p>
        </p:txBody>
      </p:sp>
      <p:sp>
        <p:nvSpPr>
          <p:cNvPr id="19" name="Text Placeholder 18"/>
          <p:cNvSpPr>
            <a:spLocks noGrp="1"/>
          </p:cNvSpPr>
          <p:nvPr>
            <p:ph type="body" idx="4294967295"/>
          </p:nvPr>
        </p:nvSpPr>
        <p:spPr>
          <a:xfrm>
            <a:off x="0" y="1535113"/>
            <a:ext cx="4040188" cy="1360487"/>
          </a:xfrm>
        </p:spPr>
        <p:txBody>
          <a:bodyPr/>
          <a:lstStyle/>
          <a:p>
            <a:pPr algn="ctr"/>
            <a:endParaRPr lang="en-US" b="1" i="1" dirty="0" smtClean="0">
              <a:solidFill>
                <a:srgbClr val="FF0000"/>
              </a:solidFill>
              <a:latin typeface="Arial Narrow" pitchFamily="34" charset="0"/>
              <a:cs typeface="Times New Roman" pitchFamily="18" charset="0"/>
            </a:endParaRPr>
          </a:p>
          <a:p>
            <a:endParaRPr lang="en-US" dirty="0"/>
          </a:p>
        </p:txBody>
      </p:sp>
      <p:sp>
        <p:nvSpPr>
          <p:cNvPr id="14" name="Content Placeholder 13"/>
          <p:cNvSpPr>
            <a:spLocks noGrp="1"/>
          </p:cNvSpPr>
          <p:nvPr>
            <p:ph sz="quarter" idx="4294967295"/>
          </p:nvPr>
        </p:nvSpPr>
        <p:spPr>
          <a:xfrm>
            <a:off x="5102225" y="3276600"/>
            <a:ext cx="4041775" cy="2849563"/>
          </a:xfrm>
        </p:spPr>
        <p:txBody>
          <a:bodyPr>
            <a:normAutofit/>
          </a:bodyPr>
          <a:lstStyle/>
          <a:p>
            <a:pPr algn="ctr">
              <a:buNone/>
            </a:pPr>
            <a:endParaRPr lang="en-US" sz="2000" b="1" i="1" cap="small" dirty="0" smtClean="0">
              <a:latin typeface="Times New Roman" pitchFamily="18" charset="0"/>
              <a:cs typeface="Times New Roman" pitchFamily="18" charset="0"/>
            </a:endParaRPr>
          </a:p>
          <a:p>
            <a:pPr algn="ctr">
              <a:buNone/>
            </a:pPr>
            <a:endParaRPr lang="en-US" sz="2000" dirty="0" smtClean="0">
              <a:latin typeface="Times New Roman" pitchFamily="18" charset="0"/>
              <a:cs typeface="Times New Roman" pitchFamily="18" charset="0"/>
            </a:endParaRPr>
          </a:p>
          <a:p>
            <a:pPr algn="ctr">
              <a:buNone/>
            </a:pPr>
            <a:endParaRPr lang="en-US" sz="2000" dirty="0" smtClean="0">
              <a:latin typeface="Times New Roman" pitchFamily="18" charset="0"/>
              <a:cs typeface="Times New Roman" pitchFamily="18" charset="0"/>
            </a:endParaRPr>
          </a:p>
          <a:p>
            <a:pPr algn="ctr">
              <a:buNone/>
            </a:pPr>
            <a:endParaRPr lang="en-US" sz="2000" dirty="0" smtClean="0">
              <a:latin typeface="Times New Roman" pitchFamily="18" charset="0"/>
              <a:cs typeface="Times New Roman" pitchFamily="18" charset="0"/>
            </a:endParaRPr>
          </a:p>
        </p:txBody>
      </p:sp>
      <p:sp>
        <p:nvSpPr>
          <p:cNvPr id="6" name="Rectangle 5"/>
          <p:cNvSpPr/>
          <p:nvPr/>
        </p:nvSpPr>
        <p:spPr>
          <a:xfrm>
            <a:off x="304800" y="228600"/>
            <a:ext cx="8458200" cy="984885"/>
          </a:xfrm>
          <a:prstGeom prst="rect">
            <a:avLst/>
          </a:prstGeom>
        </p:spPr>
        <p:txBody>
          <a:bodyPr wrap="square">
            <a:spAutoFit/>
          </a:bodyPr>
          <a:lstStyle/>
          <a:p>
            <a:pPr algn="ct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endParaRPr lang="en-US" b="1" dirty="0"/>
          </a:p>
        </p:txBody>
      </p:sp>
      <p:pic>
        <p:nvPicPr>
          <p:cNvPr id="1026" name="Picture 2" descr="WHLogo"/>
          <p:cNvPicPr>
            <a:picLocks noChangeAspect="1" noChangeArrowheads="1"/>
          </p:cNvPicPr>
          <p:nvPr/>
        </p:nvPicPr>
        <p:blipFill>
          <a:blip r:embed="rId2" cstate="print"/>
          <a:srcRect/>
          <a:stretch>
            <a:fillRect/>
          </a:stretch>
        </p:blipFill>
        <p:spPr bwMode="auto">
          <a:xfrm>
            <a:off x="3657600" y="1371600"/>
            <a:ext cx="1752600" cy="1219200"/>
          </a:xfrm>
          <a:prstGeom prst="rect">
            <a:avLst/>
          </a:prstGeom>
          <a:noFill/>
        </p:spPr>
      </p:pic>
      <p:sp>
        <p:nvSpPr>
          <p:cNvPr id="10" name="Footer Placeholder 9"/>
          <p:cNvSpPr>
            <a:spLocks noGrp="1"/>
          </p:cNvSpPr>
          <p:nvPr>
            <p:ph type="ftr" sz="quarter" idx="11"/>
          </p:nvPr>
        </p:nvSpPr>
        <p:spPr>
          <a:xfrm>
            <a:off x="1981200" y="6356350"/>
            <a:ext cx="5181600" cy="365125"/>
          </a:xfrm>
        </p:spPr>
        <p:txBody>
          <a:bodyPr/>
          <a:lstStyle/>
          <a:p>
            <a:r>
              <a:rPr lang="en-US" sz="1400" b="1" i="1" dirty="0" smtClean="0">
                <a:solidFill>
                  <a:schemeClr val="tx2">
                    <a:lumMod val="60000"/>
                    <a:lumOff val="40000"/>
                  </a:schemeClr>
                </a:solidFill>
                <a:latin typeface="Arial Narrow" pitchFamily="34" charset="0"/>
              </a:rPr>
              <a:t>CFBNP   Building Collaborations  Empowering Veterans</a:t>
            </a:r>
            <a:endParaRPr lang="en-US" sz="1400" b="1" i="1" dirty="0">
              <a:solidFill>
                <a:schemeClr val="tx2">
                  <a:lumMod val="60000"/>
                  <a:lumOff val="40000"/>
                </a:schemeClr>
              </a:solidFill>
              <a:latin typeface="Arial Narrow"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52400"/>
            <a:ext cx="8229600" cy="990600"/>
          </a:xfrm>
        </p:spPr>
        <p:txBody>
          <a:bodyPr/>
          <a:lstStyle/>
          <a:p>
            <a:pPr>
              <a:defRPr/>
            </a:pPr>
            <a:r>
              <a:rPr lang="en-US" sz="2400" b="1" i="1" dirty="0" smtClean="0">
                <a:solidFill>
                  <a:schemeClr val="tx2">
                    <a:lumMod val="60000"/>
                    <a:lumOff val="40000"/>
                  </a:schemeClr>
                </a:solidFill>
                <a:latin typeface="Arial Narrow" pitchFamily="34" charset="0"/>
                <a:cs typeface="Times New Roman" pitchFamily="18" charset="0"/>
              </a:rPr>
              <a:t>White House Office of Faith-based and Neighborhood Partnerships</a:t>
            </a:r>
            <a:r>
              <a:rPr lang="en-US" sz="2000" i="1" dirty="0" smtClean="0">
                <a:solidFill>
                  <a:schemeClr val="tx2">
                    <a:lumMod val="60000"/>
                    <a:lumOff val="40000"/>
                  </a:schemeClr>
                </a:solidFill>
                <a:latin typeface="Arial Narrow" pitchFamily="34" charset="0"/>
                <a:cs typeface="Times New Roman" pitchFamily="18" charset="0"/>
              </a:rPr>
              <a:t/>
            </a:r>
            <a:br>
              <a:rPr lang="en-US" sz="2000" i="1" dirty="0" smtClean="0">
                <a:solidFill>
                  <a:schemeClr val="tx2">
                    <a:lumMod val="60000"/>
                    <a:lumOff val="40000"/>
                  </a:schemeClr>
                </a:solidFill>
                <a:latin typeface="Arial Narrow" pitchFamily="34" charset="0"/>
                <a:cs typeface="Times New Roman" pitchFamily="18" charset="0"/>
              </a:rPr>
            </a:br>
            <a:r>
              <a:rPr lang="en-US" sz="2400" b="1" i="1" dirty="0" smtClean="0">
                <a:solidFill>
                  <a:schemeClr val="tx2">
                    <a:lumMod val="60000"/>
                    <a:lumOff val="40000"/>
                  </a:schemeClr>
                </a:solidFill>
                <a:latin typeface="Times New Roman" pitchFamily="18" charset="0"/>
                <a:cs typeface="Times New Roman" pitchFamily="18" charset="0"/>
              </a:rPr>
              <a:t>Supporting America’s Veterans</a:t>
            </a:r>
            <a:endParaRPr lang="en-US" sz="2400" b="1" dirty="0"/>
          </a:p>
        </p:txBody>
      </p:sp>
      <p:sp>
        <p:nvSpPr>
          <p:cNvPr id="6" name="Content Placeholder 5"/>
          <p:cNvSpPr>
            <a:spLocks noGrp="1"/>
          </p:cNvSpPr>
          <p:nvPr>
            <p:ph sz="half" idx="4294967295"/>
          </p:nvPr>
        </p:nvSpPr>
        <p:spPr>
          <a:xfrm>
            <a:off x="57150" y="2590800"/>
            <a:ext cx="9029700" cy="3733800"/>
          </a:xfrm>
        </p:spPr>
        <p:txBody>
          <a:bodyPr>
            <a:normAutofit lnSpcReduction="10000"/>
          </a:bodyPr>
          <a:lstStyle/>
          <a:p>
            <a:pPr algn="ctr">
              <a:buFont typeface="Arial" charset="0"/>
              <a:buNone/>
              <a:defRPr/>
            </a:pPr>
            <a:endParaRPr lang="en-US" sz="1600" dirty="0" smtClean="0">
              <a:latin typeface="Arial Narrow" pitchFamily="34" charset="0"/>
            </a:endParaRPr>
          </a:p>
          <a:p>
            <a:pPr algn="ctr">
              <a:buFont typeface="Arial" charset="0"/>
              <a:buNone/>
              <a:defRPr/>
            </a:pPr>
            <a:r>
              <a:rPr lang="en-US" sz="1600" dirty="0" smtClean="0">
                <a:latin typeface="Arial Narrow" pitchFamily="34" charset="0"/>
              </a:rPr>
              <a:t>Faith and community-based organizations have been at the forefront supporting military families and Veterans.  Joining Forces is a comprehensive national initiative to mobilize all sectors of society to give our </a:t>
            </a:r>
            <a:r>
              <a:rPr lang="en-US" sz="1600" b="1" dirty="0" smtClean="0">
                <a:latin typeface="Arial Narrow" pitchFamily="34" charset="0"/>
              </a:rPr>
              <a:t>service members and their families the opportunities and support they have earned.   </a:t>
            </a:r>
            <a:r>
              <a:rPr lang="en-US" sz="1600" b="1" i="1" dirty="0" smtClean="0">
                <a:solidFill>
                  <a:schemeClr val="tx1"/>
                </a:solidFill>
                <a:latin typeface="Arial Narrow" pitchFamily="34" charset="0"/>
                <a:cs typeface="Arial" pitchFamily="34" charset="0"/>
                <a:hlinkClick r:id="rId2"/>
              </a:rPr>
              <a:t>http://www.whitehouse.gov/joiningforces</a:t>
            </a:r>
            <a:endParaRPr lang="en-US" sz="1600" b="1" dirty="0" smtClean="0">
              <a:solidFill>
                <a:schemeClr val="tx1"/>
              </a:solidFill>
              <a:latin typeface="Arial Narrow" pitchFamily="34" charset="0"/>
            </a:endParaRPr>
          </a:p>
          <a:p>
            <a:pPr algn="ctr">
              <a:buFont typeface="Arial" charset="0"/>
              <a:buNone/>
              <a:defRPr/>
            </a:pPr>
            <a:r>
              <a:rPr lang="en-US" sz="1600" b="1" dirty="0" smtClean="0">
                <a:latin typeface="Arial Narrow" pitchFamily="34" charset="0"/>
              </a:rPr>
              <a:t>Joining Forces is especially focused on education, employment and wellness.  </a:t>
            </a:r>
          </a:p>
          <a:p>
            <a:pPr marL="0" indent="0">
              <a:spcBef>
                <a:spcPts val="0"/>
              </a:spcBef>
              <a:buFont typeface="Arial" charset="0"/>
              <a:buNone/>
              <a:defRPr/>
            </a:pPr>
            <a:endParaRPr lang="en-US" sz="1600" dirty="0" smtClean="0">
              <a:latin typeface="Arial Narrow" pitchFamily="34" charset="0"/>
            </a:endParaRPr>
          </a:p>
          <a:p>
            <a:pPr marL="0" indent="0" algn="ctr">
              <a:spcBef>
                <a:spcPts val="0"/>
              </a:spcBef>
              <a:buFont typeface="Wingdings" pitchFamily="2" charset="2"/>
              <a:buChar char="§"/>
              <a:defRPr/>
            </a:pPr>
            <a:r>
              <a:rPr lang="en-US" sz="1600" dirty="0" smtClean="0">
                <a:latin typeface="Arial Narrow" pitchFamily="34" charset="0"/>
              </a:rPr>
              <a:t>Number one, you can make a special effort to ensure that your existing ministries and services integrate and are</a:t>
            </a:r>
          </a:p>
          <a:p>
            <a:pPr marL="0" indent="0" algn="ctr">
              <a:spcBef>
                <a:spcPts val="0"/>
              </a:spcBef>
              <a:buFont typeface="Arial" charset="0"/>
              <a:buNone/>
              <a:defRPr/>
            </a:pPr>
            <a:r>
              <a:rPr lang="en-US" sz="1600" dirty="0" smtClean="0">
                <a:latin typeface="Arial Narrow" pitchFamily="34" charset="0"/>
              </a:rPr>
              <a:t>accessible to  military families and Veterans.</a:t>
            </a:r>
          </a:p>
          <a:p>
            <a:pPr marL="0" indent="0" algn="ctr">
              <a:spcBef>
                <a:spcPts val="0"/>
              </a:spcBef>
              <a:buFont typeface="Wingdings" pitchFamily="2" charset="2"/>
              <a:buChar char="§"/>
              <a:defRPr/>
            </a:pPr>
            <a:r>
              <a:rPr lang="en-US" sz="1600" dirty="0" smtClean="0">
                <a:latin typeface="Arial Narrow" pitchFamily="34" charset="0"/>
              </a:rPr>
              <a:t>Second, you could expand a military families’ ministry or program that you have already launched. </a:t>
            </a:r>
          </a:p>
          <a:p>
            <a:pPr marL="0" indent="0" algn="ctr">
              <a:spcBef>
                <a:spcPts val="0"/>
              </a:spcBef>
              <a:buFont typeface="Wingdings" pitchFamily="2" charset="2"/>
              <a:buChar char="§"/>
              <a:defRPr/>
            </a:pPr>
            <a:r>
              <a:rPr lang="en-US" sz="1600" dirty="0" smtClean="0">
                <a:latin typeface="Arial Narrow" pitchFamily="34" charset="0"/>
              </a:rPr>
              <a:t>Third, if you don’t already have one, you could consider starting a new ministry or service for military families or</a:t>
            </a:r>
          </a:p>
          <a:p>
            <a:pPr marL="0" indent="0" algn="ctr">
              <a:spcBef>
                <a:spcPts val="0"/>
              </a:spcBef>
              <a:buFont typeface="Arial" charset="0"/>
              <a:buNone/>
              <a:defRPr/>
            </a:pPr>
            <a:r>
              <a:rPr lang="en-US" sz="1600" dirty="0" smtClean="0">
                <a:latin typeface="Arial Narrow" pitchFamily="34" charset="0"/>
              </a:rPr>
              <a:t>Veterans, or partner with an existing program in your community. </a:t>
            </a:r>
          </a:p>
          <a:p>
            <a:pPr marL="0" indent="0" algn="ctr">
              <a:spcBef>
                <a:spcPts val="0"/>
              </a:spcBef>
              <a:buFont typeface="Wingdings" pitchFamily="2" charset="2"/>
              <a:buChar char="§"/>
              <a:defRPr/>
            </a:pPr>
            <a:r>
              <a:rPr lang="en-US" sz="1600" dirty="0" smtClean="0">
                <a:latin typeface="Arial Narrow" pitchFamily="34" charset="0"/>
              </a:rPr>
              <a:t>For smaller congregations, you could coordinate a once a year fair, event or service that is focused on military</a:t>
            </a:r>
          </a:p>
          <a:p>
            <a:pPr marL="0" indent="0" algn="ctr">
              <a:spcBef>
                <a:spcPts val="0"/>
              </a:spcBef>
              <a:buFont typeface="Arial" charset="0"/>
              <a:buNone/>
              <a:defRPr/>
            </a:pPr>
            <a:r>
              <a:rPr lang="en-US" sz="1600" dirty="0" smtClean="0">
                <a:latin typeface="Arial Narrow" pitchFamily="34" charset="0"/>
              </a:rPr>
              <a:t>families.</a:t>
            </a:r>
          </a:p>
          <a:p>
            <a:pPr marL="0" indent="0" algn="ctr">
              <a:spcBef>
                <a:spcPts val="0"/>
              </a:spcBef>
              <a:buFont typeface="Wingdings" pitchFamily="2" charset="2"/>
              <a:buChar char="§"/>
              <a:defRPr/>
            </a:pPr>
            <a:r>
              <a:rPr lang="en-US" sz="1600" dirty="0" smtClean="0">
                <a:latin typeface="Arial Narrow" pitchFamily="34" charset="0"/>
              </a:rPr>
              <a:t>Finally, you can help raise awareness about the issues and challenges that military families and veterans face as</a:t>
            </a:r>
          </a:p>
          <a:p>
            <a:pPr marL="0" indent="0" algn="ctr">
              <a:spcBef>
                <a:spcPts val="0"/>
              </a:spcBef>
              <a:buFont typeface="Arial" charset="0"/>
              <a:buNone/>
              <a:defRPr/>
            </a:pPr>
            <a:r>
              <a:rPr lang="en-US" sz="1600" dirty="0" smtClean="0">
                <a:latin typeface="Arial Narrow" pitchFamily="34" charset="0"/>
              </a:rPr>
              <a:t>well as their service and strength that some of their neighbors may not be fully aware of.  </a:t>
            </a:r>
          </a:p>
          <a:p>
            <a:pPr algn="ctr">
              <a:buFont typeface="Arial" charset="0"/>
              <a:buNone/>
              <a:defRPr/>
            </a:pPr>
            <a:endParaRPr lang="en-US" sz="1400" dirty="0">
              <a:latin typeface="Arial Narrow" pitchFamily="34" charset="0"/>
            </a:endParaRPr>
          </a:p>
        </p:txBody>
      </p:sp>
      <p:pic>
        <p:nvPicPr>
          <p:cNvPr id="21508" name="Picture 7" descr="joiningforces.jpg"/>
          <p:cNvPicPr>
            <a:picLocks noChangeAspect="1" noChangeArrowheads="1"/>
          </p:cNvPicPr>
          <p:nvPr/>
        </p:nvPicPr>
        <p:blipFill>
          <a:blip r:embed="rId3" cstate="print"/>
          <a:srcRect/>
          <a:stretch>
            <a:fillRect/>
          </a:stretch>
        </p:blipFill>
        <p:spPr bwMode="auto">
          <a:xfrm>
            <a:off x="4419600" y="1219200"/>
            <a:ext cx="2895600" cy="1600200"/>
          </a:xfrm>
          <a:prstGeom prst="rect">
            <a:avLst/>
          </a:prstGeom>
          <a:noFill/>
          <a:ln w="9525">
            <a:noFill/>
            <a:miter lim="800000"/>
            <a:headEnd/>
            <a:tailEnd/>
          </a:ln>
        </p:spPr>
      </p:pic>
      <p:sp>
        <p:nvSpPr>
          <p:cNvPr id="5" name="Footer Placeholder 4"/>
          <p:cNvSpPr>
            <a:spLocks noGrp="1"/>
          </p:cNvSpPr>
          <p:nvPr>
            <p:ph type="ftr" sz="quarter" idx="11"/>
          </p:nvPr>
        </p:nvSpPr>
        <p:spPr>
          <a:xfrm>
            <a:off x="2247900" y="6356350"/>
            <a:ext cx="4648200" cy="365125"/>
          </a:xfrm>
        </p:spPr>
        <p:txBody>
          <a:bodyPr/>
          <a:lstStyle/>
          <a:p>
            <a:r>
              <a:rPr lang="en-US" sz="1400" b="1" dirty="0" smtClean="0">
                <a:solidFill>
                  <a:schemeClr val="tx2">
                    <a:lumMod val="60000"/>
                    <a:lumOff val="40000"/>
                  </a:schemeClr>
                </a:solidFill>
                <a:latin typeface="Arial Narrow" pitchFamily="34" charset="0"/>
              </a:rPr>
              <a:t>CFBNP   Building Collaborations  Empowering Veterans</a:t>
            </a:r>
            <a:endParaRPr lang="en-US" sz="1400" b="1" dirty="0">
              <a:solidFill>
                <a:schemeClr val="tx2">
                  <a:lumMod val="60000"/>
                  <a:lumOff val="40000"/>
                </a:schemeClr>
              </a:solidFill>
              <a:latin typeface="Arial Narrow" pitchFamily="34" charset="0"/>
            </a:endParaRPr>
          </a:p>
        </p:txBody>
      </p:sp>
      <p:sp>
        <p:nvSpPr>
          <p:cNvPr id="7" name="Slide Number Placeholder 6"/>
          <p:cNvSpPr>
            <a:spLocks noGrp="1"/>
          </p:cNvSpPr>
          <p:nvPr>
            <p:ph type="sldNum" sz="quarter" idx="12"/>
          </p:nvPr>
        </p:nvSpPr>
        <p:spPr/>
        <p:txBody>
          <a:bodyPr/>
          <a:lstStyle/>
          <a:p>
            <a:fld id="{23DC9A0B-AC80-4E7E-808E-CD79D09178FF}" type="slidenum">
              <a:rPr lang="en-US" smtClean="0"/>
              <a:pPr/>
              <a:t>9</a:t>
            </a:fld>
            <a:endParaRPr lang="en-US"/>
          </a:p>
        </p:txBody>
      </p:sp>
      <p:pic>
        <p:nvPicPr>
          <p:cNvPr id="8" name="Picture 2" descr="WHLogo"/>
          <p:cNvPicPr>
            <a:picLocks noChangeAspect="1" noChangeArrowheads="1"/>
          </p:cNvPicPr>
          <p:nvPr/>
        </p:nvPicPr>
        <p:blipFill>
          <a:blip r:embed="rId4" cstate="print"/>
          <a:srcRect/>
          <a:stretch>
            <a:fillRect/>
          </a:stretch>
        </p:blipFill>
        <p:spPr bwMode="auto">
          <a:xfrm>
            <a:off x="914400" y="1143000"/>
            <a:ext cx="2362200" cy="1676400"/>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1229</TotalTime>
  <Words>2191</Words>
  <Application>Microsoft Office PowerPoint</Application>
  <PresentationFormat>On-screen Show (4:3)</PresentationFormat>
  <Paragraphs>377</Paragraphs>
  <Slides>26</Slides>
  <Notes>4</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Slide 1</vt:lpstr>
      <vt:lpstr>Slide 2</vt:lpstr>
      <vt:lpstr>Mission Centers for Faith-based and Neighborhood Partnerships Initiatives  Policy Goals </vt:lpstr>
      <vt:lpstr> White House Office of Faith-based and Neighborhood Partnerships Supporting America’s Veterans </vt:lpstr>
      <vt:lpstr> White House Office of Faith-based and Neighborhood Partnerships Supporting America’s Veterans </vt:lpstr>
      <vt:lpstr> White House Office of Faith-based and Neighborhood Partnerships Supporting America’s Veterans </vt:lpstr>
      <vt:lpstr>                          WH Office of Faith-based and Neighborhood Partnerships                           Supporting America’s Veterans</vt:lpstr>
      <vt:lpstr> White House Office of Faith-based and Neighborhood Partnerships Supporting America’s Veterans </vt:lpstr>
      <vt:lpstr>White House Office of Faith-based and Neighborhood Partnerships Supporting America’s Veterans</vt:lpstr>
      <vt:lpstr>                           VA  Center for Faith-based and Neighborhood Partnerships           Interagency Collaboration</vt:lpstr>
      <vt:lpstr>White House Office of Faith-based and Neighborhood Partnerships Supporting America’s Veterans   </vt:lpstr>
      <vt:lpstr>VA Center for Faith-based and Neighborhood Partnerships</vt:lpstr>
      <vt:lpstr>Slide 13</vt:lpstr>
      <vt:lpstr>                           VA  Center for Faith-based and Neighborhood Partnerships</vt:lpstr>
      <vt:lpstr>                           VA  Center for Faith-based and Neighborhood Partnerships</vt:lpstr>
      <vt:lpstr>VA Center for Faith-based and Neighborhood Partnerships</vt:lpstr>
      <vt:lpstr>VA Center for Faith-based and Neighborhood Partnerships</vt:lpstr>
      <vt:lpstr>              VA Center for Faith-based and Neighborhood Partnerships</vt:lpstr>
      <vt:lpstr>                           VA  Center for Faith-based and Neighborhood Partnerships                Collaboration ~ Regional Veterans Roundtables</vt:lpstr>
      <vt:lpstr> VA Center for Faith-based and Neighborhood Partnerships  Collaborative Relationships</vt:lpstr>
      <vt:lpstr>                 VA Center for Faith-based and Neighborhood Partnerships  Center Programs</vt:lpstr>
      <vt:lpstr>                 VA Center for Faith-based and Neighborhood Partnerships</vt:lpstr>
      <vt:lpstr>                 VA Center for Faith-based and Neighborhood Partnerships</vt:lpstr>
      <vt:lpstr>                 VA Center for Faith-based and Neighborhood Partnerships</vt:lpstr>
      <vt:lpstr>                           VA  Center for Faith-based and Neighborhood Partnerships</vt:lpstr>
      <vt:lpstr>              VA Center for Faith-based and Neighborhood Partnerships</vt:lpstr>
    </vt:vector>
  </TitlesOfParts>
  <Company>DVA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vacolavele</dc:creator>
  <cp:lastModifiedBy>msternbe</cp:lastModifiedBy>
  <cp:revision>77</cp:revision>
  <dcterms:created xsi:type="dcterms:W3CDTF">2011-03-07T15:06:41Z</dcterms:created>
  <dcterms:modified xsi:type="dcterms:W3CDTF">2011-11-10T15:52:40Z</dcterms:modified>
</cp:coreProperties>
</file>