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7" r:id="rId1"/>
  </p:sldMasterIdLst>
  <p:notesMasterIdLst>
    <p:notesMasterId r:id="rId32"/>
  </p:notesMasterIdLst>
  <p:sldIdLst>
    <p:sldId id="256" r:id="rId2"/>
    <p:sldId id="291" r:id="rId3"/>
    <p:sldId id="293" r:id="rId4"/>
    <p:sldId id="292" r:id="rId5"/>
    <p:sldId id="295" r:id="rId6"/>
    <p:sldId id="296" r:id="rId7"/>
    <p:sldId id="297" r:id="rId8"/>
    <p:sldId id="298" r:id="rId9"/>
    <p:sldId id="257" r:id="rId10"/>
    <p:sldId id="275" r:id="rId11"/>
    <p:sldId id="264" r:id="rId12"/>
    <p:sldId id="267" r:id="rId13"/>
    <p:sldId id="269" r:id="rId14"/>
    <p:sldId id="270" r:id="rId15"/>
    <p:sldId id="272" r:id="rId16"/>
    <p:sldId id="271" r:id="rId17"/>
    <p:sldId id="279" r:id="rId18"/>
    <p:sldId id="283" r:id="rId19"/>
    <p:sldId id="282" r:id="rId20"/>
    <p:sldId id="281" r:id="rId21"/>
    <p:sldId id="284" r:id="rId22"/>
    <p:sldId id="285" r:id="rId23"/>
    <p:sldId id="286" r:id="rId24"/>
    <p:sldId id="287" r:id="rId25"/>
    <p:sldId id="288" r:id="rId26"/>
    <p:sldId id="289" r:id="rId27"/>
    <p:sldId id="290" r:id="rId28"/>
    <p:sldId id="258" r:id="rId29"/>
    <p:sldId id="299" r:id="rId30"/>
    <p:sldId id="300" r:id="rId31"/>
  </p:sldIdLst>
  <p:sldSz cx="6858000" cy="9144000" type="screen4x3"/>
  <p:notesSz cx="68580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47" autoAdjust="0"/>
    <p:restoredTop sz="81829" autoAdjust="0"/>
  </p:normalViewPr>
  <p:slideViewPr>
    <p:cSldViewPr>
      <p:cViewPr varScale="1">
        <p:scale>
          <a:sx n="66" d="100"/>
          <a:sy n="66" d="100"/>
        </p:scale>
        <p:origin x="-1692" y="-108"/>
      </p:cViewPr>
      <p:guideLst>
        <p:guide orient="horz" pos="2880"/>
        <p:guide pos="2160"/>
      </p:guideLst>
    </p:cSldViewPr>
  </p:slideViewPr>
  <p:notesTextViewPr>
    <p:cViewPr>
      <p:scale>
        <a:sx n="100" d="100"/>
        <a:sy n="100" d="100"/>
      </p:scale>
      <p:origin x="0" y="0"/>
    </p:cViewPr>
  </p:notesTextViewPr>
  <p:sorterViewPr>
    <p:cViewPr>
      <p:scale>
        <a:sx n="98" d="100"/>
        <a:sy n="98"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en-US"/>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a:defRPr sz="1200" smtClean="0">
                <a:latin typeface="Arial" charset="0"/>
                <a:cs typeface="Arial" charset="0"/>
              </a:defRPr>
            </a:lvl1pPr>
          </a:lstStyle>
          <a:p>
            <a:pPr>
              <a:defRPr/>
            </a:pPr>
            <a:fld id="{80060085-0EBC-48A8-B306-C9B3ED9B384F}" type="datetimeFigureOut">
              <a:rPr lang="en-US"/>
              <a:pPr>
                <a:defRPr/>
              </a:pPr>
              <a:t>12/13/2011</a:t>
            </a:fld>
            <a:endParaRPr lang="en-US"/>
          </a:p>
        </p:txBody>
      </p:sp>
      <p:sp>
        <p:nvSpPr>
          <p:cNvPr id="4" name="Slide Image Placeholder 3"/>
          <p:cNvSpPr>
            <a:spLocks noGrp="1" noRot="1" noChangeAspect="1"/>
          </p:cNvSpPr>
          <p:nvPr>
            <p:ph type="sldImg" idx="2"/>
          </p:nvPr>
        </p:nvSpPr>
        <p:spPr>
          <a:xfrm>
            <a:off x="2122488" y="696913"/>
            <a:ext cx="2613025" cy="34861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lIns="91440" tIns="45720" rIns="91440" bIns="45720" rtlCol="0" anchor="b"/>
          <a:lstStyle>
            <a:lvl1pPr algn="r">
              <a:defRPr sz="1200" smtClean="0">
                <a:latin typeface="Arial" charset="0"/>
                <a:cs typeface="Arial" charset="0"/>
              </a:defRPr>
            </a:lvl1pPr>
          </a:lstStyle>
          <a:p>
            <a:pPr>
              <a:defRPr/>
            </a:pPr>
            <a:fld id="{49F435D6-00A2-4FF1-AEFD-1C802AC70DBC}"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E040686-F54A-42B9-A305-3B41905CD4A4}" type="slidenum">
              <a:rPr lang="en-US">
                <a:latin typeface="Arial" pitchFamily="34" charset="0"/>
                <a:cs typeface="Arial" pitchFamily="34" charset="0"/>
              </a:rPr>
              <a:pPr/>
              <a:t>1</a:t>
            </a:fld>
            <a:endParaRPr lang="en-US">
              <a:latin typeface="Arial" pitchFamily="34" charset="0"/>
              <a:cs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Susan, share a little about existing affiliates and get them excited, introduce Brian to discuss military relations and fallen hero program</a:t>
            </a:r>
          </a:p>
        </p:txBody>
      </p:sp>
      <p:sp>
        <p:nvSpPr>
          <p:cNvPr id="450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2A392A0-C3C6-4222-A8B2-438FC4B516E6}" type="slidenum">
              <a:rPr lang="en-US">
                <a:latin typeface="Arial" pitchFamily="34" charset="0"/>
                <a:cs typeface="Arial" pitchFamily="34" charset="0"/>
              </a:rPr>
              <a:pPr/>
              <a:t>17</a:t>
            </a:fld>
            <a:endParaRPr lang="en-US">
              <a:latin typeface="Arial" pitchFamily="34" charset="0"/>
              <a:cs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Brian - </a:t>
            </a:r>
          </a:p>
        </p:txBody>
      </p:sp>
      <p:sp>
        <p:nvSpPr>
          <p:cNvPr id="460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DF212F9-E1D2-474F-AEC2-365C3677A5A6}" type="slidenum">
              <a:rPr lang="en-US">
                <a:latin typeface="Arial" pitchFamily="34" charset="0"/>
                <a:cs typeface="Arial" pitchFamily="34" charset="0"/>
              </a:rPr>
              <a:pPr/>
              <a:t>18</a:t>
            </a:fld>
            <a:endParaRPr lang="en-US">
              <a:latin typeface="Arial" pitchFamily="34" charset="0"/>
              <a:cs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Brian - </a:t>
            </a:r>
          </a:p>
        </p:txBody>
      </p:sp>
      <p:sp>
        <p:nvSpPr>
          <p:cNvPr id="471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0F6AC98-5CB0-4A6D-B027-5EBBB61BA76D}" type="slidenum">
              <a:rPr lang="en-US">
                <a:latin typeface="Arial" pitchFamily="34" charset="0"/>
                <a:cs typeface="Arial" pitchFamily="34" charset="0"/>
              </a:rPr>
              <a:pPr/>
              <a:t>19</a:t>
            </a:fld>
            <a:endParaRPr lang="en-US">
              <a:latin typeface="Arial" pitchFamily="34" charset="0"/>
              <a:cs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Brian - </a:t>
            </a:r>
          </a:p>
        </p:txBody>
      </p:sp>
      <p:sp>
        <p:nvSpPr>
          <p:cNvPr id="481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A8F2412-4A57-41FB-888A-08B2E36D59BB}" type="slidenum">
              <a:rPr lang="en-US">
                <a:latin typeface="Arial" pitchFamily="34" charset="0"/>
                <a:cs typeface="Arial" pitchFamily="34" charset="0"/>
              </a:rPr>
              <a:pPr/>
              <a:t>20</a:t>
            </a:fld>
            <a:endParaRPr lang="en-US">
              <a:latin typeface="Arial" pitchFamily="34" charset="0"/>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Grant – give a brief overview of how the program got started (your story) and play the video. </a:t>
            </a:r>
          </a:p>
        </p:txBody>
      </p:sp>
      <p:sp>
        <p:nvSpPr>
          <p:cNvPr id="368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AED2C79-89B0-46D0-97E3-FE0C718E3439}" type="slidenum">
              <a:rPr lang="en-US">
                <a:latin typeface="Arial" pitchFamily="34" charset="0"/>
                <a:cs typeface="Arial" pitchFamily="34" charset="0"/>
              </a:rPr>
              <a:pPr/>
              <a:t>9</a:t>
            </a:fld>
            <a:endParaRPr lang="en-US">
              <a:latin typeface="Arial" pitchFamily="34" charset="0"/>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Grant – summary of what you have accomplished in the past 3 years. Play video</a:t>
            </a:r>
          </a:p>
        </p:txBody>
      </p:sp>
      <p:sp>
        <p:nvSpPr>
          <p:cNvPr id="37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E309AFF-A503-4660-99EE-EDE6B1CD732A}" type="slidenum">
              <a:rPr lang="en-US">
                <a:latin typeface="Arial" pitchFamily="34" charset="0"/>
                <a:cs typeface="Arial" pitchFamily="34" charset="0"/>
              </a:rPr>
              <a:pPr/>
              <a:t>10</a:t>
            </a:fld>
            <a:endParaRPr lang="en-US">
              <a:latin typeface="Arial" pitchFamily="34" charset="0"/>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Grant – introduce videos in the context of how a small, grassroots movement is gaining national attention…</a:t>
            </a:r>
          </a:p>
        </p:txBody>
      </p:sp>
      <p:sp>
        <p:nvSpPr>
          <p:cNvPr id="389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3509013-BAC6-4157-96CE-356D3D3A0854}" type="slidenum">
              <a:rPr lang="en-US">
                <a:latin typeface="Arial" pitchFamily="34" charset="0"/>
                <a:cs typeface="Arial" pitchFamily="34" charset="0"/>
              </a:rPr>
              <a:pPr/>
              <a:t>11</a:t>
            </a:fld>
            <a:endParaRPr lang="en-US">
              <a:latin typeface="Arial" pitchFamily="34" charset="0"/>
              <a:cs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Grant – Talk a few minutes about how ORRUSA began </a:t>
            </a:r>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165C4C6-E30E-4AE4-B447-EBBD142E694A}" type="slidenum">
              <a:rPr lang="en-US">
                <a:latin typeface="Arial" pitchFamily="34" charset="0"/>
                <a:cs typeface="Arial" pitchFamily="34" charset="0"/>
              </a:rPr>
              <a:pPr/>
              <a:t>12</a:t>
            </a:fld>
            <a:endParaRPr lang="en-US">
              <a:latin typeface="Arial" pitchFamily="34" charset="0"/>
              <a:cs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Grant – share our mission</a:t>
            </a:r>
          </a:p>
        </p:txBody>
      </p:sp>
      <p:sp>
        <p:nvSpPr>
          <p:cNvPr id="409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2E39036-743C-459A-9074-AE6B85C058FD}" type="slidenum">
              <a:rPr lang="en-US">
                <a:latin typeface="Arial" pitchFamily="34" charset="0"/>
                <a:cs typeface="Arial" pitchFamily="34" charset="0"/>
              </a:rPr>
              <a:pPr/>
              <a:t>13</a:t>
            </a:fld>
            <a:endParaRPr lang="en-US">
              <a:latin typeface="Arial" pitchFamily="34" charset="0"/>
              <a:cs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Grant – share our vision</a:t>
            </a:r>
          </a:p>
        </p:txBody>
      </p:sp>
      <p:sp>
        <p:nvSpPr>
          <p:cNvPr id="419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4919575-364F-44C7-9415-1D4DF1AC277A}" type="slidenum">
              <a:rPr lang="en-US">
                <a:latin typeface="Arial" pitchFamily="34" charset="0"/>
                <a:cs typeface="Arial" pitchFamily="34" charset="0"/>
              </a:rPr>
              <a:pPr/>
              <a:t>14</a:t>
            </a:fld>
            <a:endParaRPr lang="en-US">
              <a:latin typeface="Arial" pitchFamily="34" charset="0"/>
              <a:cs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Grant – discuss very briefly the services ORRUSA provides, then introduce Susan to discuss affiliate program </a:t>
            </a:r>
          </a:p>
        </p:txBody>
      </p:sp>
      <p:sp>
        <p:nvSpPr>
          <p:cNvPr id="430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494ECA5-B584-45A6-983E-B6B7D4AC3CD7}" type="slidenum">
              <a:rPr lang="en-US">
                <a:latin typeface="Arial" pitchFamily="34" charset="0"/>
                <a:cs typeface="Arial" pitchFamily="34" charset="0"/>
              </a:rPr>
              <a:pPr/>
              <a:t>15</a:t>
            </a:fld>
            <a:endParaRPr lang="en-US">
              <a:latin typeface="Arial" pitchFamily="34" charset="0"/>
              <a:cs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Susan – introduce the regional affiliate program</a:t>
            </a:r>
          </a:p>
          <a:p>
            <a:pPr>
              <a:spcBef>
                <a:spcPct val="0"/>
              </a:spcBef>
            </a:pPr>
            <a:endParaRPr lang="en-US" smtClean="0"/>
          </a:p>
        </p:txBody>
      </p:sp>
      <p:sp>
        <p:nvSpPr>
          <p:cNvPr id="440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6160B1B-CD18-40DB-9104-8BF081C4CC0E}" type="slidenum">
              <a:rPr lang="en-US">
                <a:latin typeface="Arial" pitchFamily="34" charset="0"/>
                <a:cs typeface="Arial" pitchFamily="34" charset="0"/>
              </a:rPr>
              <a:pPr/>
              <a:t>16</a:t>
            </a:fld>
            <a:endParaRPr lang="en-US">
              <a:latin typeface="Arial" pitchFamily="34" charset="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cSld name="Title Slide">
    <p:bg>
      <p:bgRef idx="1001">
        <a:schemeClr val="bg2"/>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1771650" y="5384800"/>
            <a:ext cx="4857750" cy="2438400"/>
          </a:xfrm>
          <a:prstGeom prst="rect">
            <a:avLst/>
          </a:prstGeom>
        </p:spPr>
        <p:txBody>
          <a:bodyPr anchor="b"/>
          <a:lstStyle>
            <a:lvl1pPr>
              <a:defRPr cap="all" baseline="0"/>
            </a:lvl1pPr>
          </a:lstStyle>
          <a:p>
            <a:r>
              <a:rPr lang="en-US" smtClean="0"/>
              <a:t>Click to edit Master title style</a:t>
            </a:r>
            <a:endParaRPr lang="en-US"/>
          </a:p>
        </p:txBody>
      </p:sp>
      <p:sp>
        <p:nvSpPr>
          <p:cNvPr id="9" name="Subtitle 8"/>
          <p:cNvSpPr>
            <a:spLocks noGrp="1"/>
          </p:cNvSpPr>
          <p:nvPr>
            <p:ph type="subTitle" idx="1"/>
          </p:nvPr>
        </p:nvSpPr>
        <p:spPr>
          <a:xfrm>
            <a:off x="1771650" y="8066716"/>
            <a:ext cx="5029200" cy="914400"/>
          </a:xfrm>
          <a:prstGeom prst="rect">
            <a:avLst/>
          </a:prstGeo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7"/>
          <p:cNvSpPr>
            <a:spLocks noGrp="1"/>
          </p:cNvSpPr>
          <p:nvPr>
            <p:ph type="dt" sz="half" idx="10"/>
          </p:nvPr>
        </p:nvSpPr>
        <p:spPr>
          <a:xfrm>
            <a:off x="57150" y="8091488"/>
            <a:ext cx="1543050" cy="914400"/>
          </a:xfrm>
          <a:prstGeom prst="rect">
            <a:avLst/>
          </a:prstGeom>
        </p:spPr>
        <p:txBody>
          <a:bodyPr>
            <a:noAutofit/>
          </a:bodyPr>
          <a:lstStyle>
            <a:lvl1pPr algn="ctr">
              <a:defRPr sz="2000">
                <a:solidFill>
                  <a:srgbClr val="FFFFFF"/>
                </a:solidFill>
                <a:latin typeface="Arial" charset="0"/>
                <a:cs typeface="Arial" charset="0"/>
              </a:defRPr>
            </a:lvl1pPr>
          </a:lstStyle>
          <a:p>
            <a:pPr>
              <a:defRPr/>
            </a:pPr>
            <a:fld id="{4726AD16-9187-439C-826B-2DD1A035F740}" type="datetimeFigureOut">
              <a:rPr lang="en-US"/>
              <a:pPr>
                <a:defRPr/>
              </a:pPr>
              <a:t>12/13/2011</a:t>
            </a:fld>
            <a:endParaRPr lang="en-US"/>
          </a:p>
        </p:txBody>
      </p:sp>
      <p:sp>
        <p:nvSpPr>
          <p:cNvPr id="5" name="Footer Placeholder 16"/>
          <p:cNvSpPr>
            <a:spLocks noGrp="1"/>
          </p:cNvSpPr>
          <p:nvPr>
            <p:ph type="ftr" sz="quarter" idx="11"/>
          </p:nvPr>
        </p:nvSpPr>
        <p:spPr>
          <a:xfrm>
            <a:off x="1563688" y="315913"/>
            <a:ext cx="4400550" cy="485775"/>
          </a:xfrm>
          <a:prstGeom prst="rect">
            <a:avLst/>
          </a:prstGeom>
        </p:spPr>
        <p:txBody>
          <a:bodyPr/>
          <a:lstStyle>
            <a:lvl1pPr algn="r">
              <a:defRPr>
                <a:solidFill>
                  <a:schemeClr val="tx2"/>
                </a:solidFill>
                <a:latin typeface="Arial" charset="0"/>
                <a:cs typeface="Arial" charset="0"/>
              </a:defRPr>
            </a:lvl1pPr>
          </a:lstStyle>
          <a:p>
            <a:pPr>
              <a:defRPr/>
            </a:pPr>
            <a:endParaRPr lang="en-US"/>
          </a:p>
        </p:txBody>
      </p:sp>
      <p:sp>
        <p:nvSpPr>
          <p:cNvPr id="6" name="Slide Number Placeholder 28"/>
          <p:cNvSpPr>
            <a:spLocks noGrp="1"/>
          </p:cNvSpPr>
          <p:nvPr>
            <p:ph type="sldNum" sz="quarter" idx="12"/>
          </p:nvPr>
        </p:nvSpPr>
        <p:spPr>
          <a:xfrm>
            <a:off x="6000750" y="304800"/>
            <a:ext cx="628650" cy="508000"/>
          </a:xfrm>
          <a:prstGeom prst="rect">
            <a:avLst/>
          </a:prstGeom>
        </p:spPr>
        <p:txBody>
          <a:bodyPr/>
          <a:lstStyle>
            <a:lvl1pPr>
              <a:defRPr>
                <a:solidFill>
                  <a:schemeClr val="tx2"/>
                </a:solidFill>
                <a:latin typeface="Arial" charset="0"/>
                <a:cs typeface="Arial" charset="0"/>
              </a:defRPr>
            </a:lvl1pPr>
          </a:lstStyle>
          <a:p>
            <a:pPr>
              <a:defRPr/>
            </a:pPr>
            <a:fld id="{EBE56D40-13D1-4D6B-95C7-3868E262A5F0}"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05000" y="304800"/>
            <a:ext cx="3581400" cy="1320800"/>
          </a:xfrm>
          <a:prstGeom prst="rect">
            <a:avLst/>
          </a:prstGeom>
        </p:spPr>
        <p:txBody>
          <a:bodyPr/>
          <a:lstStyle>
            <a:lvl1pPr>
              <a:defRPr sz="3200" b="1"/>
            </a:lvl1pPr>
          </a:lstStyle>
          <a:p>
            <a:r>
              <a:rPr lang="en-US" dirty="0" smtClean="0"/>
              <a:t>Click to edit Master title style</a:t>
            </a:r>
            <a:endParaRPr lang="en-US" dirty="0"/>
          </a:p>
        </p:txBody>
      </p:sp>
      <p:sp>
        <p:nvSpPr>
          <p:cNvPr id="8" name="Content Placeholder 7"/>
          <p:cNvSpPr>
            <a:spLocks noGrp="1"/>
          </p:cNvSpPr>
          <p:nvPr>
            <p:ph sz="quarter" idx="1"/>
          </p:nvPr>
        </p:nvSpPr>
        <p:spPr>
          <a:xfrm>
            <a:off x="459486" y="2133600"/>
            <a:ext cx="6115050" cy="59944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idx="1"/>
          </p:nvPr>
        </p:nvSpPr>
        <p:spPr>
          <a:xfrm>
            <a:off x="342900" y="2133601"/>
            <a:ext cx="6172200" cy="603461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342900" y="8475663"/>
            <a:ext cx="1600200" cy="485775"/>
          </a:xfrm>
          <a:prstGeom prst="rect">
            <a:avLst/>
          </a:prstGeom>
        </p:spPr>
        <p:txBody>
          <a:bodyPr/>
          <a:lstStyle>
            <a:lvl1pPr>
              <a:defRPr>
                <a:solidFill>
                  <a:prstClr val="white">
                    <a:tint val="75000"/>
                  </a:prstClr>
                </a:solidFill>
                <a:latin typeface="Calibri"/>
                <a:cs typeface="+mn-cs"/>
              </a:defRPr>
            </a:lvl1pPr>
          </a:lstStyle>
          <a:p>
            <a:pPr>
              <a:defRPr/>
            </a:pPr>
            <a:fld id="{A2B8C49F-A7B8-4006-A840-D00F866F13C2}" type="datetime1">
              <a:rPr lang="en-US"/>
              <a:pPr>
                <a:defRPr/>
              </a:pPr>
              <a:t>12/13/2011</a:t>
            </a:fld>
            <a:endParaRPr lang="en-US"/>
          </a:p>
        </p:txBody>
      </p:sp>
      <p:sp>
        <p:nvSpPr>
          <p:cNvPr id="5" name="Footer Placeholder 4"/>
          <p:cNvSpPr>
            <a:spLocks noGrp="1"/>
          </p:cNvSpPr>
          <p:nvPr>
            <p:ph type="ftr" sz="quarter" idx="11"/>
          </p:nvPr>
        </p:nvSpPr>
        <p:spPr>
          <a:xfrm>
            <a:off x="2400300" y="0"/>
            <a:ext cx="2171700" cy="487363"/>
          </a:xfrm>
          <a:prstGeom prst="rect">
            <a:avLst/>
          </a:prstGeom>
        </p:spPr>
        <p:txBody>
          <a:bodyPr/>
          <a:lstStyle>
            <a:lvl1pPr>
              <a:defRPr>
                <a:solidFill>
                  <a:prstClr val="white">
                    <a:tint val="75000"/>
                  </a:prstClr>
                </a:solidFill>
                <a:latin typeface="Calibri"/>
                <a:cs typeface="+mn-cs"/>
              </a:defRPr>
            </a:lvl1pPr>
          </a:lstStyle>
          <a:p>
            <a:pPr>
              <a:defRPr/>
            </a:pPr>
            <a:endParaRPr lang="en-US"/>
          </a:p>
        </p:txBody>
      </p:sp>
      <p:sp>
        <p:nvSpPr>
          <p:cNvPr id="6" name="Slide Number Placeholder 5"/>
          <p:cNvSpPr>
            <a:spLocks noGrp="1"/>
          </p:cNvSpPr>
          <p:nvPr>
            <p:ph type="sldNum" sz="quarter" idx="12"/>
          </p:nvPr>
        </p:nvSpPr>
        <p:spPr>
          <a:xfrm>
            <a:off x="4914900" y="8475663"/>
            <a:ext cx="1600200" cy="485775"/>
          </a:xfrm>
          <a:prstGeom prst="rect">
            <a:avLst/>
          </a:prstGeom>
        </p:spPr>
        <p:txBody>
          <a:bodyPr/>
          <a:lstStyle>
            <a:lvl1pPr>
              <a:defRPr>
                <a:solidFill>
                  <a:prstClr val="white">
                    <a:tint val="75000"/>
                  </a:prstClr>
                </a:solidFill>
                <a:latin typeface="Calibri"/>
                <a:cs typeface="+mn-cs"/>
              </a:defRPr>
            </a:lvl1pPr>
          </a:lstStyle>
          <a:p>
            <a:pPr>
              <a:defRPr/>
            </a:pPr>
            <a:fld id="{56C12372-70D8-4617-BB26-B16BBB4B542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27" name="Straight Connector 26"/>
          <p:cNvCxnSpPr/>
          <p:nvPr userDrawn="1"/>
        </p:nvCxnSpPr>
        <p:spPr>
          <a:xfrm rot="5400000" flipH="1" flipV="1">
            <a:off x="-3717925" y="4949825"/>
            <a:ext cx="7721600" cy="57150"/>
          </a:xfrm>
          <a:prstGeom prst="line">
            <a:avLst/>
          </a:prstGeom>
        </p:spPr>
        <p:style>
          <a:lnRef idx="3">
            <a:schemeClr val="accent2"/>
          </a:lnRef>
          <a:fillRef idx="0">
            <a:schemeClr val="accent2"/>
          </a:fillRef>
          <a:effectRef idx="2">
            <a:schemeClr val="accent2"/>
          </a:effectRef>
          <a:fontRef idx="minor">
            <a:schemeClr val="tx1"/>
          </a:fontRef>
        </p:style>
      </p:cxnSp>
      <p:cxnSp>
        <p:nvCxnSpPr>
          <p:cNvPr id="35" name="Straight Connector 34"/>
          <p:cNvCxnSpPr/>
          <p:nvPr userDrawn="1"/>
        </p:nvCxnSpPr>
        <p:spPr>
          <a:xfrm rot="5400000" flipH="1" flipV="1">
            <a:off x="-3444875" y="4848225"/>
            <a:ext cx="7518400" cy="57150"/>
          </a:xfrm>
          <a:prstGeom prst="line">
            <a:avLst/>
          </a:prstGeom>
        </p:spPr>
        <p:style>
          <a:lnRef idx="3">
            <a:schemeClr val="accent1"/>
          </a:lnRef>
          <a:fillRef idx="0">
            <a:schemeClr val="accent1"/>
          </a:fillRef>
          <a:effectRef idx="2">
            <a:schemeClr val="accent1"/>
          </a:effectRef>
          <a:fontRef idx="minor">
            <a:schemeClr val="tx1"/>
          </a:fontRef>
        </p:style>
      </p:cxnSp>
      <p:cxnSp>
        <p:nvCxnSpPr>
          <p:cNvPr id="20" name="Straight Connector 19"/>
          <p:cNvCxnSpPr/>
          <p:nvPr userDrawn="1"/>
        </p:nvCxnSpPr>
        <p:spPr>
          <a:xfrm>
            <a:off x="1657350" y="203200"/>
            <a:ext cx="50292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28" name="Straight Connector 27"/>
          <p:cNvCxnSpPr/>
          <p:nvPr userDrawn="1"/>
        </p:nvCxnSpPr>
        <p:spPr>
          <a:xfrm>
            <a:off x="1657350" y="406400"/>
            <a:ext cx="4857750" cy="0"/>
          </a:xfrm>
          <a:prstGeom prst="line">
            <a:avLst/>
          </a:prstGeom>
        </p:spPr>
        <p:style>
          <a:lnRef idx="3">
            <a:schemeClr val="accent1"/>
          </a:lnRef>
          <a:fillRef idx="0">
            <a:schemeClr val="accent1"/>
          </a:fillRef>
          <a:effectRef idx="2">
            <a:schemeClr val="accent1"/>
          </a:effectRef>
          <a:fontRef idx="minor">
            <a:schemeClr val="tx1"/>
          </a:fontRef>
        </p:style>
      </p:cxnSp>
      <p:pic>
        <p:nvPicPr>
          <p:cNvPr id="1030" name="Picture 2" descr="C:\Users\paul.gale\AppData\Local\Microsoft\Windows\Temporary Internet Files\Content.Outlook\W2W9PU9D\OP_RR_HQ.JPG"/>
          <p:cNvPicPr>
            <a:picLocks noChangeAspect="1" noChangeArrowheads="1"/>
          </p:cNvPicPr>
          <p:nvPr userDrawn="1"/>
        </p:nvPicPr>
        <p:blipFill>
          <a:blip r:embed="rId6" cstate="print"/>
          <a:srcRect/>
          <a:stretch>
            <a:fillRect/>
          </a:stretch>
        </p:blipFill>
        <p:spPr bwMode="auto">
          <a:xfrm>
            <a:off x="76200" y="152400"/>
            <a:ext cx="1524000" cy="838200"/>
          </a:xfrm>
          <a:prstGeom prst="rect">
            <a:avLst/>
          </a:prstGeom>
          <a:noFill/>
          <a:ln w="9525">
            <a:noFill/>
            <a:miter lim="800000"/>
            <a:headEnd/>
            <a:tailEnd/>
          </a:ln>
        </p:spPr>
      </p:pic>
      <p:cxnSp>
        <p:nvCxnSpPr>
          <p:cNvPr id="22" name="Straight Connector 21"/>
          <p:cNvCxnSpPr/>
          <p:nvPr userDrawn="1"/>
        </p:nvCxnSpPr>
        <p:spPr>
          <a:xfrm rot="5400000">
            <a:off x="2317750" y="4572000"/>
            <a:ext cx="87376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24" name="Straight Connector 23"/>
          <p:cNvCxnSpPr/>
          <p:nvPr userDrawn="1"/>
        </p:nvCxnSpPr>
        <p:spPr>
          <a:xfrm rot="10800000">
            <a:off x="114300" y="8839200"/>
            <a:ext cx="6572250" cy="101600"/>
          </a:xfrm>
          <a:prstGeom prst="line">
            <a:avLst/>
          </a:prstGeom>
        </p:spPr>
        <p:style>
          <a:lnRef idx="3">
            <a:schemeClr val="accent2"/>
          </a:lnRef>
          <a:fillRef idx="0">
            <a:schemeClr val="accent2"/>
          </a:fillRef>
          <a:effectRef idx="2">
            <a:schemeClr val="accent2"/>
          </a:effectRef>
          <a:fontRef idx="minor">
            <a:schemeClr val="tx1"/>
          </a:fontRef>
        </p:style>
      </p:cxnSp>
      <p:cxnSp>
        <p:nvCxnSpPr>
          <p:cNvPr id="30" name="Straight Connector 29"/>
          <p:cNvCxnSpPr/>
          <p:nvPr userDrawn="1"/>
        </p:nvCxnSpPr>
        <p:spPr>
          <a:xfrm rot="5400000">
            <a:off x="2349500" y="4572000"/>
            <a:ext cx="83312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32" name="Straight Connector 31"/>
          <p:cNvCxnSpPr/>
          <p:nvPr userDrawn="1"/>
        </p:nvCxnSpPr>
        <p:spPr>
          <a:xfrm rot="10800000">
            <a:off x="285750" y="8636000"/>
            <a:ext cx="6229350" cy="101600"/>
          </a:xfrm>
          <a:prstGeom prst="line">
            <a:avLst/>
          </a:prstGeom>
        </p:spPr>
        <p:style>
          <a:lnRef idx="3">
            <a:schemeClr val="accent1"/>
          </a:lnRef>
          <a:fillRef idx="0">
            <a:schemeClr val="accent1"/>
          </a:fillRef>
          <a:effectRef idx="2">
            <a:schemeClr val="accent1"/>
          </a:effectRef>
          <a:fontRef idx="minor">
            <a:schemeClr val="tx1"/>
          </a:fontRef>
        </p:style>
      </p:cxnSp>
      <p:pic>
        <p:nvPicPr>
          <p:cNvPr id="1035" name="Picture 6" descr="7110524-map-of-united-states-of-america-with-american-flag-design.jpg"/>
          <p:cNvPicPr>
            <a:picLocks noChangeAspect="1"/>
          </p:cNvPicPr>
          <p:nvPr userDrawn="1"/>
        </p:nvPicPr>
        <p:blipFill>
          <a:blip r:embed="rId7" cstate="print"/>
          <a:srcRect/>
          <a:stretch>
            <a:fillRect/>
          </a:stretch>
        </p:blipFill>
        <p:spPr bwMode="auto">
          <a:xfrm>
            <a:off x="5702300" y="76200"/>
            <a:ext cx="1079500" cy="1041400"/>
          </a:xfrm>
          <a:prstGeom prst="rect">
            <a:avLst/>
          </a:prstGeom>
          <a:noFill/>
          <a:ln w="9525">
            <a:noFill/>
            <a:miter lim="800000"/>
            <a:headEnd/>
            <a:tailEnd/>
          </a:ln>
        </p:spPr>
      </p:pic>
      <p:pic>
        <p:nvPicPr>
          <p:cNvPr id="1036" name="Picture 4" descr="soldier-and-flag.jpg"/>
          <p:cNvPicPr>
            <a:picLocks noChangeAspect="1"/>
          </p:cNvPicPr>
          <p:nvPr userDrawn="1"/>
        </p:nvPicPr>
        <p:blipFill>
          <a:blip r:embed="rId8" cstate="print"/>
          <a:srcRect/>
          <a:stretch>
            <a:fillRect/>
          </a:stretch>
        </p:blipFill>
        <p:spPr bwMode="auto">
          <a:xfrm>
            <a:off x="0" y="8382000"/>
            <a:ext cx="1047750" cy="762000"/>
          </a:xfrm>
          <a:prstGeom prst="rect">
            <a:avLst/>
          </a:prstGeom>
          <a:noFill/>
          <a:ln w="9525">
            <a:noFill/>
            <a:miter lim="800000"/>
            <a:headEnd/>
            <a:tailEnd/>
          </a:ln>
        </p:spPr>
      </p:pic>
      <p:sp>
        <p:nvSpPr>
          <p:cNvPr id="13" name="TextBox 12"/>
          <p:cNvSpPr txBox="1"/>
          <p:nvPr userDrawn="1"/>
        </p:nvSpPr>
        <p:spPr>
          <a:xfrm>
            <a:off x="4811713" y="8605838"/>
            <a:ext cx="1943100" cy="522287"/>
          </a:xfrm>
          <a:prstGeom prst="rect">
            <a:avLst/>
          </a:prstGeom>
          <a:solidFill>
            <a:srgbClr val="FFFFFF"/>
          </a:solidFill>
        </p:spPr>
        <p:txBody>
          <a:bodyPr>
            <a:spAutoFit/>
          </a:bodyPr>
          <a:lstStyle/>
          <a:p>
            <a:pPr>
              <a:defRPr/>
            </a:pPr>
            <a:r>
              <a:rPr lang="en-US" sz="1400" b="1" i="1" dirty="0">
                <a:latin typeface="Arial" charset="0"/>
                <a:cs typeface="Arial" charset="0"/>
              </a:rPr>
              <a:t>Supporting Military Families</a:t>
            </a:r>
            <a:endParaRPr lang="en-US" sz="1400" b="1" i="1" dirty="0">
              <a:latin typeface="Arial" charset="0"/>
              <a:cs typeface="Arial" charset="0"/>
            </a:endParaRPr>
          </a:p>
        </p:txBody>
      </p:sp>
    </p:spTree>
  </p:cSld>
  <p:clrMap bg1="lt1" tx1="dk1" bg2="lt2" tx2="dk2" accent1="accent1" accent2="accent2" accent3="accent3" accent4="accent4" accent5="accent5" accent6="accent6" hlink="hlink" folHlink="folHlink"/>
  <p:sldLayoutIdLst>
    <p:sldLayoutId id="2147483794" r:id="rId1"/>
    <p:sldLayoutId id="2147483796" r:id="rId2"/>
    <p:sldLayoutId id="2147483795" r:id="rId3"/>
    <p:sldLayoutId id="2147483797" r:id="rId4"/>
  </p:sldLayoutIdLst>
  <p:hf hdr="0" ft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www.youtube.com/watch?v=WXIj1oLCd9g"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hyperlink" Target="http://www.wtoc.com/Global/story.asp?S=14166641"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1.jpeg"/><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operationrestandrelax.org/" TargetMode="External"/><Relationship Id="rId7"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hyperlink" Target="http://www.live5news.com/category/195958/video-landing-page?autoStart=true&amp;topVideoCatNo=default&amp;clipId=6032822" TargetMode="External"/><Relationship Id="rId5" Type="http://schemas.openxmlformats.org/officeDocument/2006/relationships/hyperlink" Target="http://www.facebook.com/#!/pages/Operation-RR-Charleston/135747583166823" TargetMode="External"/><Relationship Id="rId4" Type="http://schemas.openxmlformats.org/officeDocument/2006/relationships/hyperlink" Target="http://operationrandrcharleston.org/"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fordplantation.com/fordplantation/Index.aspx" TargetMode="External"/><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hyperlink" Target="http://www.youtube.com/watch?v=MPtONDMA4-w&amp;NR=1" TargetMode="External"/><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www.youtube.com/watch?v=Hb5om1aFcI4&amp;feature=youtu.be"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bwMode="auto">
          <a:noFill/>
          <a:ln>
            <a:miter lim="800000"/>
            <a:headEnd/>
            <a:tailEnd/>
          </a:ln>
        </p:spPr>
        <p:txBody>
          <a:bodyPr vert="horz" wrap="square" lIns="91440" tIns="45720" rIns="91440" bIns="45720" numCol="1" anchorCtr="0" compatLnSpc="1">
            <a:prstTxWarp prst="textNoShape">
              <a:avLst/>
            </a:prstTxWarp>
          </a:bodyPr>
          <a:lstStyle/>
          <a:p>
            <a:pPr algn="r" eaLnBrk="1" hangingPunct="1"/>
            <a:r>
              <a:rPr lang="en-US" sz="3600" cap="none" smtClean="0">
                <a:latin typeface="Eurostile"/>
              </a:rPr>
              <a:t>Dr. Grant Evans, CEO</a:t>
            </a:r>
            <a:br>
              <a:rPr lang="en-US" sz="3600" cap="none" smtClean="0">
                <a:latin typeface="Eurostile"/>
              </a:rPr>
            </a:br>
            <a:r>
              <a:rPr lang="en-US" sz="3600" cap="none" smtClean="0">
                <a:latin typeface="Eurostile"/>
              </a:rPr>
              <a:t>Lt. Col. Brian Gale, (Ret.), CFO, COO</a:t>
            </a:r>
            <a:br>
              <a:rPr lang="en-US" sz="3600" cap="none" smtClean="0">
                <a:latin typeface="Eurostile"/>
              </a:rPr>
            </a:br>
            <a:r>
              <a:rPr lang="en-US" sz="3600" cap="none" smtClean="0">
                <a:latin typeface="Eurostile"/>
              </a:rPr>
              <a:t>Director of Families of Fallen Hero’s</a:t>
            </a:r>
          </a:p>
        </p:txBody>
      </p:sp>
      <p:sp>
        <p:nvSpPr>
          <p:cNvPr id="4099" name="Subtitle 2"/>
          <p:cNvSpPr>
            <a:spLocks noGrp="1"/>
          </p:cNvSpPr>
          <p:nvPr>
            <p:ph type="subTitle" idx="1"/>
          </p:nvPr>
        </p:nvSpPr>
        <p:spPr bwMode="auto">
          <a:xfrm>
            <a:off x="1771650" y="8066088"/>
            <a:ext cx="5029200" cy="914400"/>
          </a:xfrm>
          <a:noFill/>
          <a:ln>
            <a:miter lim="800000"/>
            <a:headEnd/>
            <a:tailEnd/>
          </a:ln>
        </p:spPr>
        <p:txBody>
          <a:bodyPr vert="horz" wrap="square" lIns="91440" tIns="45720" rIns="91440" bIns="45720" numCol="1" anchorCtr="0" compatLnSpc="1">
            <a:prstTxWarp prst="textNoShape">
              <a:avLst/>
            </a:prstTxWarp>
          </a:bodyPr>
          <a:lstStyle/>
          <a:p>
            <a:pPr algn="r" eaLnBrk="1" hangingPunct="1"/>
            <a:r>
              <a:rPr lang="en-US" smtClean="0"/>
              <a:t> Austin, Texas</a:t>
            </a:r>
          </a:p>
        </p:txBody>
      </p:sp>
      <p:pic>
        <p:nvPicPr>
          <p:cNvPr id="9220" name="Picture 4" descr="OP_RR_HQ.JPG"/>
          <p:cNvPicPr>
            <a:picLocks noChangeAspect="1"/>
          </p:cNvPicPr>
          <p:nvPr/>
        </p:nvPicPr>
        <p:blipFill>
          <a:blip r:embed="rId3" cstate="print"/>
          <a:srcRect/>
          <a:stretch>
            <a:fillRect/>
          </a:stretch>
        </p:blipFill>
        <p:spPr bwMode="auto">
          <a:xfrm>
            <a:off x="457200" y="508001"/>
            <a:ext cx="5867399" cy="3835399"/>
          </a:xfrm>
          <a:prstGeom prst="rect">
            <a:avLst/>
          </a:prstGeom>
          <a:noFill/>
          <a:ln w="9525">
            <a:noFill/>
            <a:miter lim="800000"/>
            <a:headEnd/>
            <a:tailEnd/>
          </a:ln>
          <a:scene3d>
            <a:camera prst="perspectiveContrastingRightFacing"/>
            <a:lightRig rig="threePt" dir="t"/>
          </a:scene3d>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bwMode="auto">
          <a:xfrm>
            <a:off x="685800" y="381000"/>
            <a:ext cx="6115050" cy="13208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3600" smtClean="0">
                <a:latin typeface="Eurostile"/>
              </a:rPr>
              <a:t>Program </a:t>
            </a:r>
            <a:br>
              <a:rPr lang="en-US" sz="3600" smtClean="0">
                <a:latin typeface="Eurostile"/>
              </a:rPr>
            </a:br>
            <a:r>
              <a:rPr lang="en-US" sz="3600" smtClean="0">
                <a:latin typeface="Eurostile"/>
              </a:rPr>
              <a:t>Successes</a:t>
            </a:r>
          </a:p>
        </p:txBody>
      </p:sp>
      <p:sp>
        <p:nvSpPr>
          <p:cNvPr id="3" name="Content Placeholder 2"/>
          <p:cNvSpPr>
            <a:spLocks noGrp="1"/>
          </p:cNvSpPr>
          <p:nvPr>
            <p:ph sz="quarter" idx="1"/>
          </p:nvPr>
        </p:nvSpPr>
        <p:spPr>
          <a:xfrm>
            <a:off x="458788" y="1828800"/>
            <a:ext cx="6115050" cy="6299200"/>
          </a:xfrm>
        </p:spPr>
        <p:txBody>
          <a:bodyPr/>
          <a:lstStyle/>
          <a:p>
            <a:pPr marL="320040" indent="-320040" eaLnBrk="1" fontAlgn="auto" hangingPunct="1">
              <a:spcAft>
                <a:spcPts val="0"/>
              </a:spcAft>
              <a:buFont typeface="Wingdings" pitchFamily="2" charset="2"/>
              <a:buChar char="q"/>
              <a:defRPr/>
            </a:pPr>
            <a:r>
              <a:rPr lang="en-US" sz="2800" dirty="0" smtClean="0">
                <a:latin typeface="Eurostile" pitchFamily="34" charset="0"/>
                <a:cs typeface="Arial" pitchFamily="34" charset="0"/>
              </a:rPr>
              <a:t>Hilton Head Island:</a:t>
            </a:r>
          </a:p>
          <a:p>
            <a:pPr marL="320040" indent="-320040" eaLnBrk="1" fontAlgn="auto" hangingPunct="1">
              <a:spcAft>
                <a:spcPts val="0"/>
              </a:spcAft>
              <a:buFont typeface="Wingdings" pitchFamily="2" charset="2"/>
              <a:buChar char="q"/>
              <a:defRPr/>
            </a:pPr>
            <a:r>
              <a:rPr lang="en-US" sz="2800" dirty="0" smtClean="0">
                <a:latin typeface="Eurostile" pitchFamily="34" charset="0"/>
                <a:cs typeface="Arial" pitchFamily="34" charset="0"/>
              </a:rPr>
              <a:t>15 management companies &amp; over 400 property owners.</a:t>
            </a:r>
          </a:p>
          <a:p>
            <a:pPr marL="320040" indent="-320040" eaLnBrk="1" fontAlgn="auto" hangingPunct="1">
              <a:spcAft>
                <a:spcPts val="0"/>
              </a:spcAft>
              <a:buFont typeface="Wingdings" pitchFamily="2" charset="2"/>
              <a:buChar char="q"/>
              <a:defRPr/>
            </a:pPr>
            <a:r>
              <a:rPr lang="en-US" sz="2800" dirty="0" smtClean="0">
                <a:latin typeface="Eurostile" pitchFamily="34" charset="0"/>
                <a:cs typeface="Arial" pitchFamily="34" charset="0"/>
              </a:rPr>
              <a:t>60 restaurants and 35 service-related businesses (water sports, bike rentals, tours, spas, etc.) offering discounts of 50% or more.</a:t>
            </a:r>
          </a:p>
          <a:p>
            <a:pPr marL="320040" indent="-320040" eaLnBrk="1" fontAlgn="auto" hangingPunct="1">
              <a:spcAft>
                <a:spcPts val="0"/>
              </a:spcAft>
              <a:buFont typeface="Wingdings" pitchFamily="2" charset="2"/>
              <a:buChar char="q"/>
              <a:defRPr/>
            </a:pPr>
            <a:r>
              <a:rPr lang="en-US" sz="2800" dirty="0" smtClean="0">
                <a:latin typeface="Eurostile" pitchFamily="34" charset="0"/>
                <a:cs typeface="Arial" pitchFamily="34" charset="0"/>
              </a:rPr>
              <a:t>Over 700 military families in 3 years have enjoyed the program and what it provides them in easing the process of reintegrating after deployment. </a:t>
            </a:r>
          </a:p>
          <a:p>
            <a:pPr eaLnBrk="1" hangingPunct="1">
              <a:buFont typeface="Wingdings" pitchFamily="2" charset="2"/>
              <a:buChar char="q"/>
              <a:defRPr/>
            </a:pP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bwMode="auto">
          <a:xfrm>
            <a:off x="571500" y="508000"/>
            <a:ext cx="6115050" cy="13208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3600" smtClean="0">
                <a:latin typeface="Eurostile"/>
                <a:cs typeface="Arial" pitchFamily="34" charset="0"/>
              </a:rPr>
              <a:t>Media Attention</a:t>
            </a:r>
          </a:p>
        </p:txBody>
      </p:sp>
      <p:sp>
        <p:nvSpPr>
          <p:cNvPr id="14339" name="Content Placeholder 2"/>
          <p:cNvSpPr>
            <a:spLocks noGrp="1"/>
          </p:cNvSpPr>
          <p:nvPr>
            <p:ph sz="quarter" idx="1"/>
          </p:nvPr>
        </p:nvSpPr>
        <p:spPr bwMode="auto">
          <a:xfrm>
            <a:off x="342900" y="2133600"/>
            <a:ext cx="6115050" cy="2235200"/>
          </a:xfrm>
          <a:noFill/>
          <a:ln>
            <a:miter lim="800000"/>
            <a:headEnd/>
            <a:tailEnd/>
          </a:ln>
        </p:spPr>
        <p:txBody>
          <a:bodyPr vert="horz" wrap="square" lIns="91440" tIns="45720" rIns="91440" bIns="45720" numCol="1" anchor="t" anchorCtr="0" compatLnSpc="1">
            <a:prstTxWarp prst="textNoShape">
              <a:avLst/>
            </a:prstTxWarp>
          </a:bodyPr>
          <a:lstStyle/>
          <a:p>
            <a:pPr eaLnBrk="1" hangingPunct="1">
              <a:buFont typeface="Wingdings" pitchFamily="2" charset="2"/>
              <a:buChar char="q"/>
            </a:pPr>
            <a:r>
              <a:rPr lang="en-US" sz="2800" smtClean="0">
                <a:latin typeface="Eurostile"/>
                <a:hlinkClick r:id="rId3"/>
              </a:rPr>
              <a:t>http://www.youtube.com/watch?v=WXIj1oLCd9g</a:t>
            </a:r>
            <a:r>
              <a:rPr lang="en-US" sz="2800" smtClean="0">
                <a:latin typeface="Eurostile"/>
              </a:rPr>
              <a:t> </a:t>
            </a:r>
          </a:p>
          <a:p>
            <a:pPr eaLnBrk="1" hangingPunct="1">
              <a:buFont typeface="Wingdings" pitchFamily="2" charset="2"/>
              <a:buChar char="q"/>
            </a:pPr>
            <a:r>
              <a:rPr lang="en-US" sz="2800" smtClean="0">
                <a:latin typeface="Eurostile"/>
                <a:hlinkClick r:id="rId4"/>
              </a:rPr>
              <a:t>http://www.wtoc.com/Global/story.asp?S=14166641</a:t>
            </a:r>
            <a:r>
              <a:rPr lang="en-US" sz="2800" smtClean="0">
                <a:latin typeface="Eurostile"/>
              </a:rPr>
              <a:t> </a:t>
            </a:r>
          </a:p>
          <a:p>
            <a:pPr eaLnBrk="1" hangingPunct="1">
              <a:buFont typeface="Wingdings" pitchFamily="2" charset="2"/>
              <a:buChar char="q"/>
            </a:pPr>
            <a:endParaRPr lang="en-US" smtClean="0"/>
          </a:p>
          <a:p>
            <a:pPr eaLnBrk="1" hangingPunct="1">
              <a:buFont typeface="Wingdings" pitchFamily="2" charset="2"/>
              <a:buChar char="q"/>
            </a:pPr>
            <a:endParaRPr lang="en-US" smtClean="0"/>
          </a:p>
        </p:txBody>
      </p:sp>
      <p:pic>
        <p:nvPicPr>
          <p:cNvPr id="14340" name="Picture 3" descr="4182.jpg"/>
          <p:cNvPicPr>
            <a:picLocks noChangeAspect="1"/>
          </p:cNvPicPr>
          <p:nvPr/>
        </p:nvPicPr>
        <p:blipFill>
          <a:blip r:embed="rId5" cstate="print"/>
          <a:srcRect/>
          <a:stretch>
            <a:fillRect/>
          </a:stretch>
        </p:blipFill>
        <p:spPr bwMode="auto">
          <a:xfrm>
            <a:off x="2133600" y="4038600"/>
            <a:ext cx="3376613" cy="4500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bwMode="auto">
          <a:xfrm>
            <a:off x="628650" y="381000"/>
            <a:ext cx="6115050" cy="13208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3600" smtClean="0">
                <a:latin typeface="Eurostile"/>
              </a:rPr>
              <a:t>National </a:t>
            </a:r>
            <a:br>
              <a:rPr lang="en-US" sz="3600" smtClean="0">
                <a:latin typeface="Eurostile"/>
              </a:rPr>
            </a:br>
            <a:r>
              <a:rPr lang="en-US" sz="3600" smtClean="0">
                <a:latin typeface="Eurostile"/>
              </a:rPr>
              <a:t>Expansion</a:t>
            </a:r>
          </a:p>
        </p:txBody>
      </p:sp>
      <p:sp>
        <p:nvSpPr>
          <p:cNvPr id="15363" name="Content Placeholder 2"/>
          <p:cNvSpPr>
            <a:spLocks noGrp="1"/>
          </p:cNvSpPr>
          <p:nvPr>
            <p:ph sz="quarter" idx="1"/>
          </p:nvPr>
        </p:nvSpPr>
        <p:spPr bwMode="auto">
          <a:xfrm>
            <a:off x="458788" y="1930400"/>
            <a:ext cx="6115050" cy="4064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buFont typeface="Wingdings" pitchFamily="2" charset="2"/>
              <a:buChar char="q"/>
            </a:pPr>
            <a:r>
              <a:rPr lang="en-US" sz="2000" smtClean="0">
                <a:latin typeface="Eurostile"/>
              </a:rPr>
              <a:t>The program’s success has been documented by both local and national media. As a result, plans are in progress to expand the program to other areas across the country with a goal of matching every military installation with a regional Operation R&amp;R affiliate. The first expansion areas identified include Austin, Texas and Charleston, South Carolina.</a:t>
            </a:r>
          </a:p>
          <a:p>
            <a:pPr eaLnBrk="1" hangingPunct="1">
              <a:buFont typeface="Wingdings" pitchFamily="2" charset="2"/>
              <a:buChar char="q"/>
            </a:pPr>
            <a:r>
              <a:rPr lang="en-US" sz="2000" smtClean="0">
                <a:latin typeface="Eurostile"/>
              </a:rPr>
              <a:t>Operation Rest and Relax USA, Inc. has been established as a non-profit corporation and will support the expansion efforts while headquartered in Charleston, SC.</a:t>
            </a:r>
          </a:p>
        </p:txBody>
      </p:sp>
      <p:pic>
        <p:nvPicPr>
          <p:cNvPr id="15364" name="Picture 3" descr="OP_RR_AUSTIN.JPG"/>
          <p:cNvPicPr>
            <a:picLocks noChangeAspect="1"/>
          </p:cNvPicPr>
          <p:nvPr/>
        </p:nvPicPr>
        <p:blipFill>
          <a:blip r:embed="rId3" cstate="print"/>
          <a:srcRect/>
          <a:stretch>
            <a:fillRect/>
          </a:stretch>
        </p:blipFill>
        <p:spPr bwMode="auto">
          <a:xfrm>
            <a:off x="4686300" y="6604000"/>
            <a:ext cx="1912938" cy="1320800"/>
          </a:xfrm>
          <a:prstGeom prst="rect">
            <a:avLst/>
          </a:prstGeom>
          <a:noFill/>
          <a:ln w="9525">
            <a:noFill/>
            <a:miter lim="800000"/>
            <a:headEnd/>
            <a:tailEnd/>
          </a:ln>
        </p:spPr>
      </p:pic>
      <p:pic>
        <p:nvPicPr>
          <p:cNvPr id="15365" name="Picture 4" descr="OP_RR_CHS.JPG"/>
          <p:cNvPicPr>
            <a:picLocks noChangeAspect="1"/>
          </p:cNvPicPr>
          <p:nvPr/>
        </p:nvPicPr>
        <p:blipFill>
          <a:blip r:embed="rId4" cstate="print"/>
          <a:srcRect/>
          <a:stretch>
            <a:fillRect/>
          </a:stretch>
        </p:blipFill>
        <p:spPr bwMode="auto">
          <a:xfrm>
            <a:off x="2571750" y="6604000"/>
            <a:ext cx="1912938" cy="1341438"/>
          </a:xfrm>
          <a:prstGeom prst="rect">
            <a:avLst/>
          </a:prstGeom>
          <a:noFill/>
          <a:ln w="9525">
            <a:noFill/>
            <a:miter lim="800000"/>
            <a:headEnd/>
            <a:tailEnd/>
          </a:ln>
        </p:spPr>
      </p:pic>
      <p:pic>
        <p:nvPicPr>
          <p:cNvPr id="15366" name="Picture 5" descr="OP_RR_HH.JPG"/>
          <p:cNvPicPr>
            <a:picLocks noChangeAspect="1"/>
          </p:cNvPicPr>
          <p:nvPr/>
        </p:nvPicPr>
        <p:blipFill>
          <a:blip r:embed="rId5" cstate="print"/>
          <a:srcRect/>
          <a:stretch>
            <a:fillRect/>
          </a:stretch>
        </p:blipFill>
        <p:spPr bwMode="auto">
          <a:xfrm>
            <a:off x="400050" y="6604000"/>
            <a:ext cx="1912938" cy="1341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a:xfrm>
            <a:off x="1828800" y="304800"/>
            <a:ext cx="3619500" cy="13208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3600" smtClean="0">
                <a:latin typeface="Eurostile"/>
              </a:rPr>
              <a:t>Operation R&amp;R </a:t>
            </a:r>
            <a:br>
              <a:rPr lang="en-US" sz="3600" smtClean="0">
                <a:latin typeface="Eurostile"/>
              </a:rPr>
            </a:br>
            <a:r>
              <a:rPr lang="en-US" sz="3600" smtClean="0">
                <a:latin typeface="Eurostile"/>
              </a:rPr>
              <a:t>	USA</a:t>
            </a:r>
            <a:r>
              <a:rPr lang="en-US" sz="3600" smtClean="0"/>
              <a:t>		</a:t>
            </a:r>
          </a:p>
        </p:txBody>
      </p:sp>
      <p:sp>
        <p:nvSpPr>
          <p:cNvPr id="16387" name="Content Placeholder 3"/>
          <p:cNvSpPr>
            <a:spLocks noGrp="1"/>
          </p:cNvSpPr>
          <p:nvPr>
            <p:ph sz="quarter" idx="1"/>
          </p:nvPr>
        </p:nvSpPr>
        <p:spPr bwMode="auto">
          <a:xfrm>
            <a:off x="458788" y="1524000"/>
            <a:ext cx="6115050" cy="6705600"/>
          </a:xfrm>
          <a:noFill/>
          <a:ln>
            <a:miter lim="800000"/>
            <a:headEnd/>
            <a:tailEnd/>
          </a:ln>
        </p:spPr>
        <p:txBody>
          <a:bodyPr vert="horz" wrap="square" lIns="91440" tIns="45720" rIns="91440" bIns="45720" numCol="1" anchor="t" anchorCtr="0" compatLnSpc="1">
            <a:prstTxWarp prst="textNoShape">
              <a:avLst/>
            </a:prstTxWarp>
          </a:bodyPr>
          <a:lstStyle/>
          <a:p>
            <a:pPr eaLnBrk="1" hangingPunct="1">
              <a:buFont typeface="Wingdings" pitchFamily="2" charset="2"/>
              <a:buNone/>
            </a:pPr>
            <a:r>
              <a:rPr lang="en-US" sz="2400" b="1" smtClean="0">
                <a:latin typeface="Eurostile"/>
              </a:rPr>
              <a:t>Mission Statement:</a:t>
            </a:r>
          </a:p>
          <a:p>
            <a:pPr>
              <a:buFont typeface="Arial" pitchFamily="34" charset="0"/>
              <a:buNone/>
            </a:pPr>
            <a:r>
              <a:rPr lang="en-US" sz="1800" i="1" smtClean="0">
                <a:latin typeface="Eurostile"/>
              </a:rPr>
              <a:t>Operation R&amp;R is a National, non-profit organization dedicated to helping military families of service men and women, deal with the problems of reintegration and in easing post deployment stress. This is accomplished by providing a complimentary weeks vacation in donated rental properties at various "affiliate" locations, to provide these deserving military families the opportunity to "reconnect" with their loved ones at little or no cost.</a:t>
            </a:r>
            <a:endParaRPr lang="en-US" sz="1800" b="1" i="1" smtClean="0">
              <a:latin typeface="Eurostile"/>
            </a:endParaRPr>
          </a:p>
          <a:p>
            <a:pPr eaLnBrk="1" hangingPunct="1"/>
            <a:endParaRPr lang="en-US" sz="1600" smtClean="0">
              <a:latin typeface="Eurostile"/>
            </a:endParaRPr>
          </a:p>
          <a:p>
            <a:pPr eaLnBrk="1" hangingPunct="1">
              <a:buFont typeface="Arial" pitchFamily="34" charset="0"/>
              <a:buNone/>
            </a:pPr>
            <a:r>
              <a:rPr lang="en-US" sz="2400" b="1" smtClean="0">
                <a:latin typeface="Eurostile"/>
              </a:rPr>
              <a:t>National Headquarters and Leadership Team:</a:t>
            </a:r>
          </a:p>
          <a:p>
            <a:pPr eaLnBrk="1" hangingPunct="1">
              <a:buFont typeface="Wingdings" pitchFamily="2" charset="2"/>
              <a:buChar char="q"/>
            </a:pPr>
            <a:r>
              <a:rPr lang="en-US" sz="1800" smtClean="0">
                <a:latin typeface="Eurostile"/>
              </a:rPr>
              <a:t>To be both a resource and an advocate for Operation R&amp;R Regional Affiliates as they provide recreational and reintegration opportunities for service men and women returning from long deployments and to assist with the healing process of families of fallen service members. </a:t>
            </a:r>
          </a:p>
          <a:p>
            <a:pPr eaLnBrk="1" hangingPunct="1">
              <a:buFont typeface="Wingdings" pitchFamily="2" charset="2"/>
              <a:buChar char="q"/>
            </a:pPr>
            <a:r>
              <a:rPr lang="en-US" sz="1800" smtClean="0">
                <a:latin typeface="Eurostile"/>
              </a:rPr>
              <a:t>Operation R&amp;R USA serves as the umbrella organization to support our regional affiliates, which fosters emotional well-being and strengthens relationships through family vacations. </a:t>
            </a:r>
          </a:p>
          <a:p>
            <a:pPr eaLnBrk="1" hangingPunct="1">
              <a:buFont typeface="Wingdings" pitchFamily="2" charset="2"/>
              <a:buNone/>
            </a:pPr>
            <a:endParaRPr lang="en-US"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2"/>
          <p:cNvSpPr>
            <a:spLocks noGrp="1"/>
          </p:cNvSpPr>
          <p:nvPr>
            <p:ph sz="quarter" idx="1"/>
          </p:nvPr>
        </p:nvSpPr>
        <p:spPr bwMode="auto">
          <a:xfrm>
            <a:off x="457200" y="1524000"/>
            <a:ext cx="6115050" cy="6502400"/>
          </a:xfrm>
          <a:noFill/>
          <a:ln>
            <a:miter lim="800000"/>
            <a:headEnd/>
            <a:tailEnd/>
          </a:ln>
        </p:spPr>
        <p:txBody>
          <a:bodyPr vert="horz" wrap="square" lIns="91440" tIns="45720" rIns="91440" bIns="45720" numCol="1" anchor="t" anchorCtr="0" compatLnSpc="1">
            <a:prstTxWarp prst="textNoShape">
              <a:avLst/>
            </a:prstTxWarp>
          </a:bodyPr>
          <a:lstStyle/>
          <a:p>
            <a:pPr eaLnBrk="1" hangingPunct="1">
              <a:buFont typeface="Wingdings" pitchFamily="2" charset="2"/>
              <a:buNone/>
            </a:pPr>
            <a:r>
              <a:rPr lang="en-US" sz="2000" b="1" smtClean="0">
                <a:latin typeface="Eurostile"/>
              </a:rPr>
              <a:t>Vision:</a:t>
            </a:r>
            <a:r>
              <a:rPr lang="en-US" b="1" smtClean="0">
                <a:latin typeface="Eurostile"/>
              </a:rPr>
              <a:t>  </a:t>
            </a:r>
          </a:p>
          <a:p>
            <a:pPr>
              <a:buFont typeface="Arial" pitchFamily="34" charset="0"/>
              <a:buNone/>
            </a:pPr>
            <a:r>
              <a:rPr lang="en-US" sz="1600" i="1" smtClean="0">
                <a:latin typeface="Eurostile"/>
              </a:rPr>
              <a:t>The Vision for Operation R&amp;R, USA is to expand our efforts in dealing with the continuing issues that military men and women go through in regards to post deployment stress issues. We are currently expanding the benefits of the Operation R&amp;R Program to the spouse and children of our "Fallen Heroes". We expect to have 4 affiliate Operation R&amp;R locations fully operational by the end of 2011. Our long range goals are to continue to strategically expand and introduce 3-5 new affiliate locations per year as we continue to establish ourselves as the #1 provider of military family vacations nationally. </a:t>
            </a:r>
          </a:p>
          <a:p>
            <a:pPr>
              <a:buFont typeface="Arial" pitchFamily="34" charset="0"/>
              <a:buNone/>
            </a:pPr>
            <a:endParaRPr lang="en-US" sz="1800" smtClean="0">
              <a:latin typeface="Eurostile"/>
            </a:endParaRPr>
          </a:p>
          <a:p>
            <a:pPr eaLnBrk="1" hangingPunct="1">
              <a:buFont typeface="Arial" pitchFamily="34" charset="0"/>
              <a:buNone/>
            </a:pPr>
            <a:r>
              <a:rPr lang="en-US" sz="2000" b="1" smtClean="0">
                <a:latin typeface="Eurostile"/>
              </a:rPr>
              <a:t>Vision Process:</a:t>
            </a:r>
          </a:p>
          <a:p>
            <a:pPr eaLnBrk="1" hangingPunct="1">
              <a:buFont typeface="Wingdings" pitchFamily="2" charset="2"/>
              <a:buChar char="q"/>
            </a:pPr>
            <a:r>
              <a:rPr lang="en-US" sz="1600" smtClean="0">
                <a:latin typeface="Eurostile"/>
              </a:rPr>
              <a:t>To cultivate a nationwide network of regional affiliates with the goal of matching every military installation that has deployed personnel with a regional Operation R&amp;R affiliate </a:t>
            </a:r>
          </a:p>
          <a:p>
            <a:pPr eaLnBrk="1" hangingPunct="1">
              <a:buFont typeface="Wingdings" pitchFamily="2" charset="2"/>
              <a:buChar char="q"/>
            </a:pPr>
            <a:r>
              <a:rPr lang="en-US" sz="1600" smtClean="0">
                <a:latin typeface="Eurostile"/>
              </a:rPr>
              <a:t>To provide the resources necessary to serve families of fallen soldiers in the Operation R&amp;R program. </a:t>
            </a:r>
          </a:p>
          <a:p>
            <a:pPr eaLnBrk="1" hangingPunct="1"/>
            <a:endParaRPr lang="en-US" sz="1600" smtClean="0"/>
          </a:p>
        </p:txBody>
      </p:sp>
      <p:sp>
        <p:nvSpPr>
          <p:cNvPr id="17411" name="Title 1"/>
          <p:cNvSpPr>
            <a:spLocks noGrp="1"/>
          </p:cNvSpPr>
          <p:nvPr>
            <p:ph type="title"/>
          </p:nvPr>
        </p:nvSpPr>
        <p:spPr bwMode="auto">
          <a:xfrm>
            <a:off x="1828800" y="304800"/>
            <a:ext cx="3619500" cy="13208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3600" smtClean="0">
                <a:latin typeface="Eurostile"/>
              </a:rPr>
              <a:t>Operation R&amp;R </a:t>
            </a:r>
            <a:br>
              <a:rPr lang="en-US" sz="3600" smtClean="0">
                <a:latin typeface="Eurostile"/>
              </a:rPr>
            </a:br>
            <a:r>
              <a:rPr lang="en-US" sz="3600" smtClean="0">
                <a:latin typeface="Eurostile"/>
              </a:rPr>
              <a:t>	USA</a:t>
            </a:r>
            <a:r>
              <a:rPr lang="en-US" sz="3600" smtClean="0"/>
              <a: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p:cNvSpPr>
            <a:spLocks noGrp="1"/>
          </p:cNvSpPr>
          <p:nvPr>
            <p:ph sz="quarter" idx="1"/>
          </p:nvPr>
        </p:nvSpPr>
        <p:spPr bwMode="auto">
          <a:xfrm>
            <a:off x="458788" y="1625600"/>
            <a:ext cx="6115050" cy="6299200"/>
          </a:xfrm>
          <a:noFill/>
          <a:ln>
            <a:miter lim="800000"/>
            <a:headEnd/>
            <a:tailEnd/>
          </a:ln>
        </p:spPr>
        <p:txBody>
          <a:bodyPr vert="horz" wrap="square" lIns="91440" tIns="45720" rIns="91440" bIns="45720" numCol="1" anchor="t" anchorCtr="0" compatLnSpc="1">
            <a:prstTxWarp prst="textNoShape">
              <a:avLst/>
            </a:prstTxWarp>
          </a:bodyPr>
          <a:lstStyle/>
          <a:p>
            <a:pPr eaLnBrk="1" hangingPunct="1">
              <a:buFont typeface="Arial" pitchFamily="34" charset="0"/>
              <a:buNone/>
            </a:pPr>
            <a:r>
              <a:rPr lang="en-US" sz="2800" b="1" smtClean="0">
                <a:latin typeface="Eurostile"/>
              </a:rPr>
              <a:t>Services:</a:t>
            </a:r>
          </a:p>
          <a:p>
            <a:pPr eaLnBrk="1" hangingPunct="1">
              <a:buFont typeface="Wingdings" pitchFamily="2" charset="2"/>
              <a:buChar char="ü"/>
            </a:pPr>
            <a:r>
              <a:rPr lang="en-US" sz="2400" smtClean="0">
                <a:latin typeface="Eurostile"/>
              </a:rPr>
              <a:t>Program launch  </a:t>
            </a:r>
          </a:p>
          <a:p>
            <a:pPr eaLnBrk="1" hangingPunct="1">
              <a:buFont typeface="Wingdings" pitchFamily="2" charset="2"/>
              <a:buChar char="ü"/>
            </a:pPr>
            <a:r>
              <a:rPr lang="en-US" sz="2400" smtClean="0">
                <a:latin typeface="Eurostile"/>
              </a:rPr>
              <a:t>Training </a:t>
            </a:r>
          </a:p>
          <a:p>
            <a:pPr eaLnBrk="1" hangingPunct="1">
              <a:buFont typeface="Wingdings" pitchFamily="2" charset="2"/>
              <a:buChar char="ü"/>
            </a:pPr>
            <a:r>
              <a:rPr lang="en-US" sz="2400" smtClean="0">
                <a:latin typeface="Eurostile"/>
              </a:rPr>
              <a:t>On-going support and consultation services                                                             </a:t>
            </a:r>
          </a:p>
          <a:p>
            <a:pPr eaLnBrk="1" hangingPunct="1">
              <a:buFont typeface="Wingdings" pitchFamily="2" charset="2"/>
              <a:buChar char="ü"/>
            </a:pPr>
            <a:r>
              <a:rPr lang="en-US" sz="2400" smtClean="0">
                <a:latin typeface="Eurostile"/>
              </a:rPr>
              <a:t>Operation R&amp;R model materials and publications </a:t>
            </a:r>
          </a:p>
          <a:p>
            <a:pPr eaLnBrk="1" hangingPunct="1">
              <a:buFont typeface="Wingdings" pitchFamily="2" charset="2"/>
              <a:buChar char="ü"/>
            </a:pPr>
            <a:r>
              <a:rPr lang="en-US" sz="2400" smtClean="0">
                <a:latin typeface="Eurostile"/>
              </a:rPr>
              <a:t>Application and Reservation Software (in development)</a:t>
            </a:r>
          </a:p>
          <a:p>
            <a:pPr eaLnBrk="1" hangingPunct="1">
              <a:buFont typeface="Wingdings" pitchFamily="2" charset="2"/>
              <a:buChar char="ü"/>
            </a:pPr>
            <a:r>
              <a:rPr lang="en-US" sz="2400" smtClean="0">
                <a:latin typeface="Eurostile"/>
              </a:rPr>
              <a:t>National leadership </a:t>
            </a:r>
          </a:p>
          <a:p>
            <a:pPr eaLnBrk="1" hangingPunct="1">
              <a:buFont typeface="Wingdings" pitchFamily="2" charset="2"/>
              <a:buChar char="ü"/>
            </a:pPr>
            <a:r>
              <a:rPr lang="en-US" sz="2400" smtClean="0">
                <a:latin typeface="Eurostile"/>
              </a:rPr>
              <a:t>Fundraising, marketing, and media support</a:t>
            </a:r>
          </a:p>
          <a:p>
            <a:pPr eaLnBrk="1" hangingPunct="1">
              <a:buFont typeface="Wingdings" pitchFamily="2" charset="2"/>
              <a:buChar char="ü"/>
            </a:pPr>
            <a:r>
              <a:rPr lang="en-US" sz="2400" smtClean="0">
                <a:latin typeface="Eurostile"/>
              </a:rPr>
              <a:t>Military integration</a:t>
            </a:r>
          </a:p>
          <a:p>
            <a:pPr eaLnBrk="1" hangingPunct="1">
              <a:buFont typeface="Wingdings" pitchFamily="2" charset="2"/>
              <a:buChar char="ü"/>
            </a:pPr>
            <a:r>
              <a:rPr lang="en-US" sz="2400" smtClean="0">
                <a:latin typeface="Eurostile"/>
              </a:rPr>
              <a:t>Community Relations support</a:t>
            </a:r>
          </a:p>
          <a:p>
            <a:pPr eaLnBrk="1" hangingPunct="1">
              <a:buFont typeface="Wingdings" pitchFamily="2" charset="2"/>
              <a:buChar char="q"/>
            </a:pPr>
            <a:endParaRPr lang="en-US" smtClean="0"/>
          </a:p>
        </p:txBody>
      </p:sp>
      <p:sp>
        <p:nvSpPr>
          <p:cNvPr id="18435" name="Title 1"/>
          <p:cNvSpPr>
            <a:spLocks noGrp="1"/>
          </p:cNvSpPr>
          <p:nvPr>
            <p:ph type="title"/>
          </p:nvPr>
        </p:nvSpPr>
        <p:spPr bwMode="auto">
          <a:xfrm>
            <a:off x="1828800" y="304800"/>
            <a:ext cx="3619500" cy="13208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3600" smtClean="0">
                <a:latin typeface="Eurostile"/>
              </a:rPr>
              <a:t>Operation R&amp;R </a:t>
            </a:r>
            <a:br>
              <a:rPr lang="en-US" sz="3600" smtClean="0">
                <a:latin typeface="Eurostile"/>
              </a:rPr>
            </a:br>
            <a:r>
              <a:rPr lang="en-US" sz="3600" smtClean="0">
                <a:latin typeface="Eurostile"/>
              </a:rPr>
              <a:t>	USA</a:t>
            </a:r>
            <a:r>
              <a:rPr lang="en-US" sz="3600" smtClean="0"/>
              <a: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sz="quarter" idx="1"/>
          </p:nvPr>
        </p:nvSpPr>
        <p:spPr bwMode="auto">
          <a:xfrm>
            <a:off x="458788" y="1828800"/>
            <a:ext cx="6115050" cy="7010400"/>
          </a:xfrm>
          <a:noFill/>
          <a:ln>
            <a:miter lim="800000"/>
            <a:headEnd/>
            <a:tailEnd/>
          </a:ln>
        </p:spPr>
        <p:txBody>
          <a:bodyPr vert="horz" wrap="square" lIns="91440" tIns="45720" rIns="91440" bIns="45720" numCol="1" anchor="t" anchorCtr="0" compatLnSpc="1">
            <a:prstTxWarp prst="textNoShape">
              <a:avLst/>
            </a:prstTxWarp>
          </a:bodyPr>
          <a:lstStyle/>
          <a:p>
            <a:pPr eaLnBrk="1" hangingPunct="1">
              <a:buFont typeface="Arial" pitchFamily="34" charset="0"/>
              <a:buNone/>
            </a:pPr>
            <a:r>
              <a:rPr lang="en-US" sz="2800" b="1" smtClean="0">
                <a:latin typeface="Eurostile"/>
              </a:rPr>
              <a:t>Affiliate Development:</a:t>
            </a:r>
            <a:r>
              <a:rPr lang="en-US" b="1" smtClean="0">
                <a:latin typeface="Eurostile"/>
              </a:rPr>
              <a:t>  </a:t>
            </a:r>
          </a:p>
          <a:p>
            <a:pPr eaLnBrk="1" hangingPunct="1">
              <a:buFont typeface="Wingdings" pitchFamily="2" charset="2"/>
              <a:buChar char="q"/>
            </a:pPr>
            <a:r>
              <a:rPr lang="en-US" sz="2400" smtClean="0">
                <a:latin typeface="Eurostile"/>
              </a:rPr>
              <a:t>Goal – to establish a regional affiliate within a 4 hour drive of  every US military installation that sends troops on extended deployments. </a:t>
            </a:r>
          </a:p>
          <a:p>
            <a:pPr eaLnBrk="1" hangingPunct="1">
              <a:buFont typeface="Wingdings" pitchFamily="2" charset="2"/>
              <a:buChar char="q"/>
            </a:pPr>
            <a:r>
              <a:rPr lang="en-US" sz="2400" smtClean="0">
                <a:latin typeface="Eurostile"/>
              </a:rPr>
              <a:t>Organization - Regional organizations are chartered by Operation R&amp;R USA. </a:t>
            </a:r>
          </a:p>
          <a:p>
            <a:pPr lvl="1" eaLnBrk="1" hangingPunct="1">
              <a:buFont typeface="Wingdings" pitchFamily="2" charset="2"/>
              <a:buChar char="v"/>
            </a:pPr>
            <a:r>
              <a:rPr lang="en-US" sz="2000" smtClean="0">
                <a:latin typeface="Eurostile"/>
              </a:rPr>
              <a:t>The Affiliate Agreement outlines the responsibilities of a chartered regional organization and Operation R&amp;R USA. </a:t>
            </a:r>
          </a:p>
          <a:p>
            <a:pPr lvl="1" eaLnBrk="1" hangingPunct="1">
              <a:buFont typeface="Wingdings" pitchFamily="2" charset="2"/>
              <a:buChar char="v"/>
            </a:pPr>
            <a:r>
              <a:rPr lang="en-US" sz="2000" smtClean="0">
                <a:latin typeface="Eurostile"/>
              </a:rPr>
              <a:t>Regional organizations agree to fully implement the Operation R&amp;R Model and participate in implementation training. </a:t>
            </a:r>
          </a:p>
          <a:p>
            <a:pPr lvl="1" eaLnBrk="1" hangingPunct="1">
              <a:buFont typeface="Wingdings" pitchFamily="2" charset="2"/>
              <a:buChar char="v"/>
            </a:pPr>
            <a:r>
              <a:rPr lang="en-US" sz="2000" smtClean="0">
                <a:latin typeface="Eurostile"/>
              </a:rPr>
              <a:t>Regional Affiliates are legal entities operating as a non-profit corporation and led by an elected board of directors. </a:t>
            </a:r>
          </a:p>
          <a:p>
            <a:pPr lvl="1" eaLnBrk="1" hangingPunct="1">
              <a:buFont typeface="Wingdings" pitchFamily="2" charset="2"/>
              <a:buChar char="q"/>
            </a:pPr>
            <a:endParaRPr lang="en-US" sz="2100" smtClean="0">
              <a:latin typeface="Eurostile"/>
            </a:endParaRPr>
          </a:p>
          <a:p>
            <a:pPr lvl="1" eaLnBrk="1" hangingPunct="1">
              <a:buFont typeface="Wingdings" pitchFamily="2" charset="2"/>
              <a:buChar char="q"/>
            </a:pPr>
            <a:endParaRPr lang="en-US" sz="2100" smtClean="0">
              <a:latin typeface="Eurostile"/>
            </a:endParaRPr>
          </a:p>
          <a:p>
            <a:pPr algn="ctr" eaLnBrk="1" hangingPunct="1">
              <a:buFont typeface="Wingdings" pitchFamily="2" charset="2"/>
              <a:buChar char="q"/>
            </a:pPr>
            <a:endParaRPr lang="en-US" smtClean="0"/>
          </a:p>
        </p:txBody>
      </p:sp>
      <p:sp>
        <p:nvSpPr>
          <p:cNvPr id="19459" name="Title 1"/>
          <p:cNvSpPr>
            <a:spLocks noGrp="1"/>
          </p:cNvSpPr>
          <p:nvPr>
            <p:ph type="title"/>
          </p:nvPr>
        </p:nvSpPr>
        <p:spPr bwMode="auto">
          <a:xfrm>
            <a:off x="1771650" y="508000"/>
            <a:ext cx="3998913" cy="1320800"/>
          </a:xfrm>
          <a:noFill/>
          <a:ln>
            <a:miter lim="800000"/>
            <a:headEnd/>
            <a:tailEnd/>
          </a:ln>
        </p:spPr>
        <p:txBody>
          <a:bodyPr vert="horz" wrap="square" lIns="91440" tIns="45720" rIns="91440" bIns="45720" numCol="1" anchor="t" anchorCtr="0" compatLnSpc="1">
            <a:prstTxWarp prst="textNoShape">
              <a:avLst/>
            </a:prstTxWarp>
          </a:bodyPr>
          <a:lstStyle/>
          <a:p>
            <a:r>
              <a:rPr lang="en-US" sz="3600" smtClean="0">
                <a:latin typeface="Eurostile"/>
              </a:rPr>
              <a:t>Operation R&amp;R    	USA	</a:t>
            </a:r>
            <a:br>
              <a:rPr lang="en-US" sz="3600" smtClean="0">
                <a:latin typeface="Eurostile"/>
              </a:rPr>
            </a:br>
            <a:r>
              <a:rPr lang="en-US" sz="3600" smtClean="0">
                <a:latin typeface="Eurostile"/>
              </a:rPr>
              <a:t>	</a:t>
            </a:r>
            <a:endParaRPr lang="en-US" sz="3600"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p:cNvSpPr>
            <a:spLocks noGrp="1"/>
          </p:cNvSpPr>
          <p:nvPr>
            <p:ph sz="quarter" idx="1"/>
          </p:nvPr>
        </p:nvSpPr>
        <p:spPr bwMode="auto">
          <a:xfrm>
            <a:off x="514350" y="1701800"/>
            <a:ext cx="6115050" cy="5080000"/>
          </a:xfrm>
          <a:noFill/>
          <a:ln>
            <a:miter lim="800000"/>
            <a:headEnd/>
            <a:tailEnd/>
          </a:ln>
        </p:spPr>
        <p:txBody>
          <a:bodyPr vert="horz" wrap="square" lIns="91440" tIns="45720" rIns="91440" bIns="45720" numCol="1" anchor="t" anchorCtr="0" compatLnSpc="1">
            <a:prstTxWarp prst="textNoShape">
              <a:avLst/>
            </a:prstTxWarp>
          </a:bodyPr>
          <a:lstStyle/>
          <a:p>
            <a:pPr>
              <a:buFont typeface="Arial" pitchFamily="34" charset="0"/>
              <a:buNone/>
            </a:pPr>
            <a:r>
              <a:rPr lang="en-US" sz="2800" b="1" smtClean="0">
                <a:latin typeface="Eurostile"/>
              </a:rPr>
              <a:t>Steps for Success:</a:t>
            </a:r>
          </a:p>
          <a:p>
            <a:r>
              <a:rPr lang="en-US" sz="2000" smtClean="0">
                <a:latin typeface="Eurostile"/>
              </a:rPr>
              <a:t>Set goals, assign tasks, and have fun!</a:t>
            </a:r>
          </a:p>
          <a:p>
            <a:r>
              <a:rPr lang="en-US" sz="2000" smtClean="0">
                <a:latin typeface="Eurostile"/>
              </a:rPr>
              <a:t>Share the program – web, social media, press</a:t>
            </a:r>
          </a:p>
          <a:p>
            <a:pPr lvl="1"/>
            <a:r>
              <a:rPr lang="en-US" sz="1800" smtClean="0">
                <a:latin typeface="Eurostile"/>
                <a:hlinkClick r:id="rId3"/>
              </a:rPr>
              <a:t>http://operationrestandrelax.org/</a:t>
            </a:r>
            <a:r>
              <a:rPr lang="en-US" sz="1800" smtClean="0">
                <a:latin typeface="Eurostile"/>
              </a:rPr>
              <a:t> </a:t>
            </a:r>
          </a:p>
          <a:p>
            <a:pPr lvl="1"/>
            <a:r>
              <a:rPr lang="en-US" sz="1800" smtClean="0">
                <a:latin typeface="Eurostile"/>
                <a:hlinkClick r:id="rId4"/>
              </a:rPr>
              <a:t>http://operationrandrcharleston.org/</a:t>
            </a:r>
            <a:r>
              <a:rPr lang="en-US" sz="1800" smtClean="0">
                <a:latin typeface="Eurostile"/>
              </a:rPr>
              <a:t> </a:t>
            </a:r>
          </a:p>
          <a:p>
            <a:pPr lvl="1"/>
            <a:r>
              <a:rPr lang="en-US" sz="1800" smtClean="0">
                <a:latin typeface="Eurostile"/>
                <a:hlinkClick r:id="rId5"/>
              </a:rPr>
              <a:t>http://www.facebook.com/#!/pages/Operation-RR-Charleston/135747583166823</a:t>
            </a:r>
            <a:r>
              <a:rPr lang="en-US" sz="1800" smtClean="0">
                <a:latin typeface="Eurostile"/>
              </a:rPr>
              <a:t> </a:t>
            </a:r>
          </a:p>
          <a:p>
            <a:pPr lvl="1"/>
            <a:r>
              <a:rPr lang="en-US" sz="1800" smtClean="0">
                <a:latin typeface="Eurostile"/>
                <a:hlinkClick r:id="rId6"/>
              </a:rPr>
              <a:t>http://www.live5news.com/category/195958/video-landing-page?autoStart=true&amp;topVideoCatNo=default&amp;clipId=6032822</a:t>
            </a:r>
            <a:r>
              <a:rPr lang="en-US" sz="1800" smtClean="0">
                <a:latin typeface="Eurostile"/>
              </a:rPr>
              <a:t> </a:t>
            </a:r>
          </a:p>
          <a:p>
            <a:r>
              <a:rPr lang="en-US" sz="2000" smtClean="0">
                <a:latin typeface="Eurostile"/>
              </a:rPr>
              <a:t>Seek help from ORR USA as needed, we are here to help our affiliates succeed but this is YOUR organization!</a:t>
            </a:r>
            <a:r>
              <a:rPr lang="en-US" sz="1200" smtClean="0">
                <a:latin typeface="Eurostile"/>
              </a:rPr>
              <a:t> </a:t>
            </a:r>
            <a:endParaRPr lang="en-US" sz="2100" smtClean="0">
              <a:latin typeface="Eurostile"/>
            </a:endParaRPr>
          </a:p>
          <a:p>
            <a:pPr>
              <a:buFont typeface="Arial" pitchFamily="34" charset="0"/>
              <a:buNone/>
            </a:pPr>
            <a:endParaRPr lang="en-US" sz="2400" smtClean="0">
              <a:latin typeface="Eurostile"/>
            </a:endParaRPr>
          </a:p>
          <a:p>
            <a:pPr>
              <a:buFont typeface="Arial" pitchFamily="34" charset="0"/>
              <a:buNone/>
            </a:pPr>
            <a:endParaRPr lang="en-US" smtClean="0"/>
          </a:p>
        </p:txBody>
      </p:sp>
      <p:pic>
        <p:nvPicPr>
          <p:cNvPr id="20483" name="Picture 2" descr="http://www.llts.org/Articles/Articles/106_third_mmorpg_column.php_files/Success1.jpg"/>
          <p:cNvPicPr>
            <a:picLocks noChangeAspect="1" noChangeArrowheads="1"/>
          </p:cNvPicPr>
          <p:nvPr/>
        </p:nvPicPr>
        <p:blipFill>
          <a:blip r:embed="rId7" cstate="print">
            <a:lum bright="28000" contrast="-10000"/>
          </a:blip>
          <a:srcRect/>
          <a:stretch>
            <a:fillRect/>
          </a:stretch>
        </p:blipFill>
        <p:spPr bwMode="auto">
          <a:xfrm>
            <a:off x="2286000" y="6604000"/>
            <a:ext cx="2343150" cy="2044700"/>
          </a:xfrm>
          <a:prstGeom prst="rect">
            <a:avLst/>
          </a:prstGeom>
          <a:noFill/>
          <a:ln w="9525">
            <a:noFill/>
            <a:miter lim="800000"/>
            <a:headEnd/>
            <a:tailEnd/>
          </a:ln>
        </p:spPr>
      </p:pic>
      <p:sp>
        <p:nvSpPr>
          <p:cNvPr id="20484" name="TextBox 4"/>
          <p:cNvSpPr txBox="1">
            <a:spLocks noChangeArrowheads="1"/>
          </p:cNvSpPr>
          <p:nvPr/>
        </p:nvSpPr>
        <p:spPr bwMode="auto">
          <a:xfrm>
            <a:off x="2457450" y="6908800"/>
            <a:ext cx="2139950" cy="1631950"/>
          </a:xfrm>
          <a:prstGeom prst="rect">
            <a:avLst/>
          </a:prstGeom>
          <a:noFill/>
          <a:ln w="9525">
            <a:noFill/>
            <a:miter lim="800000"/>
            <a:headEnd/>
            <a:tailEnd/>
          </a:ln>
        </p:spPr>
        <p:txBody>
          <a:bodyPr>
            <a:spAutoFit/>
          </a:bodyPr>
          <a:lstStyle/>
          <a:p>
            <a:pPr algn="ctr"/>
            <a:r>
              <a:rPr lang="en-US" sz="2000" b="1">
                <a:solidFill>
                  <a:srgbClr val="FF0000"/>
                </a:solidFill>
              </a:rPr>
              <a:t>The key to a successful affiliate </a:t>
            </a:r>
          </a:p>
          <a:p>
            <a:pPr algn="ctr"/>
            <a:r>
              <a:rPr lang="en-US" sz="2000" b="1">
                <a:solidFill>
                  <a:srgbClr val="FF0000"/>
                </a:solidFill>
              </a:rPr>
              <a:t>is community ownership</a:t>
            </a:r>
          </a:p>
        </p:txBody>
      </p:sp>
      <p:sp>
        <p:nvSpPr>
          <p:cNvPr id="20485" name="Title 1"/>
          <p:cNvSpPr>
            <a:spLocks noGrp="1"/>
          </p:cNvSpPr>
          <p:nvPr>
            <p:ph type="title"/>
          </p:nvPr>
        </p:nvSpPr>
        <p:spPr bwMode="auto">
          <a:xfrm>
            <a:off x="1771650" y="508000"/>
            <a:ext cx="3998913" cy="1320800"/>
          </a:xfrm>
          <a:noFill/>
          <a:ln>
            <a:miter lim="800000"/>
            <a:headEnd/>
            <a:tailEnd/>
          </a:ln>
        </p:spPr>
        <p:txBody>
          <a:bodyPr vert="horz" wrap="square" lIns="91440" tIns="45720" rIns="91440" bIns="45720" numCol="1" anchor="t" anchorCtr="0" compatLnSpc="1">
            <a:prstTxWarp prst="textNoShape">
              <a:avLst/>
            </a:prstTxWarp>
          </a:bodyPr>
          <a:lstStyle/>
          <a:p>
            <a:r>
              <a:rPr lang="en-US" sz="3600" smtClean="0">
                <a:latin typeface="Eurostile"/>
              </a:rPr>
              <a:t>Operation R&amp;R    	USA	</a:t>
            </a:r>
            <a:br>
              <a:rPr lang="en-US" sz="3600" smtClean="0">
                <a:latin typeface="Eurostile"/>
              </a:rPr>
            </a:br>
            <a:r>
              <a:rPr lang="en-US" sz="3600" smtClean="0">
                <a:latin typeface="Eurostile"/>
              </a:rPr>
              <a:t>	</a:t>
            </a:r>
            <a:endParaRPr lang="en-US" sz="3600"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p:cNvSpPr>
            <a:spLocks noGrp="1"/>
          </p:cNvSpPr>
          <p:nvPr>
            <p:ph sz="quarter" idx="1"/>
          </p:nvPr>
        </p:nvSpPr>
        <p:spPr bwMode="auto">
          <a:xfrm>
            <a:off x="400050" y="2438400"/>
            <a:ext cx="6115050" cy="6502400"/>
          </a:xfrm>
          <a:noFill/>
          <a:ln>
            <a:miter lim="800000"/>
            <a:headEnd/>
            <a:tailEnd/>
          </a:ln>
        </p:spPr>
        <p:txBody>
          <a:bodyPr vert="horz" wrap="square" lIns="91440" tIns="45720" rIns="91440" bIns="45720" numCol="1" anchor="t" anchorCtr="0" compatLnSpc="1">
            <a:prstTxWarp prst="textNoShape">
              <a:avLst/>
            </a:prstTxWarp>
          </a:bodyPr>
          <a:lstStyle/>
          <a:p>
            <a:pPr>
              <a:buFont typeface="Wingdings" pitchFamily="2" charset="2"/>
              <a:buChar char="q"/>
            </a:pPr>
            <a:r>
              <a:rPr lang="en-US" sz="2400" b="1" smtClean="0">
                <a:latin typeface="Eurostile"/>
              </a:rPr>
              <a:t>Facts:</a:t>
            </a:r>
          </a:p>
          <a:p>
            <a:pPr lvl="1">
              <a:buSzPct val="102000"/>
              <a:buFont typeface="Wingdings" pitchFamily="2" charset="2"/>
              <a:buChar char="v"/>
            </a:pPr>
            <a:r>
              <a:rPr lang="en-US" sz="2100" smtClean="0">
                <a:latin typeface="Eurostile"/>
              </a:rPr>
              <a:t>More and more Service Members entering the Military are married with children, large increase since 9/11.</a:t>
            </a:r>
          </a:p>
          <a:p>
            <a:pPr lvl="1">
              <a:buSzPct val="102000"/>
              <a:buFont typeface="Wingdings" pitchFamily="2" charset="2"/>
              <a:buChar char="v"/>
            </a:pPr>
            <a:r>
              <a:rPr lang="en-US" sz="2100" smtClean="0">
                <a:latin typeface="Eurostile"/>
              </a:rPr>
              <a:t>Most Military Families can not afford to go on a 7 day vacation.</a:t>
            </a:r>
          </a:p>
          <a:p>
            <a:pPr lvl="1">
              <a:buSzPct val="102000"/>
              <a:buFont typeface="Wingdings" pitchFamily="2" charset="2"/>
              <a:buChar char="v"/>
            </a:pPr>
            <a:r>
              <a:rPr lang="en-US" sz="2100" smtClean="0">
                <a:latin typeface="Eurostile"/>
              </a:rPr>
              <a:t>The Military does a great job at taking care of the single service member, but not a great job at taking care of the married. Perception vs reality.</a:t>
            </a:r>
          </a:p>
          <a:p>
            <a:pPr lvl="1">
              <a:buSzPct val="102000"/>
              <a:buFont typeface="Wingdings" pitchFamily="2" charset="2"/>
              <a:buChar char="v"/>
            </a:pPr>
            <a:r>
              <a:rPr lang="en-US" sz="2100" smtClean="0">
                <a:latin typeface="Eurostile"/>
              </a:rPr>
              <a:t>Military Reintegration Policies do some counseling / Training but it is not enough.</a:t>
            </a:r>
          </a:p>
        </p:txBody>
      </p:sp>
      <p:sp>
        <p:nvSpPr>
          <p:cNvPr id="21507" name="TextBox 4"/>
          <p:cNvSpPr txBox="1">
            <a:spLocks noChangeArrowheads="1"/>
          </p:cNvSpPr>
          <p:nvPr/>
        </p:nvSpPr>
        <p:spPr bwMode="auto">
          <a:xfrm>
            <a:off x="457200" y="1741488"/>
            <a:ext cx="4421188" cy="522287"/>
          </a:xfrm>
          <a:prstGeom prst="rect">
            <a:avLst/>
          </a:prstGeom>
          <a:noFill/>
          <a:ln w="9525">
            <a:noFill/>
            <a:miter lim="800000"/>
            <a:headEnd/>
            <a:tailEnd/>
          </a:ln>
        </p:spPr>
        <p:txBody>
          <a:bodyPr wrap="none">
            <a:spAutoFit/>
          </a:bodyPr>
          <a:lstStyle/>
          <a:p>
            <a:r>
              <a:rPr lang="en-US" sz="2800" b="1" i="1"/>
              <a:t>The Military Perspective:</a:t>
            </a:r>
          </a:p>
        </p:txBody>
      </p:sp>
      <p:sp>
        <p:nvSpPr>
          <p:cNvPr id="21508" name="Title 1"/>
          <p:cNvSpPr>
            <a:spLocks noGrp="1"/>
          </p:cNvSpPr>
          <p:nvPr>
            <p:ph type="title"/>
          </p:nvPr>
        </p:nvSpPr>
        <p:spPr bwMode="auto">
          <a:xfrm>
            <a:off x="1771650" y="508000"/>
            <a:ext cx="3998913" cy="1320800"/>
          </a:xfrm>
          <a:noFill/>
          <a:ln>
            <a:miter lim="800000"/>
            <a:headEnd/>
            <a:tailEnd/>
          </a:ln>
        </p:spPr>
        <p:txBody>
          <a:bodyPr vert="horz" wrap="square" lIns="91440" tIns="45720" rIns="91440" bIns="45720" numCol="1" anchor="t" anchorCtr="0" compatLnSpc="1">
            <a:prstTxWarp prst="textNoShape">
              <a:avLst/>
            </a:prstTxWarp>
          </a:bodyPr>
          <a:lstStyle/>
          <a:p>
            <a:r>
              <a:rPr lang="en-US" sz="3600" smtClean="0">
                <a:latin typeface="Eurostile"/>
              </a:rPr>
              <a:t>Operation R&amp;R    	USA	</a:t>
            </a:r>
            <a:br>
              <a:rPr lang="en-US" sz="3600" smtClean="0">
                <a:latin typeface="Eurostile"/>
              </a:rPr>
            </a:br>
            <a:r>
              <a:rPr lang="en-US" sz="3600" smtClean="0">
                <a:latin typeface="Eurostile"/>
              </a:rPr>
              <a:t>	</a:t>
            </a:r>
            <a:endParaRPr lang="en-US" sz="3600"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sz="quarter" idx="1"/>
          </p:nvPr>
        </p:nvSpPr>
        <p:spPr bwMode="auto">
          <a:xfrm>
            <a:off x="458788" y="2032000"/>
            <a:ext cx="6115050" cy="3454400"/>
          </a:xfrm>
          <a:noFill/>
          <a:ln>
            <a:miter lim="800000"/>
            <a:headEnd/>
            <a:tailEnd/>
          </a:ln>
        </p:spPr>
        <p:txBody>
          <a:bodyPr vert="horz" wrap="square" lIns="91440" tIns="45720" rIns="91440" bIns="45720" numCol="1" anchor="t" anchorCtr="0" compatLnSpc="1">
            <a:prstTxWarp prst="textNoShape">
              <a:avLst/>
            </a:prstTxWarp>
          </a:bodyPr>
          <a:lstStyle/>
          <a:p>
            <a:endParaRPr lang="en-US" sz="2400" smtClean="0">
              <a:latin typeface="Eurostile"/>
            </a:endParaRPr>
          </a:p>
          <a:p>
            <a:endParaRPr lang="en-US" b="1" smtClean="0">
              <a:latin typeface="Eurostile"/>
            </a:endParaRPr>
          </a:p>
          <a:p>
            <a:pPr lvl="1">
              <a:buFont typeface="Arial" pitchFamily="34" charset="0"/>
              <a:buNone/>
            </a:pPr>
            <a:endParaRPr lang="en-US" b="1" smtClean="0">
              <a:latin typeface="Eurostile"/>
            </a:endParaRPr>
          </a:p>
          <a:p>
            <a:pPr>
              <a:buFont typeface="Arial" pitchFamily="34" charset="0"/>
              <a:buNone/>
            </a:pPr>
            <a:endParaRPr lang="en-US" sz="1800" smtClean="0">
              <a:latin typeface="Eurostile"/>
            </a:endParaRPr>
          </a:p>
          <a:p>
            <a:pPr lvl="1"/>
            <a:endParaRPr lang="en-US" sz="2100" smtClean="0">
              <a:latin typeface="Eurostile"/>
            </a:endParaRPr>
          </a:p>
          <a:p>
            <a:endParaRPr lang="en-US" sz="2400" smtClean="0">
              <a:latin typeface="Eurostile"/>
            </a:endParaRPr>
          </a:p>
          <a:p>
            <a:endParaRPr lang="en-US" sz="2400" smtClean="0">
              <a:latin typeface="Eurostile"/>
            </a:endParaRPr>
          </a:p>
          <a:p>
            <a:endParaRPr lang="en-US" smtClean="0">
              <a:latin typeface="Eurostile"/>
            </a:endParaRPr>
          </a:p>
          <a:p>
            <a:endParaRPr lang="en-US" sz="2400" smtClean="0">
              <a:latin typeface="Eurostile"/>
            </a:endParaRPr>
          </a:p>
          <a:p>
            <a:pPr>
              <a:buFont typeface="Arial" pitchFamily="34" charset="0"/>
              <a:buNone/>
            </a:pPr>
            <a:endParaRPr lang="en-US" smtClean="0"/>
          </a:p>
        </p:txBody>
      </p:sp>
      <p:sp>
        <p:nvSpPr>
          <p:cNvPr id="5" name="Content Placeholder 2"/>
          <p:cNvSpPr txBox="1">
            <a:spLocks/>
          </p:cNvSpPr>
          <p:nvPr/>
        </p:nvSpPr>
        <p:spPr>
          <a:xfrm>
            <a:off x="400050" y="2032000"/>
            <a:ext cx="6115050" cy="3454400"/>
          </a:xfrm>
          <a:prstGeom prst="rect">
            <a:avLst/>
          </a:prstGeom>
        </p:spPr>
        <p:txBody>
          <a:bodyPr/>
          <a:lstStyle/>
          <a:p>
            <a:pPr marL="342900" indent="-342900" eaLnBrk="0" hangingPunct="0">
              <a:spcBef>
                <a:spcPct val="20000"/>
              </a:spcBef>
              <a:buFont typeface="Wingdings" pitchFamily="2" charset="2"/>
              <a:buChar char="q"/>
              <a:defRPr/>
            </a:pPr>
            <a:r>
              <a:rPr lang="en-US" sz="2400" b="1" dirty="0">
                <a:latin typeface="Eurostile" pitchFamily="34" charset="0"/>
                <a:cs typeface="+mn-cs"/>
              </a:rPr>
              <a:t>Facts:</a:t>
            </a:r>
          </a:p>
          <a:p>
            <a:pPr marL="742950" lvl="1" indent="-285750" eaLnBrk="0" hangingPunct="0">
              <a:spcBef>
                <a:spcPct val="20000"/>
              </a:spcBef>
              <a:buSzPct val="102000"/>
              <a:buFont typeface="Wingdings" pitchFamily="2" charset="2"/>
              <a:buChar char="v"/>
              <a:defRPr/>
            </a:pPr>
            <a:r>
              <a:rPr lang="en-US" sz="2100" dirty="0">
                <a:latin typeface="Eurostile" pitchFamily="34" charset="0"/>
                <a:cs typeface="+mn-cs"/>
              </a:rPr>
              <a:t>The divorce rate in the Military has more than doubled since the start of OEF. </a:t>
            </a:r>
          </a:p>
          <a:p>
            <a:pPr marL="1200150" lvl="2" indent="-285750" eaLnBrk="0" hangingPunct="0">
              <a:spcBef>
                <a:spcPct val="20000"/>
              </a:spcBef>
              <a:buSzPct val="102000"/>
              <a:buFont typeface="Wingdings" pitchFamily="2" charset="2"/>
              <a:buChar char="v"/>
              <a:defRPr/>
            </a:pPr>
            <a:r>
              <a:rPr lang="en-US" sz="2100" dirty="0" err="1">
                <a:latin typeface="Eurostile" pitchFamily="34" charset="0"/>
                <a:cs typeface="+mn-cs"/>
              </a:rPr>
              <a:t>Example</a:t>
            </a:r>
            <a:r>
              <a:rPr lang="en-US" sz="2100" dirty="0">
                <a:latin typeface="Eurostile" pitchFamily="34" charset="0"/>
                <a:cs typeface="+mn-cs"/>
              </a:rPr>
              <a:t> (US Army): fewer than 5000 in 2001, over 9,000 last year!</a:t>
            </a:r>
          </a:p>
          <a:p>
            <a:pPr marL="742950" lvl="1" indent="-285750" eaLnBrk="0" hangingPunct="0">
              <a:spcBef>
                <a:spcPct val="20000"/>
              </a:spcBef>
              <a:buSzPct val="102000"/>
              <a:buFont typeface="Wingdings" pitchFamily="2" charset="2"/>
              <a:buChar char="v"/>
              <a:defRPr/>
            </a:pPr>
            <a:r>
              <a:rPr lang="en-US" sz="2100" dirty="0">
                <a:latin typeface="Eurostile" pitchFamily="34" charset="0"/>
                <a:cs typeface="+mn-cs"/>
              </a:rPr>
              <a:t>Across all services suicides are way up!...more than 15% of all Service Member suicides are married.</a:t>
            </a:r>
          </a:p>
          <a:p>
            <a:pPr marL="742950" lvl="1" indent="-285750" eaLnBrk="0" hangingPunct="0">
              <a:spcBef>
                <a:spcPct val="20000"/>
              </a:spcBef>
              <a:buClr>
                <a:srgbClr val="0070C0"/>
              </a:buClr>
              <a:buSzPct val="102000"/>
              <a:defRPr/>
            </a:pPr>
            <a:endParaRPr lang="en-US" sz="2100" dirty="0">
              <a:latin typeface="Eurostile" pitchFamily="34" charset="0"/>
              <a:cs typeface="+mn-cs"/>
            </a:endParaRPr>
          </a:p>
          <a:p>
            <a:pPr marL="742950" lvl="1" indent="-285750" eaLnBrk="0" hangingPunct="0">
              <a:spcBef>
                <a:spcPct val="20000"/>
              </a:spcBef>
              <a:buClr>
                <a:srgbClr val="0070C0"/>
              </a:buClr>
              <a:buSzPct val="102000"/>
              <a:defRPr/>
            </a:pPr>
            <a:endParaRPr lang="en-US" sz="2100" dirty="0">
              <a:latin typeface="Eurostile" pitchFamily="34" charset="0"/>
              <a:cs typeface="+mn-cs"/>
            </a:endParaRPr>
          </a:p>
        </p:txBody>
      </p:sp>
      <p:sp>
        <p:nvSpPr>
          <p:cNvPr id="7" name="Rectangle 6"/>
          <p:cNvSpPr/>
          <p:nvPr/>
        </p:nvSpPr>
        <p:spPr>
          <a:xfrm>
            <a:off x="706395" y="5562600"/>
            <a:ext cx="5618205" cy="923330"/>
          </a:xfrm>
          <a:prstGeom prst="rect">
            <a:avLst/>
          </a:prstGeom>
        </p:spPr>
        <p:style>
          <a:lnRef idx="2">
            <a:schemeClr val="dk1"/>
          </a:lnRef>
          <a:fillRef idx="1">
            <a:schemeClr val="lt1"/>
          </a:fillRef>
          <a:effectRef idx="0">
            <a:schemeClr val="dk1"/>
          </a:effectRef>
          <a:fontRef idx="minor">
            <a:schemeClr val="dk1"/>
          </a:fontRef>
        </p:style>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en-US"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What Can We Do?!</a:t>
            </a:r>
            <a:endParaRPr lang="en-US"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8" name="Rectangle 7"/>
          <p:cNvSpPr/>
          <p:nvPr/>
        </p:nvSpPr>
        <p:spPr>
          <a:xfrm>
            <a:off x="1066800" y="7010400"/>
            <a:ext cx="5089727" cy="954107"/>
          </a:xfrm>
          <a:prstGeom prst="rect">
            <a:avLst/>
          </a:prstGeom>
          <a:noFill/>
        </p:spPr>
        <p:txBody>
          <a:bodyPr wrap="non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defRPr/>
            </a:pPr>
            <a:r>
              <a:rPr lang="en-US" sz="28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charset="0"/>
                <a:cs typeface="Arial" charset="0"/>
              </a:rPr>
              <a:t>Do you want to be part </a:t>
            </a:r>
          </a:p>
          <a:p>
            <a:pPr algn="ctr">
              <a:defRPr/>
            </a:pPr>
            <a:r>
              <a:rPr lang="en-US" sz="28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charset="0"/>
                <a:cs typeface="Arial" charset="0"/>
              </a:rPr>
              <a:t>of the solution?</a:t>
            </a:r>
            <a:endParaRPr lang="en-US" sz="28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charset="0"/>
              <a:cs typeface="Arial" charset="0"/>
            </a:endParaRPr>
          </a:p>
        </p:txBody>
      </p:sp>
      <p:sp>
        <p:nvSpPr>
          <p:cNvPr id="22534" name="Title 1"/>
          <p:cNvSpPr>
            <a:spLocks noGrp="1"/>
          </p:cNvSpPr>
          <p:nvPr>
            <p:ph type="title"/>
          </p:nvPr>
        </p:nvSpPr>
        <p:spPr bwMode="auto">
          <a:xfrm>
            <a:off x="1771650" y="508000"/>
            <a:ext cx="3998913" cy="1320800"/>
          </a:xfrm>
          <a:noFill/>
          <a:ln>
            <a:miter lim="800000"/>
            <a:headEnd/>
            <a:tailEnd/>
          </a:ln>
        </p:spPr>
        <p:txBody>
          <a:bodyPr vert="horz" wrap="square" lIns="91440" tIns="45720" rIns="91440" bIns="45720" numCol="1" anchor="t" anchorCtr="0" compatLnSpc="1">
            <a:prstTxWarp prst="textNoShape">
              <a:avLst/>
            </a:prstTxWarp>
          </a:bodyPr>
          <a:lstStyle/>
          <a:p>
            <a:r>
              <a:rPr lang="en-US" sz="3600" smtClean="0">
                <a:latin typeface="Eurostile"/>
              </a:rPr>
              <a:t>Operation R&amp;R    	USA	</a:t>
            </a:r>
            <a:br>
              <a:rPr lang="en-US" sz="3600" smtClean="0">
                <a:latin typeface="Eurostile"/>
              </a:rPr>
            </a:br>
            <a:r>
              <a:rPr lang="en-US" sz="3600" smtClean="0">
                <a:latin typeface="Eurostile"/>
              </a:rPr>
              <a:t>	</a:t>
            </a:r>
            <a:endParaRPr lang="en-US" sz="360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z="4000" smtClean="0"/>
              <a:t>Contents</a:t>
            </a:r>
          </a:p>
        </p:txBody>
      </p:sp>
      <p:sp>
        <p:nvSpPr>
          <p:cNvPr id="5123" name="Content Placeholder 2"/>
          <p:cNvSpPr>
            <a:spLocks noGrp="1"/>
          </p:cNvSpPr>
          <p:nvPr>
            <p:ph sz="quarter" idx="1"/>
          </p:nvPr>
        </p:nvSpPr>
        <p:spPr bwMode="auto">
          <a:xfrm>
            <a:off x="458788" y="2133600"/>
            <a:ext cx="6115050" cy="3124200"/>
          </a:xfrm>
          <a:noFill/>
          <a:ln>
            <a:miter lim="800000"/>
            <a:headEnd/>
            <a:tailEnd/>
          </a:ln>
        </p:spPr>
        <p:txBody>
          <a:bodyPr vert="horz" wrap="square" lIns="91440" tIns="45720" rIns="91440" bIns="45720" numCol="1" anchor="t" anchorCtr="0" compatLnSpc="1">
            <a:prstTxWarp prst="textNoShape">
              <a:avLst/>
            </a:prstTxWarp>
          </a:bodyPr>
          <a:lstStyle/>
          <a:p>
            <a:r>
              <a:rPr lang="en-US" smtClean="0"/>
              <a:t>The Leadership Team</a:t>
            </a:r>
          </a:p>
          <a:p>
            <a:r>
              <a:rPr lang="en-US" smtClean="0"/>
              <a:t>Operation R and R Fact Paper</a:t>
            </a:r>
          </a:p>
          <a:p>
            <a:r>
              <a:rPr lang="en-US" smtClean="0"/>
              <a:t>Operation R and R presentation</a:t>
            </a:r>
          </a:p>
          <a:p>
            <a:r>
              <a:rPr lang="en-US" smtClean="0"/>
              <a:t>Aug 11- Jan 13 Strategic Plan</a:t>
            </a:r>
          </a:p>
          <a:p>
            <a:endParaRPr lang="en-US"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bwMode="auto">
          <a:xfrm>
            <a:off x="1771650" y="508000"/>
            <a:ext cx="3998913" cy="1320800"/>
          </a:xfrm>
          <a:noFill/>
          <a:ln>
            <a:miter lim="800000"/>
            <a:headEnd/>
            <a:tailEnd/>
          </a:ln>
        </p:spPr>
        <p:txBody>
          <a:bodyPr vert="horz" wrap="square" lIns="91440" tIns="45720" rIns="91440" bIns="45720" numCol="1" anchor="t" anchorCtr="0" compatLnSpc="1">
            <a:prstTxWarp prst="textNoShape">
              <a:avLst/>
            </a:prstTxWarp>
          </a:bodyPr>
          <a:lstStyle/>
          <a:p>
            <a:r>
              <a:rPr lang="en-US" sz="3600" smtClean="0">
                <a:latin typeface="Eurostile"/>
              </a:rPr>
              <a:t>Operation R&amp;R    	USA	</a:t>
            </a:r>
            <a:br>
              <a:rPr lang="en-US" sz="3600" smtClean="0">
                <a:latin typeface="Eurostile"/>
              </a:rPr>
            </a:br>
            <a:r>
              <a:rPr lang="en-US" sz="3600" smtClean="0">
                <a:latin typeface="Eurostile"/>
              </a:rPr>
              <a:t>	</a:t>
            </a:r>
            <a:endParaRPr lang="en-US" sz="3600" smtClean="0"/>
          </a:p>
        </p:txBody>
      </p:sp>
      <p:sp>
        <p:nvSpPr>
          <p:cNvPr id="23555" name="TextBox 4"/>
          <p:cNvSpPr txBox="1">
            <a:spLocks noChangeArrowheads="1"/>
          </p:cNvSpPr>
          <p:nvPr/>
        </p:nvSpPr>
        <p:spPr bwMode="auto">
          <a:xfrm>
            <a:off x="400050" y="1524000"/>
            <a:ext cx="3543300" cy="523875"/>
          </a:xfrm>
          <a:prstGeom prst="rect">
            <a:avLst/>
          </a:prstGeom>
          <a:noFill/>
          <a:ln w="9525">
            <a:noFill/>
            <a:miter lim="800000"/>
            <a:headEnd/>
            <a:tailEnd/>
          </a:ln>
        </p:spPr>
        <p:txBody>
          <a:bodyPr wrap="none">
            <a:spAutoFit/>
          </a:bodyPr>
          <a:lstStyle/>
          <a:p>
            <a:r>
              <a:rPr lang="en-US" sz="2800"/>
              <a:t>Military Partnerships:</a:t>
            </a:r>
          </a:p>
        </p:txBody>
      </p:sp>
      <p:sp>
        <p:nvSpPr>
          <p:cNvPr id="23556" name="TextBox 6"/>
          <p:cNvSpPr txBox="1">
            <a:spLocks noChangeArrowheads="1"/>
          </p:cNvSpPr>
          <p:nvPr/>
        </p:nvSpPr>
        <p:spPr bwMode="auto">
          <a:xfrm>
            <a:off x="400050" y="2438400"/>
            <a:ext cx="5486400" cy="5324475"/>
          </a:xfrm>
          <a:prstGeom prst="rect">
            <a:avLst/>
          </a:prstGeom>
          <a:noFill/>
          <a:ln w="9525">
            <a:noFill/>
            <a:miter lim="800000"/>
            <a:headEnd/>
            <a:tailEnd/>
          </a:ln>
        </p:spPr>
        <p:txBody>
          <a:bodyPr>
            <a:spAutoFit/>
          </a:bodyPr>
          <a:lstStyle/>
          <a:p>
            <a:pPr>
              <a:buFont typeface="Wingdings" pitchFamily="2" charset="2"/>
              <a:buChar char="q"/>
            </a:pPr>
            <a:r>
              <a:rPr lang="en-US" sz="2000"/>
              <a:t> We assist you on the your supporting installation (s).</a:t>
            </a:r>
          </a:p>
          <a:p>
            <a:pPr lvl="1">
              <a:buFont typeface="Wingdings" pitchFamily="2" charset="2"/>
              <a:buChar char="v"/>
            </a:pPr>
            <a:r>
              <a:rPr lang="en-US" sz="2000"/>
              <a:t> Gain Access to the Chain of Command starting with the Commanding General of each installation</a:t>
            </a:r>
          </a:p>
          <a:p>
            <a:pPr lvl="1">
              <a:buFont typeface="Wingdings" pitchFamily="2" charset="2"/>
              <a:buChar char="v"/>
            </a:pPr>
            <a:r>
              <a:rPr lang="en-US" sz="2000"/>
              <a:t> Help with Press releases on each installation</a:t>
            </a:r>
          </a:p>
          <a:p>
            <a:pPr lvl="1">
              <a:buFont typeface="Wingdings" pitchFamily="2" charset="2"/>
              <a:buChar char="v"/>
            </a:pPr>
            <a:r>
              <a:rPr lang="en-US" sz="2000"/>
              <a:t> Assistance in getting to Family Support groups</a:t>
            </a:r>
          </a:p>
          <a:p>
            <a:pPr lvl="1">
              <a:buFont typeface="Wingdings" pitchFamily="2" charset="2"/>
              <a:buChar char="Ø"/>
            </a:pPr>
            <a:endParaRPr lang="en-US" sz="2000"/>
          </a:p>
          <a:p>
            <a:pPr>
              <a:buFont typeface="Wingdings" pitchFamily="2" charset="2"/>
              <a:buChar char="q"/>
            </a:pPr>
            <a:r>
              <a:rPr lang="en-US" sz="2000"/>
              <a:t> We liaison with the supported installation for community relations events</a:t>
            </a:r>
          </a:p>
          <a:p>
            <a:pPr lvl="1">
              <a:buFont typeface="Wingdings" pitchFamily="2" charset="2"/>
              <a:buChar char="v"/>
            </a:pPr>
            <a:r>
              <a:rPr lang="en-US" sz="2000"/>
              <a:t> Parades</a:t>
            </a:r>
          </a:p>
          <a:p>
            <a:pPr lvl="1">
              <a:buFont typeface="Wingdings" pitchFamily="2" charset="2"/>
              <a:buChar char="v"/>
            </a:pPr>
            <a:r>
              <a:rPr lang="en-US" sz="2000"/>
              <a:t> Installation tours for supporting organizations</a:t>
            </a:r>
          </a:p>
          <a:p>
            <a:pPr lvl="1">
              <a:buFont typeface="Wingdings" pitchFamily="2" charset="2"/>
              <a:buChar char="v"/>
            </a:pPr>
            <a:r>
              <a:rPr lang="en-US" sz="2000"/>
              <a:t> Guest speakers at events</a:t>
            </a:r>
          </a:p>
          <a:p>
            <a:pPr lvl="1">
              <a:buFont typeface="Wingdings" pitchFamily="2" charset="2"/>
              <a:buChar char="q"/>
            </a:pPr>
            <a:endParaRPr lang="en-US" sz="20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1" descr="http://i3.squidoocdn.com/resize/squidoo_images/250/draft_lens11297861module105815441photo_1276397975Folded_American_Flag.jpg"/>
          <p:cNvPicPr>
            <a:picLocks noChangeAspect="1" noChangeArrowheads="1"/>
          </p:cNvPicPr>
          <p:nvPr/>
        </p:nvPicPr>
        <p:blipFill>
          <a:blip r:embed="rId2" cstate="print"/>
          <a:srcRect/>
          <a:stretch>
            <a:fillRect/>
          </a:stretch>
        </p:blipFill>
        <p:spPr bwMode="auto">
          <a:xfrm>
            <a:off x="33338" y="0"/>
            <a:ext cx="6829425" cy="9144000"/>
          </a:xfrm>
          <a:prstGeom prst="rect">
            <a:avLst/>
          </a:prstGeom>
          <a:noFill/>
          <a:ln w="9525">
            <a:noFill/>
            <a:miter lim="800000"/>
            <a:headEnd/>
            <a:tailEnd/>
          </a:ln>
        </p:spPr>
      </p:pic>
      <p:pic>
        <p:nvPicPr>
          <p:cNvPr id="2" name="Picture 2" descr="OP_RR_HQ"/>
          <p:cNvPicPr>
            <a:picLocks noChangeAspect="1" noChangeArrowheads="1"/>
          </p:cNvPicPr>
          <p:nvPr/>
        </p:nvPicPr>
        <p:blipFill>
          <a:blip r:embed="rId3" cstate="print"/>
          <a:srcRect/>
          <a:stretch>
            <a:fillRect/>
          </a:stretch>
        </p:blipFill>
        <p:spPr bwMode="auto">
          <a:xfrm>
            <a:off x="-171450" y="715819"/>
            <a:ext cx="5314950" cy="2433781"/>
          </a:xfrm>
          <a:prstGeom prst="rect">
            <a:avLst/>
          </a:prstGeom>
          <a:noFill/>
          <a:ln w="9525">
            <a:noFill/>
            <a:miter lim="800000"/>
            <a:headEnd/>
            <a:tailEnd/>
          </a:ln>
          <a:scene3d>
            <a:camera prst="perspectiveContrastingRightFacing"/>
            <a:lightRig rig="threePt" dir="t"/>
          </a:scene3d>
        </p:spPr>
      </p:pic>
      <p:sp>
        <p:nvSpPr>
          <p:cNvPr id="10" name="Rectangle 9"/>
          <p:cNvSpPr/>
          <p:nvPr/>
        </p:nvSpPr>
        <p:spPr>
          <a:xfrm>
            <a:off x="-444242" y="6553200"/>
            <a:ext cx="5530593" cy="2585323"/>
          </a:xfrm>
          <a:prstGeom prst="rect">
            <a:avLst/>
          </a:prstGeom>
          <a:noFill/>
        </p:spPr>
        <p:txBody>
          <a:bodyPr>
            <a:spAutoFit/>
            <a:scene3d>
              <a:camera prst="orthographicFront"/>
              <a:lightRig rig="soft" dir="t">
                <a:rot lat="0" lon="0" rev="10800000"/>
              </a:lightRig>
            </a:scene3d>
            <a:sp3d>
              <a:bevelT w="27940" h="12700"/>
              <a:contourClr>
                <a:srgbClr val="DDDDDD"/>
              </a:contourClr>
            </a:sp3d>
          </a:bodyPr>
          <a:lstStyle/>
          <a:p>
            <a:pPr algn="ctr">
              <a:defRPr/>
            </a:pPr>
            <a:r>
              <a:rPr lang="en-US" sz="5400" b="1" spc="150" dirty="0">
                <a:ln w="11430"/>
                <a:solidFill>
                  <a:srgbClr val="F8F8F8"/>
                </a:solidFill>
                <a:effectLst>
                  <a:outerShdw blurRad="25400" algn="tl" rotWithShape="0">
                    <a:srgbClr val="000000">
                      <a:alpha val="43000"/>
                    </a:srgbClr>
                  </a:outerShdw>
                </a:effectLst>
                <a:latin typeface="Arial" charset="0"/>
                <a:cs typeface="Arial" charset="0"/>
              </a:rPr>
              <a:t>Families of Fallen Hero’s Program</a:t>
            </a:r>
            <a:endParaRPr lang="en-US" sz="5400" b="1" spc="150" dirty="0">
              <a:ln w="11430"/>
              <a:solidFill>
                <a:srgbClr val="F8F8F8"/>
              </a:solidFill>
              <a:effectLst>
                <a:outerShdw blurRad="25400" algn="tl" rotWithShape="0">
                  <a:srgbClr val="000000">
                    <a:alpha val="43000"/>
                  </a:srgbClr>
                </a:outerShdw>
              </a:effectLst>
              <a:latin typeface="Arial" charset="0"/>
              <a:cs typeface="Arial"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bwMode="auto">
          <a:xfrm>
            <a:off x="1600200" y="406400"/>
            <a:ext cx="4229100" cy="1524000"/>
          </a:xfrm>
          <a:noFill/>
          <a:ln>
            <a:miter lim="800000"/>
            <a:headEnd/>
            <a:tailEnd/>
          </a:ln>
        </p:spPr>
        <p:txBody>
          <a:bodyPr vert="horz" wrap="square" lIns="91440" tIns="45720" rIns="91440" bIns="45720" numCol="1" anchor="t" anchorCtr="0" compatLnSpc="1">
            <a:prstTxWarp prst="textNoShape">
              <a:avLst/>
            </a:prstTxWarp>
          </a:bodyPr>
          <a:lstStyle/>
          <a:p>
            <a:r>
              <a:rPr lang="en-US" sz="3600" b="1" smtClean="0"/>
              <a:t>Program Overview</a:t>
            </a:r>
          </a:p>
        </p:txBody>
      </p:sp>
      <p:sp>
        <p:nvSpPr>
          <p:cNvPr id="25603" name="Text Placeholder 2"/>
          <p:cNvSpPr>
            <a:spLocks noGrp="1"/>
          </p:cNvSpPr>
          <p:nvPr>
            <p:ph type="body" idx="1"/>
          </p:nvPr>
        </p:nvSpPr>
        <p:spPr bwMode="auto">
          <a:xfrm>
            <a:off x="342900" y="2133600"/>
            <a:ext cx="6172200" cy="6034088"/>
          </a:xfrm>
          <a:noFill/>
          <a:ln>
            <a:miter lim="800000"/>
            <a:headEnd/>
            <a:tailEnd/>
          </a:ln>
        </p:spPr>
        <p:txBody>
          <a:bodyPr vert="horz" wrap="square" lIns="91440" tIns="45720" rIns="91440" bIns="45720" numCol="1" anchor="t" anchorCtr="0" compatLnSpc="1">
            <a:prstTxWarp prst="textNoShape">
              <a:avLst/>
            </a:prstTxWarp>
          </a:bodyPr>
          <a:lstStyle/>
          <a:p>
            <a:r>
              <a:rPr lang="en-US" sz="2800" smtClean="0"/>
              <a:t>The leadership of Operation R and R, USA identified a need to further support given to surviving Family members of service members killed in the line of duty during over seas deployments.  Recognizing the unique challenges these Families now face, it was determined to expand the current construct of Operation R and R, USA to include a special part of Operation R and R, USA known as  “Families of Fallen Hero's Program”.</a:t>
            </a:r>
          </a:p>
        </p:txBody>
      </p:sp>
      <p:sp>
        <p:nvSpPr>
          <p:cNvPr id="4" name="Slide Number Placeholder 3"/>
          <p:cNvSpPr>
            <a:spLocks noGrp="1"/>
          </p:cNvSpPr>
          <p:nvPr>
            <p:ph type="sldNum" sz="quarter" idx="12"/>
          </p:nvPr>
        </p:nvSpPr>
        <p:spPr/>
        <p:txBody>
          <a:bodyPr/>
          <a:lstStyle/>
          <a:p>
            <a:pPr>
              <a:defRPr/>
            </a:pPr>
            <a:fld id="{742ACB5F-9DB3-41B1-8D63-1E467F7CEB4A}" type="slidenum">
              <a:rPr lang="en-US"/>
              <a:pPr>
                <a:defRPr/>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bwMode="auto">
          <a:xfrm>
            <a:off x="1428750" y="508000"/>
            <a:ext cx="4514850" cy="1524000"/>
          </a:xfrm>
          <a:noFill/>
          <a:ln>
            <a:miter lim="800000"/>
            <a:headEnd/>
            <a:tailEnd/>
          </a:ln>
        </p:spPr>
        <p:txBody>
          <a:bodyPr vert="horz" wrap="square" lIns="91440" tIns="45720" rIns="91440" bIns="45720" numCol="1" anchor="t" anchorCtr="0" compatLnSpc="1">
            <a:prstTxWarp prst="textNoShape">
              <a:avLst/>
            </a:prstTxWarp>
          </a:bodyPr>
          <a:lstStyle/>
          <a:p>
            <a:r>
              <a:rPr lang="en-US" sz="3600" b="1" smtClean="0"/>
              <a:t>The Families in Need</a:t>
            </a:r>
          </a:p>
        </p:txBody>
      </p:sp>
      <p:sp>
        <p:nvSpPr>
          <p:cNvPr id="26627" name="Text Placeholder 2"/>
          <p:cNvSpPr>
            <a:spLocks noGrp="1"/>
          </p:cNvSpPr>
          <p:nvPr>
            <p:ph type="body" idx="1"/>
          </p:nvPr>
        </p:nvSpPr>
        <p:spPr bwMode="auto">
          <a:xfrm>
            <a:off x="342900" y="2133600"/>
            <a:ext cx="6172200" cy="6034088"/>
          </a:xfrm>
          <a:noFill/>
          <a:ln>
            <a:miter lim="800000"/>
            <a:headEnd/>
            <a:tailEnd/>
          </a:ln>
        </p:spPr>
        <p:txBody>
          <a:bodyPr vert="horz" wrap="square" lIns="91440" tIns="45720" rIns="91440" bIns="45720" numCol="1" anchor="t" anchorCtr="0" compatLnSpc="1">
            <a:prstTxWarp prst="textNoShape">
              <a:avLst/>
            </a:prstTxWarp>
          </a:bodyPr>
          <a:lstStyle/>
          <a:p>
            <a:r>
              <a:rPr lang="en-US" sz="2800" smtClean="0"/>
              <a:t>Rest and Relaxation is every bit as needed with a Family who has lost a loved one.</a:t>
            </a:r>
          </a:p>
          <a:p>
            <a:pPr lvl="1"/>
            <a:r>
              <a:rPr lang="en-US" sz="2400" smtClean="0"/>
              <a:t>Time to Heal</a:t>
            </a:r>
          </a:p>
          <a:p>
            <a:pPr lvl="1"/>
            <a:r>
              <a:rPr lang="en-US" sz="2400" smtClean="0"/>
              <a:t>Time to bond</a:t>
            </a:r>
          </a:p>
          <a:p>
            <a:pPr lvl="1"/>
            <a:r>
              <a:rPr lang="en-US" sz="2400" smtClean="0"/>
              <a:t>Time to try to make sense of it all</a:t>
            </a:r>
          </a:p>
          <a:p>
            <a:r>
              <a:rPr lang="en-US" sz="2800" smtClean="0"/>
              <a:t>Regardless of when the sacrifice was made, these families need time away.</a:t>
            </a:r>
          </a:p>
          <a:p>
            <a:pPr>
              <a:buFont typeface="Arial" pitchFamily="34" charset="0"/>
              <a:buNone/>
            </a:pPr>
            <a:endParaRPr lang="en-US" smtClean="0"/>
          </a:p>
        </p:txBody>
      </p:sp>
      <p:sp>
        <p:nvSpPr>
          <p:cNvPr id="5" name="Slide Number Placeholder 4"/>
          <p:cNvSpPr>
            <a:spLocks noGrp="1"/>
          </p:cNvSpPr>
          <p:nvPr>
            <p:ph type="sldNum" sz="quarter" idx="12"/>
          </p:nvPr>
        </p:nvSpPr>
        <p:spPr/>
        <p:txBody>
          <a:bodyPr/>
          <a:lstStyle/>
          <a:p>
            <a:pPr>
              <a:defRPr/>
            </a:pPr>
            <a:fld id="{867B4503-1652-4282-8F43-644060D3949F}" type="slidenum">
              <a:rPr lang="en-US"/>
              <a:pPr>
                <a:defRPr/>
              </a:pPr>
              <a:t>23</a:t>
            </a:fld>
            <a:endParaRPr lang="en-US"/>
          </a:p>
        </p:txBody>
      </p:sp>
      <p:pic>
        <p:nvPicPr>
          <p:cNvPr id="26629" name="Picture 7" descr="http://iraq.pigstye.net/images/articles/VictorMCota_4_original.jpg"/>
          <p:cNvPicPr>
            <a:picLocks noChangeAspect="1" noChangeArrowheads="1"/>
          </p:cNvPicPr>
          <p:nvPr/>
        </p:nvPicPr>
        <p:blipFill>
          <a:blip r:embed="rId2" cstate="print"/>
          <a:srcRect/>
          <a:stretch>
            <a:fillRect/>
          </a:stretch>
        </p:blipFill>
        <p:spPr bwMode="auto">
          <a:xfrm>
            <a:off x="2438400" y="6248400"/>
            <a:ext cx="2438400" cy="2286000"/>
          </a:xfrm>
          <a:prstGeom prst="rect">
            <a:avLst/>
          </a:prstGeom>
          <a:noFill/>
          <a:ln w="9525">
            <a:noFill/>
            <a:miter lim="800000"/>
            <a:headEnd/>
            <a:tailEnd/>
          </a:ln>
        </p:spPr>
      </p:pic>
      <p:sp>
        <p:nvSpPr>
          <p:cNvPr id="12" name="Curved Left Arrow 11"/>
          <p:cNvSpPr/>
          <p:nvPr/>
        </p:nvSpPr>
        <p:spPr>
          <a:xfrm>
            <a:off x="5867400" y="5257800"/>
            <a:ext cx="342900" cy="8128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6631" name="TextBox 12"/>
          <p:cNvSpPr txBox="1">
            <a:spLocks noChangeArrowheads="1"/>
          </p:cNvSpPr>
          <p:nvPr/>
        </p:nvSpPr>
        <p:spPr bwMode="auto">
          <a:xfrm>
            <a:off x="2057400" y="5791200"/>
            <a:ext cx="3800475" cy="369888"/>
          </a:xfrm>
          <a:prstGeom prst="rect">
            <a:avLst/>
          </a:prstGeom>
          <a:noFill/>
          <a:ln w="28575">
            <a:solidFill>
              <a:schemeClr val="tx1"/>
            </a:solidFill>
            <a:miter lim="800000"/>
            <a:headEnd/>
            <a:tailEnd/>
          </a:ln>
        </p:spPr>
        <p:txBody>
          <a:bodyPr wrap="none">
            <a:spAutoFit/>
          </a:bodyPr>
          <a:lstStyle/>
          <a:p>
            <a:r>
              <a:rPr lang="en-US"/>
              <a:t>This is where our program can help</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bwMode="auto">
          <a:xfrm>
            <a:off x="1771650" y="406400"/>
            <a:ext cx="3943350" cy="1320800"/>
          </a:xfrm>
          <a:noFill/>
          <a:ln>
            <a:miter lim="800000"/>
            <a:headEnd/>
            <a:tailEnd/>
          </a:ln>
        </p:spPr>
        <p:txBody>
          <a:bodyPr vert="horz" wrap="square" lIns="91440" tIns="45720" rIns="91440" bIns="45720" numCol="1" anchor="t" anchorCtr="0" compatLnSpc="1">
            <a:prstTxWarp prst="textNoShape">
              <a:avLst/>
            </a:prstTxWarp>
          </a:bodyPr>
          <a:lstStyle/>
          <a:p>
            <a:r>
              <a:rPr lang="en-US" sz="3600" b="1" smtClean="0"/>
              <a:t>What the Program </a:t>
            </a:r>
            <a:br>
              <a:rPr lang="en-US" sz="3600" b="1" smtClean="0"/>
            </a:br>
            <a:r>
              <a:rPr lang="en-US" sz="3600" b="1" smtClean="0"/>
              <a:t>Will Do</a:t>
            </a:r>
          </a:p>
        </p:txBody>
      </p:sp>
      <p:sp>
        <p:nvSpPr>
          <p:cNvPr id="27651" name="Text Placeholder 2"/>
          <p:cNvSpPr>
            <a:spLocks noGrp="1"/>
          </p:cNvSpPr>
          <p:nvPr>
            <p:ph type="body" idx="1"/>
          </p:nvPr>
        </p:nvSpPr>
        <p:spPr bwMode="auto">
          <a:xfrm>
            <a:off x="342900" y="1524000"/>
            <a:ext cx="6172200" cy="4775200"/>
          </a:xfrm>
          <a:noFill/>
          <a:ln>
            <a:miter lim="800000"/>
            <a:headEnd/>
            <a:tailEnd/>
          </a:ln>
        </p:spPr>
        <p:txBody>
          <a:bodyPr vert="horz" wrap="square" lIns="91440" tIns="45720" rIns="91440" bIns="45720" numCol="1" anchor="t" anchorCtr="0" compatLnSpc="1">
            <a:prstTxWarp prst="textNoShape">
              <a:avLst/>
            </a:prstTxWarp>
          </a:bodyPr>
          <a:lstStyle/>
          <a:p>
            <a:r>
              <a:rPr lang="en-US" sz="2400" smtClean="0"/>
              <a:t>This program is control by the National headquarters.</a:t>
            </a:r>
          </a:p>
          <a:p>
            <a:r>
              <a:rPr lang="en-US" sz="2400" smtClean="0"/>
              <a:t>We plan to conduct an outreach program to let the Families of Fallen Hero’s know about our program.</a:t>
            </a:r>
          </a:p>
          <a:p>
            <a:r>
              <a:rPr lang="en-US" sz="2400" smtClean="0"/>
              <a:t>If they choose, they will register on the National web site, and the registration is forward to the Program Director.</a:t>
            </a:r>
          </a:p>
          <a:p>
            <a:r>
              <a:rPr lang="en-US" sz="2400" smtClean="0"/>
              <a:t>With in 48 hours initial contact with the family is made.</a:t>
            </a:r>
          </a:p>
          <a:p>
            <a:r>
              <a:rPr lang="en-US" sz="2400" smtClean="0"/>
              <a:t>During the initial contact a survey form is filled out to fully understand the desires of the Family and discuss this program with them.</a:t>
            </a:r>
          </a:p>
          <a:p>
            <a:endParaRPr lang="en-US" sz="2400" smtClean="0"/>
          </a:p>
        </p:txBody>
      </p:sp>
      <p:sp>
        <p:nvSpPr>
          <p:cNvPr id="5" name="Slide Number Placeholder 4"/>
          <p:cNvSpPr>
            <a:spLocks noGrp="1"/>
          </p:cNvSpPr>
          <p:nvPr>
            <p:ph type="sldNum" sz="quarter" idx="12"/>
          </p:nvPr>
        </p:nvSpPr>
        <p:spPr/>
        <p:txBody>
          <a:bodyPr/>
          <a:lstStyle/>
          <a:p>
            <a:pPr>
              <a:defRPr/>
            </a:pPr>
            <a:fld id="{69CEADAF-252A-4910-A487-88AEABAA104D}" type="slidenum">
              <a:rPr lang="en-US"/>
              <a:pPr>
                <a:defRPr/>
              </a:pPr>
              <a:t>24</a:t>
            </a:fld>
            <a:endParaRPr lang="en-US"/>
          </a:p>
        </p:txBody>
      </p:sp>
      <p:pic>
        <p:nvPicPr>
          <p:cNvPr id="27653" name="Picture 9" descr="http://www.dreamstime.com/child-holding-a-parent-s-folded-american-flag-thumb13822367.jpg"/>
          <p:cNvPicPr>
            <a:picLocks noChangeAspect="1" noChangeArrowheads="1"/>
          </p:cNvPicPr>
          <p:nvPr/>
        </p:nvPicPr>
        <p:blipFill>
          <a:blip r:embed="rId2" cstate="print"/>
          <a:srcRect/>
          <a:stretch>
            <a:fillRect/>
          </a:stretch>
        </p:blipFill>
        <p:spPr bwMode="auto">
          <a:xfrm>
            <a:off x="2800350" y="6629400"/>
            <a:ext cx="1816100" cy="1944688"/>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Placeholder 2"/>
          <p:cNvSpPr>
            <a:spLocks noGrp="1"/>
          </p:cNvSpPr>
          <p:nvPr>
            <p:ph type="body" idx="1"/>
          </p:nvPr>
        </p:nvSpPr>
        <p:spPr bwMode="auto">
          <a:xfrm>
            <a:off x="342900" y="1752600"/>
            <a:ext cx="6172200" cy="6034088"/>
          </a:xfrm>
          <a:noFill/>
          <a:ln>
            <a:miter lim="800000"/>
            <a:headEnd/>
            <a:tailEnd/>
          </a:ln>
        </p:spPr>
        <p:txBody>
          <a:bodyPr vert="horz" wrap="square" lIns="91440" tIns="45720" rIns="91440" bIns="45720" numCol="1" anchor="t" anchorCtr="0" compatLnSpc="1">
            <a:prstTxWarp prst="textNoShape">
              <a:avLst/>
            </a:prstTxWarp>
          </a:bodyPr>
          <a:lstStyle/>
          <a:p>
            <a:r>
              <a:rPr lang="en-US" smtClean="0"/>
              <a:t>Once the destination and time are agreed upon, the coordination with the affect affiliate or with the destination of choice will begin.</a:t>
            </a:r>
          </a:p>
          <a:p>
            <a:r>
              <a:rPr lang="en-US" smtClean="0"/>
              <a:t>Once all coordination is complete, the family will take part in its Operation R and R, USA sponsored trip.</a:t>
            </a:r>
          </a:p>
          <a:p>
            <a:endParaRPr lang="en-US" smtClean="0"/>
          </a:p>
        </p:txBody>
      </p:sp>
      <p:sp>
        <p:nvSpPr>
          <p:cNvPr id="5" name="Slide Number Placeholder 4"/>
          <p:cNvSpPr>
            <a:spLocks noGrp="1"/>
          </p:cNvSpPr>
          <p:nvPr>
            <p:ph type="sldNum" sz="quarter" idx="12"/>
          </p:nvPr>
        </p:nvSpPr>
        <p:spPr/>
        <p:txBody>
          <a:bodyPr/>
          <a:lstStyle/>
          <a:p>
            <a:pPr>
              <a:defRPr/>
            </a:pPr>
            <a:fld id="{49426C5C-F504-4DE6-A063-8DA837BB4D56}" type="slidenum">
              <a:rPr lang="en-US"/>
              <a:pPr>
                <a:defRPr/>
              </a:pPr>
              <a:t>25</a:t>
            </a:fld>
            <a:endParaRPr lang="en-US"/>
          </a:p>
        </p:txBody>
      </p:sp>
      <p:sp>
        <p:nvSpPr>
          <p:cNvPr id="28676" name="Title 1"/>
          <p:cNvSpPr>
            <a:spLocks noGrp="1"/>
          </p:cNvSpPr>
          <p:nvPr>
            <p:ph type="title"/>
          </p:nvPr>
        </p:nvSpPr>
        <p:spPr bwMode="auto">
          <a:xfrm>
            <a:off x="342900" y="366713"/>
            <a:ext cx="6172200" cy="1524000"/>
          </a:xfrm>
          <a:noFill/>
          <a:ln>
            <a:miter lim="800000"/>
            <a:headEnd/>
            <a:tailEnd/>
          </a:ln>
        </p:spPr>
        <p:txBody>
          <a:bodyPr vert="horz" wrap="square" lIns="91440" tIns="45720" rIns="91440" bIns="45720" numCol="1" anchor="t" anchorCtr="0" compatLnSpc="1">
            <a:prstTxWarp prst="textNoShape">
              <a:avLst/>
            </a:prstTxWarp>
          </a:bodyPr>
          <a:lstStyle/>
          <a:p>
            <a:r>
              <a:rPr lang="en-US" sz="3600" b="1" smtClean="0"/>
              <a:t>What the Program </a:t>
            </a:r>
            <a:br>
              <a:rPr lang="en-US" sz="3600" b="1" smtClean="0"/>
            </a:br>
            <a:r>
              <a:rPr lang="en-US" sz="3600" b="1" smtClean="0"/>
              <a:t>Will Do</a:t>
            </a:r>
          </a:p>
        </p:txBody>
      </p:sp>
      <p:sp>
        <p:nvSpPr>
          <p:cNvPr id="7" name="Cloud 6"/>
          <p:cNvSpPr/>
          <p:nvPr/>
        </p:nvSpPr>
        <p:spPr>
          <a:xfrm>
            <a:off x="1771650" y="6273800"/>
            <a:ext cx="3714750" cy="23368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bg1"/>
                </a:solidFill>
              </a:rPr>
              <a:t>This trip will be at no cost to the family, and completely sponsored by private donations and the National Office</a:t>
            </a:r>
            <a:endParaRPr lang="en-US" dirty="0">
              <a:solidFill>
                <a:schemeClr val="bg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bwMode="auto">
          <a:xfrm>
            <a:off x="1657350" y="468313"/>
            <a:ext cx="4000500" cy="852487"/>
          </a:xfrm>
          <a:noFill/>
          <a:ln>
            <a:miter lim="800000"/>
            <a:headEnd/>
            <a:tailEnd/>
          </a:ln>
        </p:spPr>
        <p:txBody>
          <a:bodyPr vert="horz" wrap="square" lIns="91440" tIns="45720" rIns="91440" bIns="45720" numCol="1" anchor="t" anchorCtr="0" compatLnSpc="1">
            <a:prstTxWarp prst="textNoShape">
              <a:avLst/>
            </a:prstTxWarp>
          </a:bodyPr>
          <a:lstStyle/>
          <a:p>
            <a:r>
              <a:rPr lang="en-US" sz="3600" b="1" smtClean="0"/>
              <a:t>Destinations</a:t>
            </a:r>
          </a:p>
        </p:txBody>
      </p:sp>
      <p:sp>
        <p:nvSpPr>
          <p:cNvPr id="29699" name="Text Placeholder 2"/>
          <p:cNvSpPr>
            <a:spLocks noGrp="1"/>
          </p:cNvSpPr>
          <p:nvPr>
            <p:ph type="body" idx="1"/>
          </p:nvPr>
        </p:nvSpPr>
        <p:spPr bwMode="auto">
          <a:xfrm>
            <a:off x="342900" y="1524000"/>
            <a:ext cx="6172200" cy="4267200"/>
          </a:xfrm>
          <a:noFill/>
          <a:ln>
            <a:miter lim="800000"/>
            <a:headEnd/>
            <a:tailEnd/>
          </a:ln>
        </p:spPr>
        <p:txBody>
          <a:bodyPr vert="horz" wrap="square" lIns="91440" tIns="45720" rIns="91440" bIns="45720" numCol="1" anchor="t" anchorCtr="0" compatLnSpc="1">
            <a:prstTxWarp prst="textNoShape">
              <a:avLst/>
            </a:prstTxWarp>
          </a:bodyPr>
          <a:lstStyle/>
          <a:p>
            <a:r>
              <a:rPr lang="en-US" sz="2400" smtClean="0"/>
              <a:t>We are in the process of developing a list of ‘Destinations of Choice’ for this program.</a:t>
            </a:r>
          </a:p>
          <a:p>
            <a:r>
              <a:rPr lang="en-US" sz="2400" smtClean="0"/>
              <a:t>These will be private areas that may or may not participate with an affiliate, who wants only to help the Families of the Fallen.</a:t>
            </a:r>
          </a:p>
          <a:p>
            <a:r>
              <a:rPr lang="en-US" sz="2400" smtClean="0"/>
              <a:t>All active affiliates will be in the program, and the Families of the Fallen will take precedence over Soldiers who are conducting normal Operation R and R vacations.</a:t>
            </a:r>
          </a:p>
        </p:txBody>
      </p:sp>
      <p:sp>
        <p:nvSpPr>
          <p:cNvPr id="5" name="Slide Number Placeholder 4"/>
          <p:cNvSpPr>
            <a:spLocks noGrp="1"/>
          </p:cNvSpPr>
          <p:nvPr>
            <p:ph type="sldNum" sz="quarter" idx="12"/>
          </p:nvPr>
        </p:nvSpPr>
        <p:spPr/>
        <p:txBody>
          <a:bodyPr/>
          <a:lstStyle/>
          <a:p>
            <a:pPr>
              <a:defRPr/>
            </a:pPr>
            <a:fld id="{8A24603E-172D-4C70-887A-7A7D7226421E}" type="slidenum">
              <a:rPr lang="en-US"/>
              <a:pPr>
                <a:defRPr/>
              </a:pPr>
              <a:t>26</a:t>
            </a:fld>
            <a:endParaRPr lang="en-US"/>
          </a:p>
        </p:txBody>
      </p:sp>
      <p:pic>
        <p:nvPicPr>
          <p:cNvPr id="29701" name="Picture 6" descr="logo">
            <a:hlinkClick r:id="rId2"/>
          </p:cNvPr>
          <p:cNvPicPr>
            <a:picLocks noChangeAspect="1" noChangeArrowheads="1"/>
          </p:cNvPicPr>
          <p:nvPr/>
        </p:nvPicPr>
        <p:blipFill>
          <a:blip r:embed="rId3" cstate="print"/>
          <a:srcRect/>
          <a:stretch>
            <a:fillRect/>
          </a:stretch>
        </p:blipFill>
        <p:spPr bwMode="auto">
          <a:xfrm>
            <a:off x="4114800" y="6248400"/>
            <a:ext cx="1714500" cy="1544638"/>
          </a:xfrm>
          <a:prstGeom prst="rect">
            <a:avLst/>
          </a:prstGeom>
          <a:noFill/>
          <a:ln w="9525">
            <a:noFill/>
            <a:miter lim="800000"/>
            <a:headEnd/>
            <a:tailEnd/>
          </a:ln>
        </p:spPr>
      </p:pic>
      <p:pic>
        <p:nvPicPr>
          <p:cNvPr id="29702" name="Picture 2" descr="C:\Users\paul.gale\Desktop\Operation R and R\Op R &amp; R Pics\Matyasik1.jpg"/>
          <p:cNvPicPr>
            <a:picLocks noChangeAspect="1" noChangeArrowheads="1"/>
          </p:cNvPicPr>
          <p:nvPr/>
        </p:nvPicPr>
        <p:blipFill>
          <a:blip r:embed="rId4" cstate="print"/>
          <a:srcRect/>
          <a:stretch>
            <a:fillRect/>
          </a:stretch>
        </p:blipFill>
        <p:spPr bwMode="auto">
          <a:xfrm>
            <a:off x="857250" y="6096000"/>
            <a:ext cx="1477963" cy="1882775"/>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bwMode="auto">
          <a:xfrm>
            <a:off x="2286000" y="508000"/>
            <a:ext cx="2743200" cy="1524000"/>
          </a:xfrm>
          <a:noFill/>
          <a:ln>
            <a:miter lim="800000"/>
            <a:headEnd/>
            <a:tailEnd/>
          </a:ln>
        </p:spPr>
        <p:txBody>
          <a:bodyPr vert="horz" wrap="square" lIns="91440" tIns="45720" rIns="91440" bIns="45720" numCol="1" anchor="t" anchorCtr="0" compatLnSpc="1">
            <a:prstTxWarp prst="textNoShape">
              <a:avLst/>
            </a:prstTxWarp>
          </a:bodyPr>
          <a:lstStyle/>
          <a:p>
            <a:r>
              <a:rPr lang="en-US" sz="3600" b="1" smtClean="0"/>
              <a:t>Funding / Timing</a:t>
            </a:r>
          </a:p>
        </p:txBody>
      </p:sp>
      <p:sp>
        <p:nvSpPr>
          <p:cNvPr id="30723" name="Text Placeholder 2"/>
          <p:cNvSpPr>
            <a:spLocks noGrp="1"/>
          </p:cNvSpPr>
          <p:nvPr>
            <p:ph type="body" idx="1"/>
          </p:nvPr>
        </p:nvSpPr>
        <p:spPr bwMode="auto">
          <a:xfrm>
            <a:off x="342900" y="1625600"/>
            <a:ext cx="6172200" cy="3251200"/>
          </a:xfrm>
          <a:noFill/>
          <a:ln>
            <a:miter lim="800000"/>
            <a:headEnd/>
            <a:tailEnd/>
          </a:ln>
        </p:spPr>
        <p:txBody>
          <a:bodyPr vert="horz" wrap="square" lIns="91440" tIns="45720" rIns="91440" bIns="45720" numCol="1" anchor="t" anchorCtr="0" compatLnSpc="1">
            <a:prstTxWarp prst="textNoShape">
              <a:avLst/>
            </a:prstTxWarp>
          </a:bodyPr>
          <a:lstStyle/>
          <a:p>
            <a:r>
              <a:rPr lang="en-US" sz="2000" smtClean="0"/>
              <a:t>Funding for this Program will come from two areas, Private donations made specifically for sponsorships of Families of the Fallen and Operation R and R National Funds.</a:t>
            </a:r>
          </a:p>
          <a:p>
            <a:r>
              <a:rPr lang="en-US" sz="2000" smtClean="0"/>
              <a:t>The importance of this program and integrating it into Operation R and R, USA will be expressed to every corporate donor……</a:t>
            </a:r>
          </a:p>
          <a:p>
            <a:r>
              <a:rPr lang="en-US" sz="2000" smtClean="0"/>
              <a:t>This program will kick of in January 2012.  Initial plan will be at least one Family a month, more if funding allows.</a:t>
            </a:r>
          </a:p>
        </p:txBody>
      </p:sp>
      <p:sp>
        <p:nvSpPr>
          <p:cNvPr id="5" name="Slide Number Placeholder 4"/>
          <p:cNvSpPr>
            <a:spLocks noGrp="1"/>
          </p:cNvSpPr>
          <p:nvPr>
            <p:ph type="sldNum" sz="quarter" idx="12"/>
          </p:nvPr>
        </p:nvSpPr>
        <p:spPr/>
        <p:txBody>
          <a:bodyPr/>
          <a:lstStyle/>
          <a:p>
            <a:pPr>
              <a:defRPr/>
            </a:pPr>
            <a:fld id="{F6E58EAE-2BF3-448C-BDF7-185929F2B822}" type="slidenum">
              <a:rPr lang="en-US"/>
              <a:pPr>
                <a:defRPr/>
              </a:pPr>
              <a:t>27</a:t>
            </a:fld>
            <a:endParaRPr lang="en-US"/>
          </a:p>
        </p:txBody>
      </p:sp>
      <p:sp>
        <p:nvSpPr>
          <p:cNvPr id="6" name="Rectangle 5"/>
          <p:cNvSpPr/>
          <p:nvPr/>
        </p:nvSpPr>
        <p:spPr>
          <a:xfrm>
            <a:off x="182468" y="4775201"/>
            <a:ext cx="6460102" cy="646331"/>
          </a:xfrm>
          <a:prstGeom prst="rect">
            <a:avLst/>
          </a:prstGeom>
          <a:noFill/>
        </p:spPr>
        <p:txBody>
          <a:bodyPr wrap="none">
            <a:spAutoFit/>
          </a:bodyPr>
          <a:lstStyle/>
          <a:p>
            <a:pPr algn="ctr">
              <a:defRPr/>
            </a:pPr>
            <a:r>
              <a:rPr lang="en-US" sz="35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charset="0"/>
                <a:cs typeface="Arial" charset="0"/>
              </a:rPr>
              <a:t>We will not forget the Fallen!</a:t>
            </a:r>
            <a:endParaRPr lang="en-US" sz="35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charset="0"/>
              <a:cs typeface="Arial" charset="0"/>
            </a:endParaRPr>
          </a:p>
        </p:txBody>
      </p:sp>
      <p:pic>
        <p:nvPicPr>
          <p:cNvPr id="30726" name="Picture 6" descr="DSC_200911x14_259192812_std.jpg"/>
          <p:cNvPicPr>
            <a:picLocks noChangeAspect="1"/>
          </p:cNvPicPr>
          <p:nvPr/>
        </p:nvPicPr>
        <p:blipFill>
          <a:blip r:embed="rId2" cstate="print"/>
          <a:srcRect b="19714"/>
          <a:stretch>
            <a:fillRect/>
          </a:stretch>
        </p:blipFill>
        <p:spPr bwMode="auto">
          <a:xfrm>
            <a:off x="2228850" y="5892800"/>
            <a:ext cx="2743200" cy="262890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4" descr="soldier-and-flag.jpg"/>
          <p:cNvPicPr>
            <a:picLocks noChangeAspect="1"/>
          </p:cNvPicPr>
          <p:nvPr/>
        </p:nvPicPr>
        <p:blipFill>
          <a:blip r:embed="rId2" cstate="print"/>
          <a:srcRect/>
          <a:stretch>
            <a:fillRect/>
          </a:stretch>
        </p:blipFill>
        <p:spPr bwMode="auto">
          <a:xfrm>
            <a:off x="2057400" y="4165600"/>
            <a:ext cx="3200400" cy="4267200"/>
          </a:xfrm>
          <a:prstGeom prst="rect">
            <a:avLst/>
          </a:prstGeom>
          <a:noFill/>
          <a:ln w="9525">
            <a:noFill/>
            <a:miter lim="800000"/>
            <a:headEnd/>
            <a:tailEnd/>
          </a:ln>
        </p:spPr>
      </p:pic>
      <p:sp>
        <p:nvSpPr>
          <p:cNvPr id="31747" name="Title 1"/>
          <p:cNvSpPr>
            <a:spLocks noGrp="1"/>
          </p:cNvSpPr>
          <p:nvPr>
            <p:ph type="title"/>
          </p:nvPr>
        </p:nvSpPr>
        <p:spPr bwMode="auto">
          <a:xfrm>
            <a:off x="571500" y="406400"/>
            <a:ext cx="6115050" cy="13208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3600" smtClean="0">
                <a:latin typeface="Eurostile"/>
              </a:rPr>
              <a:t>Operation R&amp;R</a:t>
            </a:r>
            <a:br>
              <a:rPr lang="en-US" sz="3600" smtClean="0">
                <a:latin typeface="Eurostile"/>
              </a:rPr>
            </a:br>
            <a:r>
              <a:rPr lang="en-US" sz="3600" smtClean="0">
                <a:latin typeface="Eurostile"/>
              </a:rPr>
              <a:t/>
            </a:r>
            <a:br>
              <a:rPr lang="en-US" sz="3600" smtClean="0">
                <a:latin typeface="Eurostile"/>
              </a:rPr>
            </a:br>
            <a:r>
              <a:rPr lang="en-US" sz="3600" smtClean="0">
                <a:latin typeface="Eurostile"/>
              </a:rPr>
              <a:t>Supporting our  Military Families</a:t>
            </a:r>
          </a:p>
        </p:txBody>
      </p:sp>
      <p:sp>
        <p:nvSpPr>
          <p:cNvPr id="31748" name="Content Placeholder 2"/>
          <p:cNvSpPr>
            <a:spLocks noGrp="1"/>
          </p:cNvSpPr>
          <p:nvPr>
            <p:ph sz="quarter" idx="1"/>
          </p:nvPr>
        </p:nvSpPr>
        <p:spPr bwMode="auto">
          <a:xfrm>
            <a:off x="458788" y="2743200"/>
            <a:ext cx="6115050" cy="5994400"/>
          </a:xfrm>
          <a:noFill/>
          <a:ln>
            <a:miter lim="800000"/>
            <a:headEnd/>
            <a:tailEnd/>
          </a:ln>
        </p:spPr>
        <p:txBody>
          <a:bodyPr vert="horz" wrap="square" lIns="91440" tIns="45720" rIns="91440" bIns="45720" numCol="1" anchor="t" anchorCtr="0" compatLnSpc="1">
            <a:prstTxWarp prst="textNoShape">
              <a:avLst/>
            </a:prstTxWarp>
          </a:bodyPr>
          <a:lstStyle/>
          <a:p>
            <a:pPr eaLnBrk="1" hangingPunct="1">
              <a:buFont typeface="Wingdings" pitchFamily="2" charset="2"/>
              <a:buChar char="q"/>
            </a:pPr>
            <a:r>
              <a:rPr lang="en-US" smtClean="0">
                <a:latin typeface="Eurostile"/>
                <a:hlinkClick r:id="rId3"/>
              </a:rPr>
              <a:t>http://www.youtube.com/watch?v=MPtONDMA4-w&amp;NR=1</a:t>
            </a:r>
            <a:r>
              <a:rPr lang="en-US" smtClean="0">
                <a:latin typeface="Eurostile"/>
              </a:rPr>
              <a:t> </a:t>
            </a:r>
          </a:p>
          <a:p>
            <a:pPr eaLnBrk="1" hangingPunct="1">
              <a:buFont typeface="Wingdings" pitchFamily="2" charset="2"/>
              <a:buChar char="q"/>
            </a:pPr>
            <a:endParaRPr lang="en-US" smtClean="0"/>
          </a:p>
          <a:p>
            <a:pPr eaLnBrk="1" hangingPunct="1">
              <a:buFont typeface="Wingdings" pitchFamily="2" charset="2"/>
              <a:buChar char="q"/>
            </a:pPr>
            <a:endParaRPr lang="en-US" smtClean="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bwMode="auto">
          <a:xfrm>
            <a:off x="1828800" y="3886200"/>
            <a:ext cx="3581400" cy="685800"/>
          </a:xfrm>
          <a:noFill/>
          <a:ln>
            <a:miter lim="800000"/>
            <a:headEnd/>
            <a:tailEnd/>
          </a:ln>
        </p:spPr>
        <p:txBody>
          <a:bodyPr vert="horz" wrap="square" lIns="91440" tIns="45720" rIns="91440" bIns="45720" numCol="1" anchor="t" anchorCtr="0" compatLnSpc="1">
            <a:prstTxWarp prst="textNoShape">
              <a:avLst/>
            </a:prstTxWarp>
          </a:bodyPr>
          <a:lstStyle/>
          <a:p>
            <a:r>
              <a:rPr lang="en-US" sz="4000" smtClean="0"/>
              <a:t>Strategic Plan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bwMode="auto">
          <a:xfrm>
            <a:off x="1752600" y="3810000"/>
            <a:ext cx="3581400" cy="1320800"/>
          </a:xfrm>
          <a:noFill/>
          <a:ln>
            <a:miter lim="800000"/>
            <a:headEnd/>
            <a:tailEnd/>
          </a:ln>
        </p:spPr>
        <p:txBody>
          <a:bodyPr vert="horz" wrap="square" lIns="91440" tIns="45720" rIns="91440" bIns="45720" numCol="1" anchor="t" anchorCtr="0" compatLnSpc="1">
            <a:prstTxWarp prst="textNoShape">
              <a:avLst/>
            </a:prstTxWarp>
          </a:bodyPr>
          <a:lstStyle/>
          <a:p>
            <a:r>
              <a:rPr lang="en-US" sz="4400" smtClean="0"/>
              <a:t>Leadership Team</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en-US" smtClean="0"/>
          </a:p>
        </p:txBody>
      </p:sp>
      <p:pic>
        <p:nvPicPr>
          <p:cNvPr id="33795" name="Picture 2"/>
          <p:cNvPicPr>
            <a:picLocks noChangeAspect="1" noChangeArrowheads="1"/>
          </p:cNvPicPr>
          <p:nvPr/>
        </p:nvPicPr>
        <p:blipFill>
          <a:blip r:embed="rId2" cstate="print"/>
          <a:srcRect l="20313" t="6831" r="18750" b="28572"/>
          <a:stretch>
            <a:fillRect/>
          </a:stretch>
        </p:blipFill>
        <p:spPr bwMode="auto">
          <a:xfrm>
            <a:off x="0" y="0"/>
            <a:ext cx="6883400" cy="91440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z="4000" smtClean="0"/>
              <a:t>Leadership</a:t>
            </a:r>
            <a:br>
              <a:rPr lang="en-US" sz="4000" smtClean="0"/>
            </a:br>
            <a:r>
              <a:rPr lang="en-US" sz="4000" smtClean="0"/>
              <a:t>Team</a:t>
            </a:r>
          </a:p>
        </p:txBody>
      </p:sp>
      <p:sp>
        <p:nvSpPr>
          <p:cNvPr id="3" name="Content Placeholder 2"/>
          <p:cNvSpPr>
            <a:spLocks noGrp="1"/>
          </p:cNvSpPr>
          <p:nvPr>
            <p:ph sz="quarter" idx="1"/>
          </p:nvPr>
        </p:nvSpPr>
        <p:spPr>
          <a:xfrm>
            <a:off x="533400" y="3276600"/>
            <a:ext cx="6115050" cy="5257800"/>
          </a:xfrm>
        </p:spPr>
        <p:txBody>
          <a:bodyPr/>
          <a:lstStyle/>
          <a:p>
            <a:pPr marL="0" indent="457200">
              <a:lnSpc>
                <a:spcPct val="115000"/>
              </a:lnSpc>
              <a:spcBef>
                <a:spcPts val="0"/>
              </a:spcBef>
              <a:spcAft>
                <a:spcPts val="1000"/>
              </a:spcAft>
              <a:buFont typeface="Arial" charset="0"/>
              <a:buNone/>
              <a:defRPr/>
            </a:pPr>
            <a:r>
              <a:rPr lang="en-US" sz="1400" dirty="0" smtClean="0">
                <a:ea typeface="Calibri"/>
                <a:cs typeface="Times New Roman"/>
              </a:rPr>
              <a:t> Dr. Grant Evans, the CEO and Founder, started Operation R&amp;R with his wife Mia, in early 2008. Living on Hilton Head Island, near the Ft. Stewart and Hunter Army Bases in Savannah, and seeing the strain on the faces of these military family members who have been apart for so long, Grant and his wife felt that something needed to be done!</a:t>
            </a:r>
          </a:p>
          <a:p>
            <a:pPr marL="0">
              <a:lnSpc>
                <a:spcPct val="115000"/>
              </a:lnSpc>
              <a:spcBef>
                <a:spcPts val="0"/>
              </a:spcBef>
              <a:spcAft>
                <a:spcPts val="1000"/>
              </a:spcAft>
              <a:buFont typeface="Arial" charset="0"/>
              <a:buNone/>
              <a:defRPr/>
            </a:pPr>
            <a:r>
              <a:rPr lang="en-US" sz="1400" dirty="0" smtClean="0">
                <a:ea typeface="Calibri"/>
                <a:cs typeface="Times New Roman"/>
              </a:rPr>
              <a:t>              Prior to being recently involved on a full time basis with Operation R&amp;R, Grant owned and operated a large and successful Chiropractic practice in Columbus, Ohio for the past 30 years. He graduated from the Univ. of Pittsburgh and then attended Chiropractic School for 5 years in Chicago, Ill. </a:t>
            </a:r>
          </a:p>
          <a:p>
            <a:pPr marL="0">
              <a:lnSpc>
                <a:spcPct val="115000"/>
              </a:lnSpc>
              <a:spcBef>
                <a:spcPts val="0"/>
              </a:spcBef>
              <a:spcAft>
                <a:spcPts val="1000"/>
              </a:spcAft>
              <a:buFont typeface="Arial" charset="0"/>
              <a:buNone/>
              <a:defRPr/>
            </a:pPr>
            <a:r>
              <a:rPr lang="en-US" sz="1400" dirty="0" smtClean="0">
                <a:ea typeface="Calibri"/>
                <a:cs typeface="Times New Roman"/>
              </a:rPr>
              <a:t>              The last 3 years, Grant has started and successfully built the Operation R&amp;R organization into one of the largest and most successful non-profits on Hilton Head Island. Due to the success and the tremendous need nationally for “military family support”, the decision was obvious in moving forward in establishing other “Affiliate Chapters” of R&amp;R across the country.</a:t>
            </a:r>
          </a:p>
          <a:p>
            <a:pPr marL="0">
              <a:lnSpc>
                <a:spcPct val="115000"/>
              </a:lnSpc>
              <a:spcBef>
                <a:spcPts val="0"/>
              </a:spcBef>
              <a:spcAft>
                <a:spcPts val="1000"/>
              </a:spcAft>
              <a:buFont typeface="Arial" charset="0"/>
              <a:buNone/>
              <a:defRPr/>
            </a:pPr>
            <a:r>
              <a:rPr lang="en-US" sz="1400" dirty="0" smtClean="0">
                <a:ea typeface="Calibri"/>
                <a:cs typeface="Times New Roman"/>
              </a:rPr>
              <a:t>               Grant and his wife Mia of 32 years still split time between South Carolina and Ohio. They both have and continue to do volunteer work for </a:t>
            </a:r>
            <a:r>
              <a:rPr lang="en-US" sz="1400" dirty="0" err="1" smtClean="0">
                <a:ea typeface="Calibri"/>
                <a:cs typeface="Times New Roman"/>
              </a:rPr>
              <a:t>Kairos</a:t>
            </a:r>
            <a:r>
              <a:rPr lang="en-US" sz="1400" dirty="0" smtClean="0">
                <a:ea typeface="Calibri"/>
                <a:cs typeface="Times New Roman"/>
              </a:rPr>
              <a:t> International which is a men and women’s Christian Prison Ministry. Grant is an avid golfer and also enjoys bike riding and long walks on the beach with his wife and 3 Shit-sues </a:t>
            </a:r>
          </a:p>
          <a:p>
            <a:pPr>
              <a:buFont typeface="Arial" charset="0"/>
              <a:buNone/>
              <a:defRPr/>
            </a:pPr>
            <a:endParaRPr lang="en-US" sz="1400" dirty="0"/>
          </a:p>
        </p:txBody>
      </p:sp>
      <p:pic>
        <p:nvPicPr>
          <p:cNvPr id="7172" name="Picture 3" descr="C:\Users\paul.gale\AppData\Local\Microsoft\Windows\Temporary Internet Files\Content.Outlook\W2W9PU9D\BEST.jpg"/>
          <p:cNvPicPr>
            <a:picLocks noChangeAspect="1" noChangeArrowheads="1"/>
          </p:cNvPicPr>
          <p:nvPr/>
        </p:nvPicPr>
        <p:blipFill>
          <a:blip r:embed="rId2" cstate="print"/>
          <a:srcRect/>
          <a:stretch>
            <a:fillRect/>
          </a:stretch>
        </p:blipFill>
        <p:spPr bwMode="auto">
          <a:xfrm>
            <a:off x="533400" y="990600"/>
            <a:ext cx="1992313" cy="2312988"/>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895600"/>
            <a:ext cx="6115050" cy="5257800"/>
          </a:xfrm>
        </p:spPr>
        <p:txBody>
          <a:bodyPr/>
          <a:lstStyle/>
          <a:p>
            <a:pPr marL="0">
              <a:lnSpc>
                <a:spcPct val="115000"/>
              </a:lnSpc>
              <a:spcBef>
                <a:spcPts val="0"/>
              </a:spcBef>
              <a:spcAft>
                <a:spcPts val="1000"/>
              </a:spcAft>
              <a:buFont typeface="Arial" charset="0"/>
              <a:buNone/>
              <a:defRPr/>
            </a:pPr>
            <a:r>
              <a:rPr lang="en-US" sz="1200" dirty="0" smtClean="0">
                <a:ea typeface="Calibri"/>
                <a:cs typeface="Times New Roman"/>
              </a:rPr>
              <a:t>	Brian Gale is the Chief of Strategic Planning, Military Partnerships, and Strategic Communications.  Additionally, he is the program manager for the Families of Fallen Hero’s Program.  He is currently the acting CFO for Operation R and R, USA. He is a 21 year veteran of the United States Army retiring in 2009 as a Lieutenant Colonel. </a:t>
            </a:r>
          </a:p>
          <a:p>
            <a:pPr marL="0">
              <a:lnSpc>
                <a:spcPct val="115000"/>
              </a:lnSpc>
              <a:spcBef>
                <a:spcPts val="0"/>
              </a:spcBef>
              <a:spcAft>
                <a:spcPts val="1000"/>
              </a:spcAft>
              <a:buFont typeface="Arial" charset="0"/>
              <a:buNone/>
              <a:defRPr/>
            </a:pPr>
            <a:r>
              <a:rPr lang="en-US" sz="1200" dirty="0" smtClean="0">
                <a:ea typeface="Calibri"/>
                <a:cs typeface="Times New Roman"/>
              </a:rPr>
              <a:t>	Prior to joining the Operation R and R, USA team Brian held leadership and command staff positions at every level in the United States Army.  He has commanded and lead Soldiers from a section of 5 to a Rear Detachment Brigade of over 4800 Soldiers and a staff of 100. His staff positions in the Army were varied and included time as an ROTC instructor at The Citadel, the Military College of South Carolina, and culminated with a position as the 3</a:t>
            </a:r>
            <a:r>
              <a:rPr lang="en-US" sz="1200" baseline="30000" dirty="0" smtClean="0">
                <a:ea typeface="Calibri"/>
                <a:cs typeface="Times New Roman"/>
              </a:rPr>
              <a:t>rd</a:t>
            </a:r>
            <a:r>
              <a:rPr lang="en-US" sz="1200" dirty="0" smtClean="0">
                <a:ea typeface="Calibri"/>
                <a:cs typeface="Times New Roman"/>
              </a:rPr>
              <a:t> Infantry Division Chief of Strategic Plans and Communications.</a:t>
            </a:r>
          </a:p>
          <a:p>
            <a:pPr marL="0">
              <a:lnSpc>
                <a:spcPct val="115000"/>
              </a:lnSpc>
              <a:spcBef>
                <a:spcPts val="0"/>
              </a:spcBef>
              <a:spcAft>
                <a:spcPts val="1000"/>
              </a:spcAft>
              <a:buFont typeface="Arial" charset="0"/>
              <a:buNone/>
              <a:defRPr/>
            </a:pPr>
            <a:r>
              <a:rPr lang="en-US" sz="1200" dirty="0" smtClean="0">
                <a:ea typeface="Calibri"/>
                <a:cs typeface="Times New Roman"/>
              </a:rPr>
              <a:t>	Brian helped found Operation R and R Hilton Head with CEO Dr. Grant Evans, providing military partnerships, advice, and council to the organization, and remains active on the Board of Directors. A veteran of 2 deployments to Iraq and 4 years unaccompanied in Korea, Brian fully understands the challenges faced by returning service members from extended deployments, and the emotional, physical, and financial hardships and challenges of losing a service member in service to our country.</a:t>
            </a:r>
          </a:p>
          <a:p>
            <a:pPr marL="0">
              <a:lnSpc>
                <a:spcPct val="115000"/>
              </a:lnSpc>
              <a:spcBef>
                <a:spcPts val="0"/>
              </a:spcBef>
              <a:spcAft>
                <a:spcPts val="1000"/>
              </a:spcAft>
              <a:buFont typeface="Arial" charset="0"/>
              <a:buNone/>
              <a:defRPr/>
            </a:pPr>
            <a:r>
              <a:rPr lang="en-US" sz="1200" dirty="0" smtClean="0">
                <a:ea typeface="Calibri"/>
                <a:cs typeface="Times New Roman"/>
              </a:rPr>
              <a:t>	Brian graduated from The Citadel, the Military College of South Carolina in 1989, is Lean Six Sigma certified, and was selected as one of the top 41 leaders in Savannah, Georgia for 2010. He is very active in the community serving on the Board of Directors of 2 other local non-profit organizations supporting military families in coastal Georgia.  He coaches high school and youth hockey teams, and assists with the local middle school golf team.  He is married to his loving wife June and they have 5 active children.  He currently resides in Richmond Hill, Georgia.</a:t>
            </a:r>
          </a:p>
          <a:p>
            <a:pPr>
              <a:buFont typeface="Arial" charset="0"/>
              <a:buNone/>
              <a:defRPr/>
            </a:pPr>
            <a:endParaRPr lang="en-US" sz="1200" dirty="0"/>
          </a:p>
        </p:txBody>
      </p:sp>
      <p:sp>
        <p:nvSpPr>
          <p:cNvPr id="8195"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z="4000" smtClean="0"/>
              <a:t>Leadership</a:t>
            </a:r>
            <a:br>
              <a:rPr lang="en-US" sz="4000" smtClean="0"/>
            </a:br>
            <a:r>
              <a:rPr lang="en-US" sz="4000" smtClean="0"/>
              <a:t>Team</a:t>
            </a:r>
          </a:p>
        </p:txBody>
      </p:sp>
      <p:pic>
        <p:nvPicPr>
          <p:cNvPr id="8196" name="Picture 4" descr="C:\Users\paul.gale\Desktop\Operation R and R\galepic1.JPG"/>
          <p:cNvPicPr>
            <a:picLocks noChangeAspect="1" noChangeArrowheads="1"/>
          </p:cNvPicPr>
          <p:nvPr/>
        </p:nvPicPr>
        <p:blipFill>
          <a:blip r:embed="rId2" cstate="print"/>
          <a:srcRect/>
          <a:stretch>
            <a:fillRect/>
          </a:stretch>
        </p:blipFill>
        <p:spPr bwMode="auto">
          <a:xfrm>
            <a:off x="533400" y="1066800"/>
            <a:ext cx="1524000" cy="18288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z="4000" smtClean="0"/>
              <a:t>Program </a:t>
            </a:r>
            <a:br>
              <a:rPr lang="en-US" sz="4000" smtClean="0"/>
            </a:br>
            <a:r>
              <a:rPr lang="en-US" sz="4000" smtClean="0"/>
              <a:t>Overview</a:t>
            </a:r>
          </a:p>
        </p:txBody>
      </p:sp>
      <p:sp>
        <p:nvSpPr>
          <p:cNvPr id="9219" name="Content Placeholder 2"/>
          <p:cNvSpPr>
            <a:spLocks noGrp="1"/>
          </p:cNvSpPr>
          <p:nvPr>
            <p:ph sz="quarter" idx="1"/>
          </p:nvPr>
        </p:nvSpPr>
        <p:spPr bwMode="auto">
          <a:xfrm>
            <a:off x="381000" y="1600200"/>
            <a:ext cx="6115050" cy="6629400"/>
          </a:xfrm>
          <a:noFill/>
          <a:ln>
            <a:miter lim="800000"/>
            <a:headEnd/>
            <a:tailEnd/>
          </a:ln>
        </p:spPr>
        <p:txBody>
          <a:bodyPr vert="horz" wrap="square" lIns="91440" tIns="45720" rIns="91440" bIns="45720" numCol="1" anchor="t" anchorCtr="0" compatLnSpc="1">
            <a:prstTxWarp prst="textNoShape">
              <a:avLst/>
            </a:prstTxWarp>
          </a:bodyPr>
          <a:lstStyle/>
          <a:p>
            <a:pPr>
              <a:buFont typeface="Arial" pitchFamily="34" charset="0"/>
              <a:buNone/>
            </a:pPr>
            <a:r>
              <a:rPr lang="en-US" sz="1300" b="1" smtClean="0"/>
              <a:t>Background:</a:t>
            </a:r>
            <a:r>
              <a:rPr lang="en-US" sz="1300" smtClean="0"/>
              <a:t> Operation R&amp;R originated in Hilton Head Island, SC in 2008 as a “designated fund” under the Community Foundation of the Lowcountry.  It is a non-profit organization designed to provide service men and women an opportunity to reconnect with their spouses and children upon their return from extended deployments. Property owners donate their homes and villas to give military families a chance to spend some time away from their everyday lives to strengthen relationships  strained due to long separations and extreme circumstances. In addition, businesses offer discounts, most are 50% or more and include restaurants, service-related businesses and grocery stores. To qualify for Operation R&amp;R, service members must have served a world wide deployment in the past 18 months, be married, still enlisted and stationed at Fort Stewart in Hinesville (Ga.), Hunter Army Airfield in Savannah or the Marine Corps Air Station in Beaufort. </a:t>
            </a:r>
          </a:p>
          <a:p>
            <a:pPr>
              <a:buFont typeface="Arial" pitchFamily="34" charset="0"/>
              <a:buNone/>
            </a:pPr>
            <a:r>
              <a:rPr lang="en-US" sz="1300" smtClean="0"/>
              <a:t>The program’s success has been documented by both local and national media, including a segment on Fox News. As a result, the decision was made to expand the program to other areas across the country with a goal of matching every military installation with a regional Operation R&amp;R affiliate. The first expansion areas identified include Austin, Texas and Charleston, South Carolina. The catalyst for Operation R&amp;R USA was the need for a national organization that would address reintegration issues of service men and women and their families returning from deployment and also expand on the success of the Hilton Head location established in 2008.  </a:t>
            </a:r>
          </a:p>
          <a:p>
            <a:pPr>
              <a:buFont typeface="Arial" pitchFamily="34" charset="0"/>
              <a:buNone/>
            </a:pPr>
            <a:r>
              <a:rPr lang="en-US" sz="1300" b="1" smtClean="0"/>
              <a:t>Our organization is entitled:</a:t>
            </a:r>
            <a:r>
              <a:rPr lang="en-US" sz="1300" smtClean="0"/>
              <a:t> Operation Rest and Relax USA, or Operation R&amp;R USA. We further our purpose under this program by providing post-deployment vacations for members of the armed forces returning from world wide deployments and their families as well as provide vacations for families of fallen soldiers by developing a nationwide network of regional affiliates to meet these goals.</a:t>
            </a:r>
          </a:p>
          <a:p>
            <a:pPr>
              <a:buFont typeface="Arial" pitchFamily="34" charset="0"/>
              <a:buNone/>
            </a:pPr>
            <a:r>
              <a:rPr lang="en-US" sz="1300" b="1" smtClean="0"/>
              <a:t>Mission:</a:t>
            </a:r>
            <a:r>
              <a:rPr lang="en-US" sz="1300" smtClean="0"/>
              <a:t>  The mission of Operation R&amp;R USA is to be both a resource and an advocate for Operation R&amp;R Regional Affiliates as they provide recreational and reintegration opportunities for service men and women returning from long deployments and to assist with the healing process of families of fallen service members. Operation R&amp;R USA serves as the umbrella organization to support our regional affiliates, which fosters emotional well-being and strengthens relationships through family vacations. </a:t>
            </a:r>
          </a:p>
          <a:p>
            <a:pPr>
              <a:buFont typeface="Arial" pitchFamily="34" charset="0"/>
              <a:buNone/>
            </a:pPr>
            <a:r>
              <a:rPr lang="en-US" sz="1300" smtClean="0"/>
              <a:t> </a:t>
            </a:r>
          </a:p>
          <a:p>
            <a:pPr>
              <a:buFont typeface="Arial" pitchFamily="34" charset="0"/>
              <a:buNone/>
            </a:pPr>
            <a:endParaRPr lang="en-US" sz="1300"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p:cNvSpPr>
            <a:spLocks noGrp="1"/>
          </p:cNvSpPr>
          <p:nvPr>
            <p:ph sz="quarter" idx="1"/>
          </p:nvPr>
        </p:nvSpPr>
        <p:spPr bwMode="auto">
          <a:xfrm>
            <a:off x="458788" y="1930400"/>
            <a:ext cx="6115050" cy="5994400"/>
          </a:xfrm>
          <a:noFill/>
          <a:ln>
            <a:miter lim="800000"/>
            <a:headEnd/>
            <a:tailEnd/>
          </a:ln>
        </p:spPr>
        <p:txBody>
          <a:bodyPr vert="horz" wrap="square" lIns="91440" tIns="45720" rIns="91440" bIns="45720" numCol="1" anchor="t" anchorCtr="0" compatLnSpc="1">
            <a:prstTxWarp prst="textNoShape">
              <a:avLst/>
            </a:prstTxWarp>
          </a:bodyPr>
          <a:lstStyle/>
          <a:p>
            <a:pPr>
              <a:buFont typeface="Arial" pitchFamily="34" charset="0"/>
              <a:buNone/>
            </a:pPr>
            <a:r>
              <a:rPr lang="en-US" sz="1200" b="1" smtClean="0"/>
              <a:t>Vision:</a:t>
            </a:r>
            <a:r>
              <a:rPr lang="en-US" sz="1200" smtClean="0"/>
              <a:t>  The vision of Operation R&amp;R USA is to cultivate a nationwide network of regional affiliates with the goal of matching every military installation that has deployed personnel with a regional Operation R&amp;R affiliate and to provide the resources necessary to serve families of fallen soldiers in the Operation R&amp;R program. </a:t>
            </a:r>
          </a:p>
          <a:p>
            <a:pPr>
              <a:buFont typeface="Arial" pitchFamily="34" charset="0"/>
              <a:buNone/>
            </a:pPr>
            <a:r>
              <a:rPr lang="en-US" sz="1200" b="1" smtClean="0"/>
              <a:t>Program Summary:</a:t>
            </a:r>
            <a:r>
              <a:rPr lang="en-US" sz="1200" smtClean="0"/>
              <a:t>  Regional Affiliates of Operation R&amp;R will give men and women who have served at least one duty tour away from their families an opportunity to reconnect and strengthen relationships with their families, thereby helping to reduce some of the negative effects of reintegration. Eligible families are stationed at a military installation near an Affiliate location and have recently returned from an extended deployment. Families accepted into the program will be awarded a four to seven day stay in donated homes and condos in a resort area. In addition, local restaurants and attractions offer significant discounts for food and activities and pre-paid grocery cards are given to each family. Program sponsors include property owners, property management companies and related businesses that provide goods and services at no cost or a reduced cost to support the program. </a:t>
            </a:r>
          </a:p>
          <a:p>
            <a:pPr>
              <a:buFont typeface="Arial" pitchFamily="34" charset="0"/>
              <a:buNone/>
            </a:pPr>
            <a:r>
              <a:rPr lang="en-US" sz="1200" smtClean="0"/>
              <a:t>A greeter program consists of local volunteers who make necessary arrangements prior to the family’s arrival and welcome them at a designated meeting location. Gift bags containing information about the resort, goodies for children, and souvenirs provided by corporate sponsors will be presented. Families will then follow the greeters to their vacation home and are left to enjoy their time together with greeter contact information if needed.  </a:t>
            </a:r>
          </a:p>
          <a:p>
            <a:pPr>
              <a:buFont typeface="Arial" pitchFamily="34" charset="0"/>
              <a:buNone/>
            </a:pPr>
            <a:r>
              <a:rPr lang="en-US" sz="1200" b="1" smtClean="0"/>
              <a:t>Affiliate Development Plan:</a:t>
            </a:r>
            <a:r>
              <a:rPr lang="en-US" sz="1200" smtClean="0"/>
              <a:t>  Regional organizations are chartered by Operation R&amp;R USA. The Affiliate Agreement outlines the responsibilities of a chartered regional organization and Operation R&amp;R USA. Regional organizations agree to fully implement the Operation R&amp;R Model and participate in implementation training. There are currently three chartered regional affiliates. The first region was Hilton Head Island, SC in 2008 followed by Charleston, SC and Austin, Texas in 2011.  Further plans for growth in calendar year 11 and 12 include: Myrtle Beach, SC; Nashville, TN, the Gulf Shores of Florida; Summit County, CO.  Additional contacts are to be cultivated in Seattle WA, San Diego, CA and the Virginia Beach area.</a:t>
            </a:r>
          </a:p>
          <a:p>
            <a:pPr>
              <a:buFont typeface="Arial" pitchFamily="34" charset="0"/>
              <a:buNone/>
            </a:pPr>
            <a:r>
              <a:rPr lang="en-US" sz="1200" smtClean="0"/>
              <a:t>Regional Affiliates are legal entities operating as non-profit corporations led by an elected board of directors and one or more paid employees such as CEO or Executive Director. The Operation R&amp;R Model encourages the establishment of a non-profit organization to sponsor the regional organization. </a:t>
            </a:r>
          </a:p>
        </p:txBody>
      </p:sp>
      <p:sp>
        <p:nvSpPr>
          <p:cNvPr id="10243"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z="4000" smtClean="0"/>
              <a:t>Program </a:t>
            </a:r>
            <a:br>
              <a:rPr lang="en-US" sz="4000" smtClean="0"/>
            </a:br>
            <a:r>
              <a:rPr lang="en-US" sz="4000" smtClean="0"/>
              <a:t>Overview</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p:cNvSpPr>
            <a:spLocks noGrp="1"/>
          </p:cNvSpPr>
          <p:nvPr>
            <p:ph sz="quarter" idx="1"/>
          </p:nvPr>
        </p:nvSpPr>
        <p:spPr bwMode="auto">
          <a:xfrm>
            <a:off x="458788" y="1676400"/>
            <a:ext cx="6115050" cy="5994400"/>
          </a:xfrm>
          <a:noFill/>
          <a:ln>
            <a:miter lim="800000"/>
            <a:headEnd/>
            <a:tailEnd/>
          </a:ln>
        </p:spPr>
        <p:txBody>
          <a:bodyPr vert="horz" wrap="square" lIns="91440" tIns="45720" rIns="91440" bIns="45720" numCol="1" anchor="t" anchorCtr="0" compatLnSpc="1">
            <a:prstTxWarp prst="textNoShape">
              <a:avLst/>
            </a:prstTxWarp>
          </a:bodyPr>
          <a:lstStyle/>
          <a:p>
            <a:pPr>
              <a:buFont typeface="Arial" pitchFamily="34" charset="0"/>
              <a:buNone/>
            </a:pPr>
            <a:r>
              <a:rPr lang="en-US" sz="1200" smtClean="0"/>
              <a:t>The Operation R&amp;R Model encourages regional affiliates to identify key decision-makers to serve on the board of directors, including, but not limited to:  chief executive officers, community-based leaders, funding sources, etc. Regional organizations are called Operation R&amp;R ______ , i.e. Operation R&amp;R Hilton Head, Operation R&amp;R Charleston, Operation R&amp;R Austin, etc. </a:t>
            </a:r>
          </a:p>
          <a:p>
            <a:pPr>
              <a:buFont typeface="Arial" pitchFamily="34" charset="0"/>
              <a:buNone/>
            </a:pPr>
            <a:r>
              <a:rPr lang="en-US" sz="1200" smtClean="0"/>
              <a:t>Operation R&amp;R USA will provide start-up funds and on-going training and technical assistance to regional affiliates to ensure the successful implementation and operation of an Operation R&amp;R affiliated regional organization. The array of services for new and existing regional affiliates will include:</a:t>
            </a:r>
          </a:p>
          <a:p>
            <a:pPr>
              <a:buFont typeface="Arial" pitchFamily="34" charset="0"/>
              <a:buNone/>
            </a:pPr>
            <a:r>
              <a:rPr lang="en-US" sz="1200" smtClean="0"/>
              <a:t>		Program launch and on-going services </a:t>
            </a:r>
          </a:p>
          <a:p>
            <a:pPr>
              <a:buFont typeface="Arial" pitchFamily="34" charset="0"/>
              <a:buNone/>
            </a:pPr>
            <a:r>
              <a:rPr lang="en-US" sz="1200" smtClean="0"/>
              <a:t>		On-going technical assistance                                                               </a:t>
            </a:r>
          </a:p>
          <a:p>
            <a:pPr>
              <a:buFont typeface="Arial" pitchFamily="34" charset="0"/>
              <a:buNone/>
            </a:pPr>
            <a:r>
              <a:rPr lang="en-US" sz="1200" smtClean="0"/>
              <a:t>		Training services </a:t>
            </a:r>
          </a:p>
          <a:p>
            <a:pPr>
              <a:buFont typeface="Arial" pitchFamily="34" charset="0"/>
              <a:buNone/>
            </a:pPr>
            <a:r>
              <a:rPr lang="en-US" sz="1200" smtClean="0"/>
              <a:t>		Operation R&amp;R model materials and publications </a:t>
            </a:r>
          </a:p>
          <a:p>
            <a:pPr>
              <a:buFont typeface="Arial" pitchFamily="34" charset="0"/>
              <a:buNone/>
            </a:pPr>
            <a:r>
              <a:rPr lang="en-US" sz="1200" smtClean="0"/>
              <a:t>		Application and Reservation Software</a:t>
            </a:r>
          </a:p>
          <a:p>
            <a:pPr>
              <a:buFont typeface="Arial" pitchFamily="34" charset="0"/>
              <a:buNone/>
            </a:pPr>
            <a:r>
              <a:rPr lang="en-US" sz="1200" smtClean="0"/>
              <a:t>		National leadership </a:t>
            </a:r>
          </a:p>
          <a:p>
            <a:pPr>
              <a:buFont typeface="Arial" pitchFamily="34" charset="0"/>
              <a:buNone/>
            </a:pPr>
            <a:r>
              <a:rPr lang="en-US" sz="1200" smtClean="0"/>
              <a:t>		Fundraising, marketing, and media support</a:t>
            </a:r>
          </a:p>
          <a:p>
            <a:pPr>
              <a:buFont typeface="Arial" pitchFamily="34" charset="0"/>
              <a:buNone/>
            </a:pPr>
            <a:r>
              <a:rPr lang="en-US" sz="1200" smtClean="0"/>
              <a:t>		Military integration</a:t>
            </a:r>
          </a:p>
          <a:p>
            <a:pPr>
              <a:buFont typeface="Arial" pitchFamily="34" charset="0"/>
              <a:buNone/>
            </a:pPr>
            <a:r>
              <a:rPr lang="en-US" sz="1200" smtClean="0"/>
              <a:t>		Community Relations support</a:t>
            </a:r>
          </a:p>
          <a:p>
            <a:pPr>
              <a:buFont typeface="Arial" pitchFamily="34" charset="0"/>
              <a:buNone/>
            </a:pPr>
            <a:r>
              <a:rPr lang="en-US" sz="1200" b="1" smtClean="0"/>
              <a:t>Families of Fallen Soldiers Program:</a:t>
            </a:r>
            <a:r>
              <a:rPr lang="en-US" sz="1200" smtClean="0"/>
              <a:t>  The purpose of this program is to expand Operation R&amp;R to include Families of Fallen Hero’s, those service members that have given the  ultimate sacrifice in defense of our country.. Since these families may not be living within driving distance to a regional affiliate, this program will be developed and operated in partnership with Operation R&amp;R USA and the regional affiliates. Plans are to establish several corporate sponsors that will provide airfare to a destination of choice  if a match in one of our regional affiliates is not a good option for that family. This program is in the early stages of development but is included in the strategic plan with a  January 2012 launch.</a:t>
            </a:r>
          </a:p>
          <a:p>
            <a:pPr>
              <a:buFont typeface="Arial" pitchFamily="34" charset="0"/>
              <a:buNone/>
            </a:pPr>
            <a:r>
              <a:rPr lang="en-US" sz="1200" b="1" smtClean="0"/>
              <a:t>Strategic Plan:</a:t>
            </a:r>
            <a:r>
              <a:rPr lang="en-US" sz="1200" smtClean="0"/>
              <a:t>  The organization is managed and day-to-day operations will be conducted by the Board of Directors, Executive Committee, Leadership Team, Paid Staff and Volunteers. The office will be located on the campus of The Citadel, The Military College of South Carolina. Immediate plans are to begin a fundraising campaign and begin executing Affiliate Development Plan. Long-term plans are to establish a minimum of five new regional affiliates per year until all military installations are served by this program and to develop the Families of Fallen Soldiers Program with the goal of providing a vacation for every military family who has lost a father, mother, or spouse in the line of duty.</a:t>
            </a:r>
          </a:p>
          <a:p>
            <a:pPr>
              <a:buFont typeface="Arial" pitchFamily="34" charset="0"/>
              <a:buNone/>
            </a:pPr>
            <a:endParaRPr lang="en-US" sz="1200" smtClean="0"/>
          </a:p>
        </p:txBody>
      </p:sp>
      <p:sp>
        <p:nvSpPr>
          <p:cNvPr id="11267"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z="4000" smtClean="0"/>
              <a:t>Program </a:t>
            </a:r>
            <a:br>
              <a:rPr lang="en-US" sz="4000" smtClean="0"/>
            </a:br>
            <a:r>
              <a:rPr lang="en-US" sz="4000" smtClean="0"/>
              <a:t>Overview</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bwMode="auto">
          <a:xfrm>
            <a:off x="1657350" y="-177800"/>
            <a:ext cx="4057650" cy="13208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3600" smtClean="0"/>
              <a:t/>
            </a:r>
            <a:br>
              <a:rPr lang="en-US" sz="3600" smtClean="0"/>
            </a:br>
            <a:r>
              <a:rPr lang="en-US" sz="3600" smtClean="0">
                <a:latin typeface="Eurostile"/>
                <a:ea typeface="FangSong" pitchFamily="49" charset="-122"/>
                <a:cs typeface="Arial" pitchFamily="34" charset="0"/>
              </a:rPr>
              <a:t>Operation Rest and Relax</a:t>
            </a:r>
            <a:r>
              <a:rPr lang="en-US" sz="3600" smtClean="0">
                <a:latin typeface="Eurostile"/>
                <a:ea typeface="FangSong" pitchFamily="49" charset="-122"/>
              </a:rPr>
              <a:t/>
            </a:r>
            <a:br>
              <a:rPr lang="en-US" sz="3600" smtClean="0">
                <a:latin typeface="Eurostile"/>
                <a:ea typeface="FangSong" pitchFamily="49" charset="-122"/>
              </a:rPr>
            </a:br>
            <a:endParaRPr lang="en-US" sz="3600" smtClean="0">
              <a:latin typeface="Eurostile"/>
              <a:ea typeface="FangSong" pitchFamily="49" charset="-122"/>
            </a:endParaRPr>
          </a:p>
        </p:txBody>
      </p:sp>
      <p:sp>
        <p:nvSpPr>
          <p:cNvPr id="12291" name="Content Placeholder 2"/>
          <p:cNvSpPr>
            <a:spLocks noGrp="1"/>
          </p:cNvSpPr>
          <p:nvPr>
            <p:ph sz="quarter" idx="1"/>
          </p:nvPr>
        </p:nvSpPr>
        <p:spPr bwMode="auto">
          <a:xfrm>
            <a:off x="457200" y="2336800"/>
            <a:ext cx="6115050" cy="5181600"/>
          </a:xfrm>
          <a:noFill/>
          <a:ln>
            <a:miter lim="800000"/>
            <a:headEnd/>
            <a:tailEnd/>
          </a:ln>
        </p:spPr>
        <p:txBody>
          <a:bodyPr vert="horz" wrap="square" lIns="91440" tIns="45720" rIns="91440" bIns="45720" numCol="1" anchor="t" anchorCtr="0" compatLnSpc="1">
            <a:prstTxWarp prst="textNoShape">
              <a:avLst/>
            </a:prstTxWarp>
          </a:bodyPr>
          <a:lstStyle/>
          <a:p>
            <a:pPr marL="319088" indent="-319088" eaLnBrk="1" hangingPunct="1">
              <a:buFont typeface="Wingdings" pitchFamily="2" charset="2"/>
              <a:buChar char="q"/>
            </a:pPr>
            <a:r>
              <a:rPr lang="en-US" sz="2800" b="1" smtClean="0">
                <a:latin typeface="Eurostile"/>
                <a:cs typeface="Arial" pitchFamily="34" charset="0"/>
              </a:rPr>
              <a:t>Operation R&amp;R</a:t>
            </a:r>
            <a:r>
              <a:rPr lang="en-US" sz="2800" smtClean="0">
                <a:latin typeface="Eurostile"/>
                <a:cs typeface="Arial" pitchFamily="34" charset="0"/>
              </a:rPr>
              <a:t> is a non-profit organization designed to provide service men and women an opportunity to reconnect with their spouses and children upon their return from extended deployment.</a:t>
            </a:r>
          </a:p>
          <a:p>
            <a:pPr marL="319088" indent="-319088" eaLnBrk="1" hangingPunct="1">
              <a:buFont typeface="Wingdings" pitchFamily="2" charset="2"/>
              <a:buChar char="q"/>
            </a:pPr>
            <a:r>
              <a:rPr lang="en-US" sz="2600" smtClean="0">
                <a:latin typeface="Eurostile"/>
                <a:cs typeface="Arial" pitchFamily="34" charset="0"/>
                <a:hlinkClick r:id="rId3"/>
              </a:rPr>
              <a:t>http://www.youtube.com/watch?v=Hb5om1aFcI4&amp;feature=youtu.be</a:t>
            </a:r>
            <a:r>
              <a:rPr lang="en-US" sz="2600" smtClean="0">
                <a:latin typeface="Eurostile"/>
                <a:cs typeface="Arial" pitchFamily="34" charset="0"/>
              </a:rPr>
              <a:t> </a:t>
            </a:r>
          </a:p>
          <a:p>
            <a:pPr marL="319088" indent="-319088" eaLnBrk="1" hangingPunct="1">
              <a:buFont typeface="Wingdings" pitchFamily="2" charset="2"/>
              <a:buChar char=""/>
            </a:pPr>
            <a:endParaRPr lang="en-US" smtClean="0">
              <a:latin typeface="Eurostile"/>
            </a:endParaRPr>
          </a:p>
          <a:p>
            <a:pPr marL="319088" indent="-319088" eaLnBrk="1" hangingPunct="1">
              <a:buFont typeface="Wingdings" pitchFamily="2" charset="2"/>
              <a:buChar char=""/>
            </a:pPr>
            <a:endParaRPr lang="en-US" smtClean="0"/>
          </a:p>
        </p:txBody>
      </p:sp>
      <p:pic>
        <p:nvPicPr>
          <p:cNvPr id="12292" name="Picture 4" descr="operation-rr-home-pic4.jpg"/>
          <p:cNvPicPr>
            <a:picLocks noChangeAspect="1"/>
          </p:cNvPicPr>
          <p:nvPr/>
        </p:nvPicPr>
        <p:blipFill>
          <a:blip r:embed="rId4" cstate="print"/>
          <a:srcRect/>
          <a:stretch>
            <a:fillRect/>
          </a:stretch>
        </p:blipFill>
        <p:spPr bwMode="auto">
          <a:xfrm>
            <a:off x="2506663" y="6096000"/>
            <a:ext cx="2922587" cy="243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docProps/app.xml><?xml version="1.0" encoding="utf-8"?>
<Properties xmlns="http://schemas.openxmlformats.org/officeDocument/2006/extended-properties" xmlns:vt="http://schemas.openxmlformats.org/officeDocument/2006/docPropsVTypes">
  <Template/>
  <TotalTime>3353</TotalTime>
  <Words>2605</Words>
  <Application>Microsoft Office PowerPoint</Application>
  <PresentationFormat>On-screen Show (4:3)</PresentationFormat>
  <Paragraphs>199</Paragraphs>
  <Slides>30</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Calibri</vt:lpstr>
      <vt:lpstr>Eurostile</vt:lpstr>
      <vt:lpstr>Times New Roman</vt:lpstr>
      <vt:lpstr>FangSong</vt:lpstr>
      <vt:lpstr>Wingdings</vt:lpstr>
      <vt:lpstr>1_Office Theme</vt:lpstr>
      <vt:lpstr>Dr. Grant Evans, CEO Lt. Col. Brian Gale, (Ret.), CFO, COO Director of Families of Fallen Hero’s</vt:lpstr>
      <vt:lpstr>Contents</vt:lpstr>
      <vt:lpstr>Leadership Team</vt:lpstr>
      <vt:lpstr>Leadership Team</vt:lpstr>
      <vt:lpstr>Leadership Team</vt:lpstr>
      <vt:lpstr>Program  Overview</vt:lpstr>
      <vt:lpstr>Program  Overview</vt:lpstr>
      <vt:lpstr>Program  Overview</vt:lpstr>
      <vt:lpstr> Operation Rest and Relax </vt:lpstr>
      <vt:lpstr>Program  Successes</vt:lpstr>
      <vt:lpstr>Media Attention</vt:lpstr>
      <vt:lpstr>National  Expansion</vt:lpstr>
      <vt:lpstr>Operation R&amp;R   USA  </vt:lpstr>
      <vt:lpstr>Operation R&amp;R   USA  </vt:lpstr>
      <vt:lpstr>Operation R&amp;R   USA  </vt:lpstr>
      <vt:lpstr>Operation R&amp;R     USA   </vt:lpstr>
      <vt:lpstr>Operation R&amp;R     USA   </vt:lpstr>
      <vt:lpstr>Operation R&amp;R     USA   </vt:lpstr>
      <vt:lpstr>Operation R&amp;R     USA   </vt:lpstr>
      <vt:lpstr>Operation R&amp;R     USA   </vt:lpstr>
      <vt:lpstr>Slide 21</vt:lpstr>
      <vt:lpstr>Program Overview</vt:lpstr>
      <vt:lpstr>The Families in Need</vt:lpstr>
      <vt:lpstr>What the Program  Will Do</vt:lpstr>
      <vt:lpstr>What the Program  Will Do</vt:lpstr>
      <vt:lpstr>Destinations</vt:lpstr>
      <vt:lpstr>Funding / Timing</vt:lpstr>
      <vt:lpstr>Operation R&amp;R  Supporting our  Military Families</vt:lpstr>
      <vt:lpstr>Strategic Plan</vt:lpstr>
      <vt:lpstr>Slide 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Susan L Johnson</dc:creator>
  <cp:lastModifiedBy>bstahly</cp:lastModifiedBy>
  <cp:revision>121</cp:revision>
  <dcterms:created xsi:type="dcterms:W3CDTF">2011-06-02T23:00:06Z</dcterms:created>
  <dcterms:modified xsi:type="dcterms:W3CDTF">2011-12-13T16:10:37Z</dcterms:modified>
</cp:coreProperties>
</file>