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71" r:id="rId14"/>
    <p:sldId id="272" r:id="rId15"/>
    <p:sldId id="273" r:id="rId16"/>
    <p:sldId id="274" r:id="rId17"/>
    <p:sldId id="275" r:id="rId18"/>
    <p:sldId id="276" r:id="rId19"/>
    <p:sldId id="277" r:id="rId20"/>
    <p:sldId id="278"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33" d="100"/>
          <a:sy n="33" d="100"/>
        </p:scale>
        <p:origin x="-2208" y="-9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B8942B-EF5C-4D43-80D3-B906A148C737}" type="datetimeFigureOut">
              <a:rPr lang="en-US" smtClean="0"/>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3339190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8942B-EF5C-4D43-80D3-B906A148C737}" type="datetimeFigureOut">
              <a:rPr lang="en-US" smtClean="0"/>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1701310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8942B-EF5C-4D43-80D3-B906A148C737}" type="datetimeFigureOut">
              <a:rPr lang="en-US" smtClean="0"/>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1256467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8942B-EF5C-4D43-80D3-B906A148C737}" type="datetimeFigureOut">
              <a:rPr lang="en-US" smtClean="0"/>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366959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B8942B-EF5C-4D43-80D3-B906A148C737}" type="datetimeFigureOut">
              <a:rPr lang="en-US" smtClean="0"/>
              <a:t>11/16/2011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206236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B8942B-EF5C-4D43-80D3-B906A148C737}" type="datetimeFigureOut">
              <a:rPr lang="en-US" smtClean="0"/>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520973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B8942B-EF5C-4D43-80D3-B906A148C737}" type="datetimeFigureOut">
              <a:rPr lang="en-US" smtClean="0"/>
              <a:t>11/16/2011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3266633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B8942B-EF5C-4D43-80D3-B906A148C737}" type="datetimeFigureOut">
              <a:rPr lang="en-US" smtClean="0"/>
              <a:t>11/16/2011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6830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8942B-EF5C-4D43-80D3-B906A148C737}" type="datetimeFigureOut">
              <a:rPr lang="en-US" smtClean="0"/>
              <a:t>11/16/2011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2406134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8942B-EF5C-4D43-80D3-B906A148C737}" type="datetimeFigureOut">
              <a:rPr lang="en-US" smtClean="0"/>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2434919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8942B-EF5C-4D43-80D3-B906A148C737}" type="datetimeFigureOut">
              <a:rPr lang="en-US" smtClean="0"/>
              <a:t>11/16/2011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44070B-D00C-4869-B3B7-C1E8DAC07585}" type="slidenum">
              <a:rPr lang="en-US" smtClean="0"/>
              <a:t>‹#›</a:t>
            </a:fld>
            <a:endParaRPr lang="en-US"/>
          </a:p>
        </p:txBody>
      </p:sp>
    </p:spTree>
    <p:extLst>
      <p:ext uri="{BB962C8B-B14F-4D97-AF65-F5344CB8AC3E}">
        <p14:creationId xmlns:p14="http://schemas.microsoft.com/office/powerpoint/2010/main" val="121120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8942B-EF5C-4D43-80D3-B906A148C737}" type="datetimeFigureOut">
              <a:rPr lang="en-US" smtClean="0"/>
              <a:t>11/16/2011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4070B-D00C-4869-B3B7-C1E8DAC07585}" type="slidenum">
              <a:rPr lang="en-US" smtClean="0"/>
              <a:t>‹#›</a:t>
            </a:fld>
            <a:endParaRPr lang="en-US"/>
          </a:p>
        </p:txBody>
      </p:sp>
    </p:spTree>
    <p:extLst>
      <p:ext uri="{BB962C8B-B14F-4D97-AF65-F5344CB8AC3E}">
        <p14:creationId xmlns:p14="http://schemas.microsoft.com/office/powerpoint/2010/main" val="1549845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www.seekingsafety.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00200"/>
            <a:ext cx="7772400" cy="1470025"/>
          </a:xfrm>
        </p:spPr>
        <p:txBody>
          <a:bodyPr>
            <a:normAutofit fontScale="90000"/>
          </a:bodyPr>
          <a:lstStyle/>
          <a:p>
            <a:r>
              <a:rPr lang="en-US" dirty="0" smtClean="0"/>
              <a:t>Combat Trauma, Substance Dependence, and Treatment Providers:  Understanding What We’ll Never Fully Understand</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Rodney J.S. Deaton, MD, JD</a:t>
            </a:r>
          </a:p>
          <a:p>
            <a:r>
              <a:rPr lang="en-US" dirty="0" smtClean="0"/>
              <a:t>Clinical Director, Substance Abuse Treatment Section, Richard L </a:t>
            </a:r>
            <a:r>
              <a:rPr lang="en-US" dirty="0" err="1" smtClean="0"/>
              <a:t>Roudebush</a:t>
            </a:r>
            <a:r>
              <a:rPr lang="en-US" dirty="0" smtClean="0"/>
              <a:t> VA Medical Center</a:t>
            </a:r>
          </a:p>
          <a:p>
            <a:r>
              <a:rPr lang="en-US" dirty="0" smtClean="0"/>
              <a:t>Associate Professor of Clinical Psychiatry, Indiana University School of Medicine</a:t>
            </a:r>
            <a:endParaRPr lang="en-US" dirty="0"/>
          </a:p>
        </p:txBody>
      </p:sp>
    </p:spTree>
    <p:extLst>
      <p:ext uri="{BB962C8B-B14F-4D97-AF65-F5344CB8AC3E}">
        <p14:creationId xmlns:p14="http://schemas.microsoft.com/office/powerpoint/2010/main" val="3002560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b="1" dirty="0" smtClean="0"/>
              <a:t>CAVEATS</a:t>
            </a:r>
            <a:endParaRPr lang="en-US" sz="7200"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592800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Harm Reduction:</a:t>
            </a:r>
            <a:br>
              <a:rPr lang="en-US" dirty="0" smtClean="0"/>
            </a:br>
            <a:r>
              <a:rPr lang="en-US" dirty="0"/>
              <a:t/>
            </a:r>
            <a:br>
              <a:rPr lang="en-US" dirty="0"/>
            </a:br>
            <a:r>
              <a:rPr lang="en-US" dirty="0" smtClean="0"/>
              <a:t/>
            </a:r>
            <a:br>
              <a:rPr lang="en-US" dirty="0" smtClean="0"/>
            </a:br>
            <a:r>
              <a:rPr lang="en-US" dirty="0" smtClean="0"/>
              <a:t>Abstinence as Goal, </a:t>
            </a:r>
            <a:r>
              <a:rPr lang="en-US" i="1" dirty="0" smtClean="0"/>
              <a:t>Not</a:t>
            </a:r>
            <a:r>
              <a:rPr lang="en-US" dirty="0" smtClean="0"/>
              <a:t> as Pre-</a:t>
            </a:r>
            <a:br>
              <a:rPr lang="en-US" dirty="0" smtClean="0"/>
            </a:br>
            <a:r>
              <a:rPr lang="en-US" dirty="0" smtClean="0"/>
              <a:t>Requisite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45563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Relapse = </a:t>
            </a:r>
            <a:br>
              <a:rPr lang="en-US" dirty="0" smtClean="0"/>
            </a:br>
            <a:r>
              <a:rPr lang="en-US" dirty="0" smtClean="0"/>
              <a:t>Trigger for More Focused Interventions, </a:t>
            </a:r>
            <a:br>
              <a:rPr lang="en-US" dirty="0" smtClean="0"/>
            </a:br>
            <a:r>
              <a:rPr lang="en-US" i="1" dirty="0" smtClean="0"/>
              <a:t>NOT </a:t>
            </a:r>
            <a:r>
              <a:rPr lang="en-US" dirty="0" smtClean="0"/>
              <a:t>Bump-Up of Care Level</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644740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“Cookbook Therapy”</a:t>
            </a:r>
            <a:br>
              <a:rPr lang="en-US" dirty="0" smtClean="0"/>
            </a:br>
            <a:r>
              <a:rPr lang="en-US" dirty="0" smtClean="0"/>
              <a:t>--and Safety from Emotional Overload</a:t>
            </a:r>
            <a:br>
              <a:rPr lang="en-US" dirty="0" smtClean="0"/>
            </a:br>
            <a:r>
              <a:rPr lang="en-US" dirty="0" smtClean="0"/>
              <a:t>(for </a:t>
            </a:r>
            <a:r>
              <a:rPr lang="en-US" i="1" dirty="0" smtClean="0"/>
              <a:t>both</a:t>
            </a:r>
            <a:r>
              <a:rPr lang="en-US" dirty="0" smtClean="0"/>
              <a:t> veteran and clinician)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522371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Self-Medication Meets Biological Substrate</a:t>
            </a:r>
            <a:endParaRPr lang="en-US" dirty="0"/>
          </a:p>
        </p:txBody>
      </p:sp>
    </p:spTree>
    <p:extLst>
      <p:ext uri="{BB962C8B-B14F-4D97-AF65-F5344CB8AC3E}">
        <p14:creationId xmlns:p14="http://schemas.microsoft.com/office/powerpoint/2010/main" val="130551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Issues with Combat Trauma/Military Culture</a:t>
            </a:r>
            <a:endParaRPr lang="en-US" dirty="0"/>
          </a:p>
        </p:txBody>
      </p:sp>
      <p:sp>
        <p:nvSpPr>
          <p:cNvPr id="3" name="Content Placeholder 2"/>
          <p:cNvSpPr>
            <a:spLocks noGrp="1"/>
          </p:cNvSpPr>
          <p:nvPr>
            <p:ph type="subTitle" idx="1"/>
          </p:nvPr>
        </p:nvSpPr>
        <p:spPr/>
        <p:txBody>
          <a:bodyPr/>
          <a:lstStyle/>
          <a:p>
            <a:endParaRPr lang="en-US" dirty="0" smtClean="0"/>
          </a:p>
          <a:p>
            <a:r>
              <a:rPr lang="en-US" sz="4000" dirty="0" smtClean="0"/>
              <a:t>Do </a:t>
            </a:r>
            <a:r>
              <a:rPr lang="en-US" sz="4000" i="1" dirty="0" smtClean="0"/>
              <a:t>YOU</a:t>
            </a:r>
            <a:r>
              <a:rPr lang="en-US" sz="4000" dirty="0" smtClean="0"/>
              <a:t> Have What It Takes?</a:t>
            </a:r>
            <a:endParaRPr lang="en-US" sz="4000" dirty="0"/>
          </a:p>
        </p:txBody>
      </p:sp>
    </p:spTree>
    <p:extLst>
      <p:ext uri="{BB962C8B-B14F-4D97-AF65-F5344CB8AC3E}">
        <p14:creationId xmlns:p14="http://schemas.microsoft.com/office/powerpoint/2010/main" val="7721072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Trauma</a:t>
            </a:r>
            <a:endParaRPr lang="en-US" dirty="0"/>
          </a:p>
        </p:txBody>
      </p:sp>
      <p:sp>
        <p:nvSpPr>
          <p:cNvPr id="3" name="Content Placeholder 2"/>
          <p:cNvSpPr>
            <a:spLocks noGrp="1"/>
          </p:cNvSpPr>
          <p:nvPr>
            <p:ph idx="1"/>
          </p:nvPr>
        </p:nvSpPr>
        <p:spPr/>
        <p:txBody>
          <a:bodyPr/>
          <a:lstStyle/>
          <a:p>
            <a:endParaRPr lang="en-US" dirty="0" smtClean="0"/>
          </a:p>
          <a:p>
            <a:r>
              <a:rPr lang="en-US" dirty="0" smtClean="0"/>
              <a:t>Acts of God</a:t>
            </a:r>
          </a:p>
          <a:p>
            <a:endParaRPr lang="en-US" dirty="0" smtClean="0"/>
          </a:p>
          <a:p>
            <a:r>
              <a:rPr lang="en-US" dirty="0" smtClean="0"/>
              <a:t>Acts of Others</a:t>
            </a:r>
          </a:p>
          <a:p>
            <a:endParaRPr lang="en-US" dirty="0" smtClean="0"/>
          </a:p>
          <a:p>
            <a:r>
              <a:rPr lang="en-US" dirty="0" smtClean="0"/>
              <a:t>Acts of Self</a:t>
            </a:r>
            <a:endParaRPr lang="en-US" dirty="0"/>
          </a:p>
        </p:txBody>
      </p:sp>
    </p:spTree>
    <p:extLst>
      <p:ext uri="{BB962C8B-B14F-4D97-AF65-F5344CB8AC3E}">
        <p14:creationId xmlns:p14="http://schemas.microsoft.com/office/powerpoint/2010/main" val="147925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smtClean="0"/>
              <a:t>Volunteers in Time of War:</a:t>
            </a:r>
            <a:endParaRPr lang="en-US" dirty="0"/>
          </a:p>
        </p:txBody>
      </p:sp>
      <p:sp>
        <p:nvSpPr>
          <p:cNvPr id="5" name="Subtitle 4"/>
          <p:cNvSpPr>
            <a:spLocks noGrp="1"/>
          </p:cNvSpPr>
          <p:nvPr>
            <p:ph type="subTitle" idx="1"/>
          </p:nvPr>
        </p:nvSpPr>
        <p:spPr/>
        <p:txBody>
          <a:bodyPr>
            <a:normAutofit/>
          </a:bodyPr>
          <a:lstStyle/>
          <a:p>
            <a:r>
              <a:rPr lang="en-US" sz="4000" b="1" dirty="0" smtClean="0"/>
              <a:t>Honor and Intensity</a:t>
            </a:r>
            <a:endParaRPr lang="en-US" sz="4000" b="1" dirty="0"/>
          </a:p>
        </p:txBody>
      </p:sp>
    </p:spTree>
    <p:extLst>
      <p:ext uri="{BB962C8B-B14F-4D97-AF65-F5344CB8AC3E}">
        <p14:creationId xmlns:p14="http://schemas.microsoft.com/office/powerpoint/2010/main" val="1380826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Love, Rage—and Horrific Excitement</a:t>
            </a:r>
            <a:endParaRPr lang="en-US" dirty="0"/>
          </a:p>
        </p:txBody>
      </p:sp>
      <p:sp>
        <p:nvSpPr>
          <p:cNvPr id="5" name="Subtitle 4"/>
          <p:cNvSpPr>
            <a:spLocks noGrp="1"/>
          </p:cNvSpPr>
          <p:nvPr>
            <p:ph type="subTitle" idx="1"/>
          </p:nvPr>
        </p:nvSpPr>
        <p:spPr/>
        <p:txBody>
          <a:bodyPr>
            <a:normAutofit/>
          </a:bodyPr>
          <a:lstStyle/>
          <a:p>
            <a:r>
              <a:rPr lang="en-US" sz="4000" b="1" dirty="0" smtClean="0"/>
              <a:t>Dare </a:t>
            </a:r>
            <a:r>
              <a:rPr lang="en-US" sz="4000" b="1" i="1" dirty="0" smtClean="0"/>
              <a:t>You</a:t>
            </a:r>
            <a:r>
              <a:rPr lang="en-US" sz="4000" b="1" dirty="0" smtClean="0"/>
              <a:t> Look Inward?</a:t>
            </a:r>
            <a:endParaRPr lang="en-US" sz="4000" b="1" dirty="0"/>
          </a:p>
        </p:txBody>
      </p:sp>
    </p:spTree>
    <p:extLst>
      <p:ext uri="{BB962C8B-B14F-4D97-AF65-F5344CB8AC3E}">
        <p14:creationId xmlns:p14="http://schemas.microsoft.com/office/powerpoint/2010/main" val="14580082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Personality and Personality “Disorders”</a:t>
            </a:r>
            <a:endParaRPr lang="en-US" dirty="0"/>
          </a:p>
        </p:txBody>
      </p:sp>
      <p:sp>
        <p:nvSpPr>
          <p:cNvPr id="3" name="Content Placeholder 2"/>
          <p:cNvSpPr>
            <a:spLocks noGrp="1"/>
          </p:cNvSpPr>
          <p:nvPr>
            <p:ph idx="1"/>
          </p:nvPr>
        </p:nvSpPr>
        <p:spPr/>
        <p:txBody>
          <a:bodyPr/>
          <a:lstStyle/>
          <a:p>
            <a:endParaRPr lang="en-US" dirty="0" smtClean="0"/>
          </a:p>
          <a:p>
            <a:r>
              <a:rPr lang="en-US" dirty="0" smtClean="0"/>
              <a:t>Entitlement and the Ubiquity of Shame</a:t>
            </a:r>
          </a:p>
          <a:p>
            <a:endParaRPr lang="en-US" dirty="0" smtClean="0"/>
          </a:p>
          <a:p>
            <a:endParaRPr lang="en-US" dirty="0"/>
          </a:p>
          <a:p>
            <a:r>
              <a:rPr lang="en-US" dirty="0" smtClean="0"/>
              <a:t>“Posttraumatic Identity”</a:t>
            </a:r>
            <a:endParaRPr lang="en-US" dirty="0"/>
          </a:p>
        </p:txBody>
      </p:sp>
    </p:spTree>
    <p:extLst>
      <p:ext uri="{BB962C8B-B14F-4D97-AF65-F5344CB8AC3E}">
        <p14:creationId xmlns:p14="http://schemas.microsoft.com/office/powerpoint/2010/main" val="70814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National Institute on Drug Abuse (NIDA)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“Prescription drug abuse doubled among US military personnel from 2002 to 2005 and almost tripled from 2005 to 2008.”</a:t>
            </a:r>
          </a:p>
          <a:p>
            <a:r>
              <a:rPr lang="en-US" dirty="0" smtClean="0"/>
              <a:t>“Army soldiers screened 3 to 4 months after returning from deployment to Iraq showed that 27 percent met criteria for alcohol abuse and were at increased risk for related harmful behaviors (e.g., drinking and driving, using illicit drugs).”</a:t>
            </a:r>
          </a:p>
          <a:p>
            <a:r>
              <a:rPr lang="en-US" dirty="0" smtClean="0"/>
              <a:t>“Drug or alcohol abuse . . . was involved in 30 percent of the Army’s suicide deaths from 2003 to 2009 and in more than 45 percent of non-fatal suicide attempts from 2005 to 2009.”</a:t>
            </a:r>
            <a:endParaRPr lang="en-US" dirty="0"/>
          </a:p>
        </p:txBody>
      </p:sp>
    </p:spTree>
    <p:extLst>
      <p:ext uri="{BB962C8B-B14F-4D97-AF65-F5344CB8AC3E}">
        <p14:creationId xmlns:p14="http://schemas.microsoft.com/office/powerpoint/2010/main" val="3793733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“Readiness”</a:t>
            </a:r>
            <a:endParaRPr lang="en-US" dirty="0"/>
          </a:p>
        </p:txBody>
      </p:sp>
      <p:sp>
        <p:nvSpPr>
          <p:cNvPr id="3" name="Content Placeholder 2"/>
          <p:cNvSpPr>
            <a:spLocks noGrp="1"/>
          </p:cNvSpPr>
          <p:nvPr>
            <p:ph idx="1"/>
          </p:nvPr>
        </p:nvSpPr>
        <p:spPr/>
        <p:txBody>
          <a:bodyPr/>
          <a:lstStyle/>
          <a:p>
            <a:endParaRPr lang="en-US" dirty="0" smtClean="0"/>
          </a:p>
          <a:p>
            <a:r>
              <a:rPr lang="en-US" dirty="0" smtClean="0"/>
              <a:t>Can Your Prescribers “Hack It”?</a:t>
            </a:r>
          </a:p>
          <a:p>
            <a:endParaRPr lang="en-US" dirty="0"/>
          </a:p>
          <a:p>
            <a:r>
              <a:rPr lang="en-US" dirty="0" smtClean="0"/>
              <a:t>Are You Physically Ready?</a:t>
            </a:r>
          </a:p>
          <a:p>
            <a:endParaRPr lang="en-US" dirty="0"/>
          </a:p>
          <a:p>
            <a:r>
              <a:rPr lang="en-US" dirty="0" smtClean="0"/>
              <a:t>Are You Worthy of Respect? or the Art of Managing the Hysterical</a:t>
            </a:r>
            <a:endParaRPr lang="en-US" dirty="0"/>
          </a:p>
        </p:txBody>
      </p:sp>
    </p:spTree>
    <p:extLst>
      <p:ext uri="{BB962C8B-B14F-4D97-AF65-F5344CB8AC3E}">
        <p14:creationId xmlns:p14="http://schemas.microsoft.com/office/powerpoint/2010/main" val="100050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2057400"/>
            <a:ext cx="7772400" cy="3429000"/>
          </a:xfrm>
        </p:spPr>
        <p:txBody>
          <a:bodyPr>
            <a:normAutofit/>
          </a:bodyPr>
          <a:lstStyle/>
          <a:p>
            <a:r>
              <a:rPr lang="en-US" dirty="0" smtClean="0"/>
              <a:t>On Street Hustlers, Rebellious Rakes, and Good-Old Country Boys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3547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Resources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hlinkClick r:id="rId2"/>
              </a:rPr>
              <a:t>www.seekingsafety.org</a:t>
            </a:r>
            <a:endParaRPr lang="en-US" dirty="0" smtClean="0"/>
          </a:p>
          <a:p>
            <a:endParaRPr lang="en-US" dirty="0"/>
          </a:p>
          <a:p>
            <a:r>
              <a:rPr lang="en-US" dirty="0"/>
              <a:t>Van Winkle, Clint.  </a:t>
            </a:r>
            <a:r>
              <a:rPr lang="en-US" i="1" dirty="0"/>
              <a:t>Soft Spots: A Marine’s Memoir of Combat and Post Traumatic Stress </a:t>
            </a:r>
            <a:r>
              <a:rPr lang="en-US" i="1" dirty="0" smtClean="0"/>
              <a:t>Disorder</a:t>
            </a:r>
            <a:endParaRPr lang="en-US" dirty="0"/>
          </a:p>
          <a:p>
            <a:r>
              <a:rPr lang="en-US" dirty="0"/>
              <a:t> </a:t>
            </a:r>
          </a:p>
          <a:p>
            <a:r>
              <a:rPr lang="en-US" dirty="0"/>
              <a:t>Johnson, James D.  </a:t>
            </a:r>
            <a:r>
              <a:rPr lang="en-US" i="1" dirty="0"/>
              <a:t>Combat Trauma: A Personal Look at Long-Term </a:t>
            </a:r>
            <a:r>
              <a:rPr lang="en-US" i="1" dirty="0" smtClean="0"/>
              <a:t>Consequences</a:t>
            </a:r>
            <a:endParaRPr lang="en-US" dirty="0" smtClean="0"/>
          </a:p>
          <a:p>
            <a:endParaRPr lang="en-US" dirty="0"/>
          </a:p>
          <a:p>
            <a:r>
              <a:rPr lang="en-US" dirty="0" smtClean="0"/>
              <a:t>Shay, Jonathan.  </a:t>
            </a:r>
            <a:r>
              <a:rPr lang="en-US" i="1" dirty="0" smtClean="0"/>
              <a:t>Achilles in Vietnam.</a:t>
            </a:r>
            <a:endParaRPr lang="en-US" dirty="0"/>
          </a:p>
        </p:txBody>
      </p:sp>
    </p:spTree>
    <p:extLst>
      <p:ext uri="{BB962C8B-B14F-4D97-AF65-F5344CB8AC3E}">
        <p14:creationId xmlns:p14="http://schemas.microsoft.com/office/powerpoint/2010/main" val="1957017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endParaRPr lang="en-US" dirty="0" smtClean="0"/>
          </a:p>
          <a:p>
            <a:r>
              <a:rPr lang="en-US" dirty="0" smtClean="0"/>
              <a:t>Workable Model for to Use in Individual and Group Settings</a:t>
            </a:r>
          </a:p>
          <a:p>
            <a:endParaRPr lang="en-US" dirty="0" smtClean="0"/>
          </a:p>
          <a:p>
            <a:endParaRPr lang="en-US" dirty="0"/>
          </a:p>
          <a:p>
            <a:r>
              <a:rPr lang="en-US" dirty="0" smtClean="0"/>
              <a:t>A “Provocative” Encouragement</a:t>
            </a:r>
            <a:endParaRPr lang="en-US" dirty="0"/>
          </a:p>
        </p:txBody>
      </p:sp>
    </p:spTree>
    <p:extLst>
      <p:ext uri="{BB962C8B-B14F-4D97-AF65-F5344CB8AC3E}">
        <p14:creationId xmlns:p14="http://schemas.microsoft.com/office/powerpoint/2010/main" val="3733548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t>
            </a:r>
            <a:r>
              <a:rPr lang="en-US" i="1" dirty="0" smtClean="0"/>
              <a:t>Doesn’t</a:t>
            </a:r>
            <a:r>
              <a:rPr lang="en-US" dirty="0" smtClean="0"/>
              <a:t> Work	</a:t>
            </a:r>
            <a:endParaRPr lang="en-US" dirty="0"/>
          </a:p>
        </p:txBody>
      </p:sp>
      <p:sp>
        <p:nvSpPr>
          <p:cNvPr id="3" name="Content Placeholder 2"/>
          <p:cNvSpPr>
            <a:spLocks noGrp="1"/>
          </p:cNvSpPr>
          <p:nvPr>
            <p:ph idx="1"/>
          </p:nvPr>
        </p:nvSpPr>
        <p:spPr/>
        <p:txBody>
          <a:bodyPr/>
          <a:lstStyle/>
          <a:p>
            <a:endParaRPr lang="en-US" dirty="0" smtClean="0"/>
          </a:p>
          <a:p>
            <a:r>
              <a:rPr lang="en-US" dirty="0" smtClean="0"/>
              <a:t>“Silo” Treatment</a:t>
            </a:r>
          </a:p>
          <a:p>
            <a:endParaRPr lang="en-US" dirty="0" smtClean="0"/>
          </a:p>
          <a:p>
            <a:endParaRPr lang="en-US" dirty="0"/>
          </a:p>
          <a:p>
            <a:r>
              <a:rPr lang="en-US" dirty="0" smtClean="0"/>
              <a:t>“Business as Usual” Trauma Treatment (i.e., Combat Trauma = Other Trauma)</a:t>
            </a:r>
            <a:endParaRPr lang="en-US" dirty="0"/>
          </a:p>
        </p:txBody>
      </p:sp>
    </p:spTree>
    <p:extLst>
      <p:ext uri="{BB962C8B-B14F-4D97-AF65-F5344CB8AC3E}">
        <p14:creationId xmlns:p14="http://schemas.microsoft.com/office/powerpoint/2010/main" val="214481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Seeking Safety</a:t>
            </a:r>
            <a:endParaRPr lang="en-US" i="1" dirty="0"/>
          </a:p>
        </p:txBody>
      </p:sp>
      <p:sp>
        <p:nvSpPr>
          <p:cNvPr id="3" name="Content Placeholder 2"/>
          <p:cNvSpPr>
            <a:spLocks noGrp="1"/>
          </p:cNvSpPr>
          <p:nvPr>
            <p:ph idx="1"/>
          </p:nvPr>
        </p:nvSpPr>
        <p:spPr/>
        <p:txBody>
          <a:bodyPr/>
          <a:lstStyle/>
          <a:p>
            <a:endParaRPr lang="en-US" dirty="0" smtClean="0"/>
          </a:p>
          <a:p>
            <a:r>
              <a:rPr lang="en-US" dirty="0" err="1" smtClean="0"/>
              <a:t>Najavits</a:t>
            </a:r>
            <a:r>
              <a:rPr lang="en-US" dirty="0" smtClean="0"/>
              <a:t>, Lisa M.  </a:t>
            </a:r>
            <a:r>
              <a:rPr lang="en-US" i="1" dirty="0" smtClean="0"/>
              <a:t>Seeking Safety:  A Treatment Manual for PTSD and Substance Abuse </a:t>
            </a:r>
            <a:endParaRPr lang="en-US" dirty="0" smtClean="0"/>
          </a:p>
          <a:p>
            <a:endParaRPr lang="en-US" dirty="0"/>
          </a:p>
          <a:p>
            <a:r>
              <a:rPr lang="en-US" dirty="0" smtClean="0"/>
              <a:t>Developing Specific Skills of Emotional Regulation</a:t>
            </a:r>
            <a:r>
              <a:rPr lang="en-US" i="1" dirty="0"/>
              <a:t> </a:t>
            </a:r>
            <a:r>
              <a:rPr lang="en-US" i="1" dirty="0" smtClean="0"/>
              <a:t>So That</a:t>
            </a:r>
            <a:r>
              <a:rPr lang="en-US" dirty="0" smtClean="0"/>
              <a:t> More Trauma-Focused Work Can Proceed</a:t>
            </a:r>
            <a:endParaRPr lang="en-US" dirty="0"/>
          </a:p>
        </p:txBody>
      </p:sp>
    </p:spTree>
    <p:extLst>
      <p:ext uri="{BB962C8B-B14F-4D97-AF65-F5344CB8AC3E}">
        <p14:creationId xmlns:p14="http://schemas.microsoft.com/office/powerpoint/2010/main" val="102876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Judith Herman’s Model of Trauma Treatment</a:t>
            </a:r>
            <a:endParaRPr lang="en-US" dirty="0"/>
          </a:p>
        </p:txBody>
      </p:sp>
      <p:sp>
        <p:nvSpPr>
          <p:cNvPr id="3" name="Content Placeholder 2"/>
          <p:cNvSpPr>
            <a:spLocks noGrp="1"/>
          </p:cNvSpPr>
          <p:nvPr>
            <p:ph idx="1"/>
          </p:nvPr>
        </p:nvSpPr>
        <p:spPr/>
        <p:txBody>
          <a:bodyPr/>
          <a:lstStyle/>
          <a:p>
            <a:endParaRPr lang="en-US" dirty="0" smtClean="0"/>
          </a:p>
          <a:p>
            <a:r>
              <a:rPr lang="en-US" dirty="0" smtClean="0"/>
              <a:t>Phase of Safety</a:t>
            </a:r>
          </a:p>
          <a:p>
            <a:endParaRPr lang="en-US" dirty="0" smtClean="0"/>
          </a:p>
          <a:p>
            <a:r>
              <a:rPr lang="en-US" dirty="0" smtClean="0"/>
              <a:t>Phase of Mourning</a:t>
            </a:r>
          </a:p>
          <a:p>
            <a:endParaRPr lang="en-US" dirty="0" smtClean="0"/>
          </a:p>
          <a:p>
            <a:r>
              <a:rPr lang="en-US" dirty="0" smtClean="0"/>
              <a:t>Phase of Re-Connection</a:t>
            </a:r>
            <a:endParaRPr lang="en-US" dirty="0"/>
          </a:p>
        </p:txBody>
      </p:sp>
    </p:spTree>
    <p:extLst>
      <p:ext uri="{BB962C8B-B14F-4D97-AF65-F5344CB8AC3E}">
        <p14:creationId xmlns:p14="http://schemas.microsoft.com/office/powerpoint/2010/main" val="238747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Advantage</a:t>
            </a:r>
            <a:endParaRPr lang="en-US" dirty="0"/>
          </a:p>
        </p:txBody>
      </p:sp>
      <p:sp>
        <p:nvSpPr>
          <p:cNvPr id="3" name="Content Placeholder 2"/>
          <p:cNvSpPr>
            <a:spLocks noGrp="1"/>
          </p:cNvSpPr>
          <p:nvPr>
            <p:ph idx="1"/>
          </p:nvPr>
        </p:nvSpPr>
        <p:spPr/>
        <p:txBody>
          <a:bodyPr/>
          <a:lstStyle/>
          <a:p>
            <a:endParaRPr lang="en-US" i="1" dirty="0" smtClean="0"/>
          </a:p>
          <a:p>
            <a:endParaRPr lang="en-US" i="1" dirty="0"/>
          </a:p>
          <a:p>
            <a:r>
              <a:rPr lang="en-US" i="1" dirty="0" smtClean="0"/>
              <a:t>From the beginning</a:t>
            </a:r>
            <a:r>
              <a:rPr lang="en-US" dirty="0" smtClean="0"/>
              <a:t>, the veteran is urged to see combat PTSD and substance use disorders as inextricably linked</a:t>
            </a:r>
            <a:endParaRPr lang="en-US" dirty="0"/>
          </a:p>
        </p:txBody>
      </p:sp>
    </p:spTree>
    <p:extLst>
      <p:ext uri="{BB962C8B-B14F-4D97-AF65-F5344CB8AC3E}">
        <p14:creationId xmlns:p14="http://schemas.microsoft.com/office/powerpoint/2010/main" val="67295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Recurring Message</a:t>
            </a:r>
            <a:endParaRPr lang="en-US" dirty="0"/>
          </a:p>
        </p:txBody>
      </p:sp>
      <p:sp>
        <p:nvSpPr>
          <p:cNvPr id="3" name="Content Placeholder 2"/>
          <p:cNvSpPr>
            <a:spLocks noGrp="1"/>
          </p:cNvSpPr>
          <p:nvPr>
            <p:ph idx="1"/>
          </p:nvPr>
        </p:nvSpPr>
        <p:spPr/>
        <p:txBody>
          <a:bodyPr/>
          <a:lstStyle/>
          <a:p>
            <a:endParaRPr lang="en-US" b="0" i="0" u="none" strike="noStrike" baseline="0" dirty="0" smtClean="0"/>
          </a:p>
          <a:p>
            <a:endParaRPr lang="en-US" dirty="0"/>
          </a:p>
          <a:p>
            <a:r>
              <a:rPr lang="en-US" b="0" i="0" u="none" strike="noStrike" baseline="0" dirty="0" smtClean="0"/>
              <a:t>You </a:t>
            </a:r>
            <a:r>
              <a:rPr lang="en-US" i="1" dirty="0" smtClean="0"/>
              <a:t>nev</a:t>
            </a:r>
            <a:r>
              <a:rPr lang="en-US" b="0" i="1" u="none" strike="noStrike" baseline="0" dirty="0" smtClean="0"/>
              <a:t>er</a:t>
            </a:r>
            <a:r>
              <a:rPr lang="en-US" b="0" i="0" u="none" strike="noStrike" baseline="0" dirty="0" smtClean="0"/>
              <a:t> </a:t>
            </a:r>
            <a:r>
              <a:rPr lang="en-US" dirty="0"/>
              <a:t>n</a:t>
            </a:r>
            <a:r>
              <a:rPr lang="en-US" b="0" i="0" u="none" strike="noStrike" baseline="0" dirty="0" smtClean="0"/>
              <a:t>eed to use </a:t>
            </a:r>
            <a:r>
              <a:rPr lang="en-US" dirty="0"/>
              <a:t>s</a:t>
            </a:r>
            <a:r>
              <a:rPr lang="en-US" b="0" i="0" u="none" strike="noStrike" baseline="0" dirty="0" smtClean="0"/>
              <a:t>ubstances to cope.  There is </a:t>
            </a:r>
            <a:r>
              <a:rPr lang="en-US" b="0" i="1" u="none" strike="noStrike" baseline="0" dirty="0" smtClean="0"/>
              <a:t>always</a:t>
            </a:r>
            <a:r>
              <a:rPr lang="en-US" b="0" i="0" u="none" strike="noStrike" baseline="0" dirty="0" smtClean="0"/>
              <a:t> a better (in the long run) alternative</a:t>
            </a:r>
            <a:endParaRPr lang="en-US" dirty="0"/>
          </a:p>
        </p:txBody>
      </p:sp>
    </p:spTree>
    <p:extLst>
      <p:ext uri="{BB962C8B-B14F-4D97-AF65-F5344CB8AC3E}">
        <p14:creationId xmlns:p14="http://schemas.microsoft.com/office/powerpoint/2010/main" val="22741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 of Course</a:t>
            </a:r>
            <a:endParaRPr lang="en-US" dirty="0"/>
          </a:p>
        </p:txBody>
      </p:sp>
      <p:sp>
        <p:nvSpPr>
          <p:cNvPr id="3" name="Content Placeholder 2"/>
          <p:cNvSpPr>
            <a:spLocks noGrp="1"/>
          </p:cNvSpPr>
          <p:nvPr>
            <p:ph idx="1"/>
          </p:nvPr>
        </p:nvSpPr>
        <p:spPr/>
        <p:txBody>
          <a:bodyPr/>
          <a:lstStyle/>
          <a:p>
            <a:endParaRPr lang="en-US" dirty="0" smtClean="0"/>
          </a:p>
          <a:p>
            <a:r>
              <a:rPr lang="en-US" dirty="0" smtClean="0"/>
              <a:t>Twenty-Four Related, Yet Independent Units</a:t>
            </a:r>
          </a:p>
          <a:p>
            <a:endParaRPr lang="en-US" dirty="0" smtClean="0"/>
          </a:p>
          <a:p>
            <a:r>
              <a:rPr lang="en-US" dirty="0" smtClean="0"/>
              <a:t>Focus on Safety (Strength? Principles?)</a:t>
            </a:r>
          </a:p>
          <a:p>
            <a:endParaRPr lang="en-US" dirty="0" smtClean="0"/>
          </a:p>
          <a:p>
            <a:r>
              <a:rPr lang="en-US" dirty="0" smtClean="0"/>
              <a:t>Strong </a:t>
            </a:r>
            <a:r>
              <a:rPr lang="en-US" dirty="0"/>
              <a:t>F</a:t>
            </a:r>
            <a:r>
              <a:rPr lang="en-US" dirty="0" smtClean="0"/>
              <a:t>ocus on Case (Self) Management</a:t>
            </a:r>
            <a:endParaRPr lang="en-US" dirty="0"/>
          </a:p>
        </p:txBody>
      </p:sp>
    </p:spTree>
    <p:extLst>
      <p:ext uri="{BB962C8B-B14F-4D97-AF65-F5344CB8AC3E}">
        <p14:creationId xmlns:p14="http://schemas.microsoft.com/office/powerpoint/2010/main" val="23094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444</Words>
  <Application>Microsoft Office PowerPoint</Application>
  <PresentationFormat>On-screen Show (4:3)</PresentationFormat>
  <Paragraphs>92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Combat Trauma, Substance Dependence, and Treatment Providers:  Understanding What We’ll Never Fully Understand</vt:lpstr>
      <vt:lpstr>The National Institute on Drug Abuse (NIDA)</vt:lpstr>
      <vt:lpstr>Goals</vt:lpstr>
      <vt:lpstr>What Doesn’t Work </vt:lpstr>
      <vt:lpstr>Seeking Safety</vt:lpstr>
      <vt:lpstr>Judith Herman’s Model of Trauma Treatment</vt:lpstr>
      <vt:lpstr>The Advantage</vt:lpstr>
      <vt:lpstr>The Recurring Message</vt:lpstr>
      <vt:lpstr>Description of Course</vt:lpstr>
      <vt:lpstr>CAVEATS</vt:lpstr>
      <vt:lpstr>Harm Reduction:   Abstinence as Goal, Not as Pre- Requisite</vt:lpstr>
      <vt:lpstr>Relapse =  Trigger for More Focused Interventions,  NOT Bump-Up of Care Level</vt:lpstr>
      <vt:lpstr> “Cookbook Therapy” --and Safety from Emotional Overload (for both veteran and clinician)</vt:lpstr>
      <vt:lpstr>Summary</vt:lpstr>
      <vt:lpstr>Issues with Combat Trauma/Military Culture</vt:lpstr>
      <vt:lpstr>Types of Trauma</vt:lpstr>
      <vt:lpstr>Volunteers in Time of War:</vt:lpstr>
      <vt:lpstr>Love, Rage—and Horrific Excitement</vt:lpstr>
      <vt:lpstr>Personality and Personality “Disorders”</vt:lpstr>
      <vt:lpstr>“Readiness”</vt:lpstr>
      <vt:lpstr>On Street Hustlers, Rebellious Rakes, and Good-Old Country Boys</vt:lpstr>
      <vt:lpstr>Further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Combat Trauma, Substance Dependence, and Treatment Providers:  Understanding What We’ll Never Fully Understand</dc:title>
  <dc:creator>Rod's Laptop</dc:creator>
  <cp:lastModifiedBy>MFRI laptop 10</cp:lastModifiedBy>
  <cp:revision>15</cp:revision>
  <dcterms:created xsi:type="dcterms:W3CDTF">2011-11-16T09:06:05Z</dcterms:created>
  <dcterms:modified xsi:type="dcterms:W3CDTF">2011-11-16T13:14:19Z</dcterms:modified>
</cp:coreProperties>
</file>