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 id="2147483728" r:id="rId3"/>
    <p:sldMasterId id="2147483740" r:id="rId4"/>
    <p:sldMasterId id="2147483755" r:id="rId5"/>
    <p:sldMasterId id="2147483767" r:id="rId6"/>
    <p:sldMasterId id="2147483779" r:id="rId7"/>
  </p:sldMasterIdLst>
  <p:notesMasterIdLst>
    <p:notesMasterId r:id="rId103"/>
  </p:notesMasterIdLst>
  <p:sldIdLst>
    <p:sldId id="256" r:id="rId8"/>
    <p:sldId id="319" r:id="rId9"/>
    <p:sldId id="456" r:id="rId10"/>
    <p:sldId id="323" r:id="rId11"/>
    <p:sldId id="457" r:id="rId12"/>
    <p:sldId id="279" r:id="rId13"/>
    <p:sldId id="280" r:id="rId14"/>
    <p:sldId id="281" r:id="rId15"/>
    <p:sldId id="282" r:id="rId16"/>
    <p:sldId id="283" r:id="rId17"/>
    <p:sldId id="285" r:id="rId18"/>
    <p:sldId id="292" r:id="rId19"/>
    <p:sldId id="293" r:id="rId20"/>
    <p:sldId id="294" r:id="rId21"/>
    <p:sldId id="295" r:id="rId22"/>
    <p:sldId id="297" r:id="rId23"/>
    <p:sldId id="298" r:id="rId24"/>
    <p:sldId id="302" r:id="rId25"/>
    <p:sldId id="308" r:id="rId26"/>
    <p:sldId id="309" r:id="rId27"/>
    <p:sldId id="310" r:id="rId28"/>
    <p:sldId id="311" r:id="rId29"/>
    <p:sldId id="313" r:id="rId30"/>
    <p:sldId id="317" r:id="rId31"/>
    <p:sldId id="321" r:id="rId32"/>
    <p:sldId id="458" r:id="rId33"/>
    <p:sldId id="459" r:id="rId34"/>
    <p:sldId id="322" r:id="rId35"/>
    <p:sldId id="440" r:id="rId36"/>
    <p:sldId id="441" r:id="rId37"/>
    <p:sldId id="442" r:id="rId38"/>
    <p:sldId id="324" r:id="rId39"/>
    <p:sldId id="328" r:id="rId40"/>
    <p:sldId id="332" r:id="rId41"/>
    <p:sldId id="333" r:id="rId42"/>
    <p:sldId id="334" r:id="rId43"/>
    <p:sldId id="335" r:id="rId44"/>
    <p:sldId id="336" r:id="rId45"/>
    <p:sldId id="337" r:id="rId46"/>
    <p:sldId id="342" r:id="rId47"/>
    <p:sldId id="343" r:id="rId48"/>
    <p:sldId id="344" r:id="rId49"/>
    <p:sldId id="345" r:id="rId50"/>
    <p:sldId id="346" r:id="rId51"/>
    <p:sldId id="349" r:id="rId52"/>
    <p:sldId id="351" r:id="rId53"/>
    <p:sldId id="353" r:id="rId54"/>
    <p:sldId id="364" r:id="rId55"/>
    <p:sldId id="365" r:id="rId56"/>
    <p:sldId id="366" r:id="rId57"/>
    <p:sldId id="367" r:id="rId58"/>
    <p:sldId id="371" r:id="rId59"/>
    <p:sldId id="372" r:id="rId60"/>
    <p:sldId id="373" r:id="rId61"/>
    <p:sldId id="374" r:id="rId62"/>
    <p:sldId id="375" r:id="rId63"/>
    <p:sldId id="376" r:id="rId64"/>
    <p:sldId id="377" r:id="rId65"/>
    <p:sldId id="378" r:id="rId66"/>
    <p:sldId id="379" r:id="rId67"/>
    <p:sldId id="380" r:id="rId68"/>
    <p:sldId id="454" r:id="rId69"/>
    <p:sldId id="384" r:id="rId70"/>
    <p:sldId id="385" r:id="rId71"/>
    <p:sldId id="387" r:id="rId72"/>
    <p:sldId id="389" r:id="rId73"/>
    <p:sldId id="391" r:id="rId74"/>
    <p:sldId id="392" r:id="rId75"/>
    <p:sldId id="394" r:id="rId76"/>
    <p:sldId id="396" r:id="rId77"/>
    <p:sldId id="401" r:id="rId78"/>
    <p:sldId id="402" r:id="rId79"/>
    <p:sldId id="403" r:id="rId80"/>
    <p:sldId id="404" r:id="rId81"/>
    <p:sldId id="405" r:id="rId82"/>
    <p:sldId id="408" r:id="rId83"/>
    <p:sldId id="411" r:id="rId84"/>
    <p:sldId id="414" r:id="rId85"/>
    <p:sldId id="418" r:id="rId86"/>
    <p:sldId id="419" r:id="rId87"/>
    <p:sldId id="420" r:id="rId88"/>
    <p:sldId id="429" r:id="rId89"/>
    <p:sldId id="430" r:id="rId90"/>
    <p:sldId id="455" r:id="rId91"/>
    <p:sldId id="461" r:id="rId92"/>
    <p:sldId id="439" r:id="rId93"/>
    <p:sldId id="462" r:id="rId94"/>
    <p:sldId id="452" r:id="rId95"/>
    <p:sldId id="433" r:id="rId96"/>
    <p:sldId id="272" r:id="rId97"/>
    <p:sldId id="273" r:id="rId98"/>
    <p:sldId id="274" r:id="rId99"/>
    <p:sldId id="276" r:id="rId100"/>
    <p:sldId id="277" r:id="rId101"/>
    <p:sldId id="278"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4" autoAdjust="0"/>
    <p:restoredTop sz="89520" autoAdjust="0"/>
  </p:normalViewPr>
  <p:slideViewPr>
    <p:cSldViewPr>
      <p:cViewPr>
        <p:scale>
          <a:sx n="66" d="100"/>
          <a:sy n="66" d="100"/>
        </p:scale>
        <p:origin x="-14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ableStyles" Target="tableStyle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4838C-164E-4F1C-B372-4A611B087BA6}" type="datetimeFigureOut">
              <a:rPr lang="en-US" smtClean="0"/>
              <a:t>10/17/2011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1596CC-8764-41F0-BC6C-ECDA52B16E82}" type="slidenum">
              <a:rPr lang="en-US" smtClean="0"/>
              <a:t>‹#›</a:t>
            </a:fld>
            <a:endParaRPr lang="en-US" dirty="0"/>
          </a:p>
        </p:txBody>
      </p:sp>
    </p:spTree>
    <p:extLst>
      <p:ext uri="{BB962C8B-B14F-4D97-AF65-F5344CB8AC3E}">
        <p14:creationId xmlns:p14="http://schemas.microsoft.com/office/powerpoint/2010/main" val="42811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p:nvPr>
        </p:nvSpPr>
        <p:spPr>
          <a:ln/>
        </p:spPr>
      </p:sp>
      <p:sp>
        <p:nvSpPr>
          <p:cNvPr id="20483" name="Rectangle 5"/>
          <p:cNvSpPr>
            <a:spLocks noGrp="1" noChangeArrowheads="1"/>
          </p:cNvSpPr>
          <p:nvPr>
            <p:ph type="body" idx="1"/>
          </p:nvPr>
        </p:nvSpPr>
        <p:spPr>
          <a:xfrm>
            <a:off x="914400" y="4648200"/>
            <a:ext cx="4953000" cy="3886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charset="0"/>
                <a:ea typeface="ＭＳ Ｐゴシック" charset="-128"/>
              </a:rPr>
              <a:t>In order to put suicide into perspective, it might help to know that:</a:t>
            </a:r>
          </a:p>
          <a:p>
            <a:r>
              <a:rPr lang="en-US" dirty="0" smtClean="0">
                <a:latin typeface="Times New Roman" charset="0"/>
                <a:ea typeface="ＭＳ Ｐゴシック" charset="-128"/>
              </a:rPr>
              <a:t>There are approximately 34,000 suicides annually at the present time (34,598 in 2007).</a:t>
            </a:r>
          </a:p>
          <a:p>
            <a:r>
              <a:rPr lang="en-US" sz="1400" dirty="0" smtClean="0">
                <a:latin typeface="Times New Roman" charset="0"/>
                <a:ea typeface="ＭＳ Ｐゴシック" charset="-128"/>
              </a:rPr>
              <a:t>The number of suicides in each of the last 5 years were the highest ever recorded since 1900 (with 2007 the highest total ever).</a:t>
            </a:r>
            <a:endParaRPr lang="en-US" dirty="0" smtClean="0">
              <a:latin typeface="Times New Roman" charset="0"/>
              <a:ea typeface="ＭＳ Ｐゴシック" charset="-128"/>
            </a:endParaRPr>
          </a:p>
          <a:p>
            <a:r>
              <a:rPr lang="en-US" sz="900" dirty="0" smtClean="0">
                <a:latin typeface="Times New Roman" charset="0"/>
                <a:ea typeface="ＭＳ Ｐゴシック" charset="-128"/>
              </a:rPr>
              <a:t>Additional information about the American Association of Suicidology may be obtained by visiting the official website at:</a:t>
            </a:r>
          </a:p>
          <a:p>
            <a:r>
              <a:rPr lang="en-US" sz="900" dirty="0" smtClean="0">
                <a:latin typeface="Times New Roman" charset="0"/>
                <a:ea typeface="ＭＳ Ｐゴシック" charset="-128"/>
              </a:rPr>
              <a:t>http://www.suicidology.org</a:t>
            </a:r>
          </a:p>
          <a:p>
            <a:r>
              <a:rPr lang="en-US" sz="900" dirty="0" smtClean="0">
                <a:latin typeface="Times New Roman" charset="0"/>
                <a:ea typeface="ＭＳ Ｐゴシック" charset="-128"/>
              </a:rPr>
              <a:t>Or by writing to the association at: 5221 Wisconsin Avenue, N.W., Washington, DC 20015</a:t>
            </a:r>
          </a:p>
          <a:p>
            <a:r>
              <a:rPr lang="en-US" sz="900" dirty="0" smtClean="0">
                <a:latin typeface="Times New Roman" charset="0"/>
                <a:ea typeface="ＭＳ Ｐゴシック" charset="-128"/>
              </a:rPr>
              <a:t>Or by calling (202) 237-2280 [FAX (202) 237-2282]</a:t>
            </a:r>
          </a:p>
          <a:p>
            <a:r>
              <a:rPr lang="en-US" sz="900" dirty="0" smtClean="0">
                <a:latin typeface="Times New Roman" charset="0"/>
                <a:ea typeface="ＭＳ Ｐゴシック" charset="-128"/>
              </a:rPr>
              <a:t>Or by email at info@suicidology.org</a:t>
            </a:r>
          </a:p>
          <a:p>
            <a:endParaRPr lang="en-US" sz="900" dirty="0" smtClean="0">
              <a:latin typeface="Times New Roman" charset="0"/>
              <a:ea typeface="ＭＳ Ｐゴシック" charset="-128"/>
            </a:endParaRPr>
          </a:p>
          <a:p>
            <a:r>
              <a:rPr lang="en-US" sz="900" dirty="0" smtClean="0">
                <a:latin typeface="Times New Roman" charset="0"/>
                <a:ea typeface="ＭＳ Ｐゴシック" charset="-128"/>
              </a:rPr>
              <a:t>Other statistical information may be found at Dr. McIntosh’s website:</a:t>
            </a:r>
          </a:p>
          <a:p>
            <a:r>
              <a:rPr lang="en-US" sz="900" dirty="0" smtClean="0">
                <a:latin typeface="Times New Roman" charset="0"/>
                <a:ea typeface="ＭＳ Ｐゴシック" charset="-128"/>
              </a:rPr>
              <a:t>http://mypage.iusb.edu/~jmcintos</a:t>
            </a:r>
          </a:p>
          <a:p>
            <a:r>
              <a:rPr lang="en-US" sz="900" dirty="0" smtClean="0">
                <a:latin typeface="Times New Roman" charset="0"/>
                <a:ea typeface="ＭＳ Ｐゴシック" charset="-128"/>
              </a:rPr>
              <a:t>Comments about or suggestions for new overheads may be directed to Dr. McIntosh at:</a:t>
            </a:r>
          </a:p>
          <a:p>
            <a:r>
              <a:rPr lang="en-US" sz="900" dirty="0" smtClean="0">
                <a:latin typeface="Times New Roman" charset="0"/>
                <a:ea typeface="ＭＳ Ｐゴシック" charset="-128"/>
              </a:rPr>
              <a:t>                 Academic Affairs, Indiana University South Bend</a:t>
            </a:r>
          </a:p>
          <a:p>
            <a:r>
              <a:rPr lang="en-US" sz="900" dirty="0" smtClean="0">
                <a:latin typeface="Times New Roman" charset="0"/>
                <a:ea typeface="ＭＳ Ｐゴシック" charset="-128"/>
              </a:rPr>
              <a:t>                 P.O. Box 7111, South Bend, IN 46634-7111</a:t>
            </a:r>
          </a:p>
          <a:p>
            <a:r>
              <a:rPr lang="en-US" sz="900" dirty="0" smtClean="0">
                <a:latin typeface="Times New Roman" charset="0"/>
                <a:ea typeface="ＭＳ Ｐゴシック" charset="-128"/>
              </a:rPr>
              <a:t>Or         jmcintos@iusb.edu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a:xfrm>
            <a:off x="1143000" y="685800"/>
            <a:ext cx="4613275" cy="3460750"/>
          </a:xfrm>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charset="0"/>
                <a:ea typeface="ＭＳ Ｐゴシック" charset="-128"/>
              </a:rPr>
              <a:t>The most powerful demographic predictor of suicide is the sex or gender of the individual.</a:t>
            </a:r>
          </a:p>
          <a:p>
            <a:r>
              <a:rPr lang="en-US" dirty="0" smtClean="0">
                <a:latin typeface="Times New Roman" charset="0"/>
                <a:ea typeface="ＭＳ Ｐゴシック" charset="-128"/>
              </a:rPr>
              <a:t>Males kill themselves much more often than do women (both in number and as measured by rates).</a:t>
            </a:r>
          </a:p>
          <a:p>
            <a:r>
              <a:rPr lang="en-US" dirty="0" smtClean="0">
                <a:latin typeface="Times New Roman" charset="0"/>
                <a:ea typeface="ＭＳ Ｐゴシック" charset="-128"/>
              </a:rPr>
              <a:t>Not only do nearly 4 times more men kill themselves than women, but as measured by rates, the risk of suicide is also nearly 4 times that for women.</a:t>
            </a:r>
          </a:p>
          <a:p>
            <a:r>
              <a:rPr lang="en-US" dirty="0" smtClean="0">
                <a:latin typeface="Times New Roman" charset="0"/>
                <a:ea typeface="ＭＳ Ｐゴシック" charset="-128"/>
              </a:rPr>
              <a:t>The ratio of male suicides to female suicides in 2006 was 3.7 to 1 (and the ratio/difference has mostly increased over the last two decades; men’s suicides and rates have increased while women’s have mostly been stable - though  both men and women have shown declines in rates from the 1990s through 2003, with slightly higher 2004 through 2007 rates). See Slide 45 for a graph of men’s and women’s suicide rates over time (1933 to 2007).</a:t>
            </a:r>
          </a:p>
          <a:p>
            <a:endParaRPr lang="en-US" dirty="0" smtClean="0">
              <a:latin typeface="Times New Roman"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a:xfrm>
            <a:off x="1143000" y="685800"/>
            <a:ext cx="4613275" cy="346075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charset="0"/>
                <a:ea typeface="ＭＳ Ｐゴシック" charset="-128"/>
              </a:rPr>
              <a:t>Racial differences are most accurately shown by looking at race and sex simultaneously.</a:t>
            </a:r>
          </a:p>
          <a:p>
            <a:r>
              <a:rPr lang="en-US" dirty="0" smtClean="0">
                <a:latin typeface="Times New Roman" charset="0"/>
                <a:ea typeface="ＭＳ Ｐゴシック" charset="-128"/>
              </a:rPr>
              <a:t>Men of all races are at higher risk than women.</a:t>
            </a:r>
          </a:p>
          <a:p>
            <a:r>
              <a:rPr lang="en-US" dirty="0" smtClean="0">
                <a:latin typeface="Times New Roman" charset="0"/>
                <a:ea typeface="ＭＳ Ｐゴシック" charset="-128"/>
              </a:rPr>
              <a:t>Whites are at higher risk within each gender than their nonwhite counterparts.  [see Slide 47 for trends over time by race and gender]</a:t>
            </a:r>
          </a:p>
          <a:p>
            <a:r>
              <a:rPr lang="en-US" dirty="0" smtClean="0">
                <a:latin typeface="Times New Roman" charset="0"/>
                <a:ea typeface="ＭＳ Ｐゴシック" charset="-128"/>
              </a:rPr>
              <a:t>While the ratio of white to nonwhite rates overall is more than 2 to 1 (2.3 in 2007), the ratio of white men to nonwhite men is 2.1 to 1 and 2.3 to 1 for white women to nonwhite women [see Slide 58]</a:t>
            </a:r>
          </a:p>
          <a:p>
            <a:endParaRPr lang="en-US" dirty="0" smtClean="0">
              <a:latin typeface="Times New Roman"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Rot="1" noChangeAspect="1" noChangeArrowheads="1" noTextEdit="1"/>
          </p:cNvSpPr>
          <p:nvPr>
            <p:ph type="sldImg"/>
          </p:nvPr>
        </p:nvSpPr>
        <p:spPr>
          <a:ln/>
        </p:spPr>
      </p:sp>
      <p:sp>
        <p:nvSpPr>
          <p:cNvPr id="5939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smtClean="0">
                <a:latin typeface="Times New Roman" charset="0"/>
                <a:ea typeface="ＭＳ Ｐゴシック" charset="-128"/>
              </a:rPr>
              <a:t>Suicide rates generally increase with age, with peaks typically in late life (after age 65). 2007 is the second consecutive year in which a middle-aged group (45-54 yrs) has exceeded all over-65 age groups (whether this is an anomaly or a new pattern remains to be seen; it is primarily produced by the decline in rates in late life with small increases in midlife and reflects the combined pattern for men and women – e.g., men’s rates are highest at ages 75-84 and 85 and above).</a:t>
            </a:r>
          </a:p>
          <a:p>
            <a:r>
              <a:rPr lang="en-US" sz="1300" dirty="0" smtClean="0">
                <a:latin typeface="Times New Roman" charset="0"/>
                <a:ea typeface="ＭＳ Ｐゴシック" charset="-128"/>
              </a:rPr>
              <a:t>An even more distinct increase with age was prominent several decades ago. However, increases in suicide among those groups under age 45 and decreases among the old have lessened age differences and nearly flattened the rates of suicide from young adulthood through middle adulthood (see Slides 59-64 for some comparisons and figures showing the dramatic changes in age and suicide in recent years).</a:t>
            </a:r>
          </a:p>
          <a:p>
            <a:r>
              <a:rPr lang="en-US" sz="1300" dirty="0" smtClean="0">
                <a:latin typeface="Times New Roman" charset="0"/>
                <a:ea typeface="ＭＳ Ｐゴシック" charset="-128"/>
              </a:rPr>
              <a:t>In fact, the USA rates by age have over the years moved toward a </a:t>
            </a:r>
            <a:r>
              <a:rPr lang="en-US" sz="1300" i="1" dirty="0" smtClean="0">
                <a:latin typeface="Times New Roman" charset="0"/>
                <a:ea typeface="ＭＳ Ｐゴシック" charset="-128"/>
              </a:rPr>
              <a:t>bimodal</a:t>
            </a:r>
            <a:r>
              <a:rPr lang="en-US" sz="1300" dirty="0" smtClean="0">
                <a:latin typeface="Times New Roman" charset="0"/>
                <a:ea typeface="ＭＳ Ｐゴシック" charset="-128"/>
              </a:rPr>
              <a:t> pattern, with an initial peak in early middle adulthood currently, followed by slightly lower rates during late middle adulthood period and early late life and then increases to another peak in late adulthood.</a:t>
            </a:r>
          </a:p>
          <a:p>
            <a:r>
              <a:rPr lang="en-US" sz="1300" dirty="0" smtClean="0">
                <a:latin typeface="Times New Roman" charset="0"/>
                <a:ea typeface="ＭＳ Ｐゴシック" charset="-128"/>
              </a:rPr>
              <a:t>Suicide rates by age vary greatly, however, especially with sex and race/ethnicity (see Slides 23,  24, 25 and 65-70).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p:cNvSpPr>
          <p:nvPr>
            <p:ph type="sldImg"/>
          </p:nvPr>
        </p:nvSpPr>
        <p:spPr>
          <a:xfrm>
            <a:off x="1143000" y="685800"/>
            <a:ext cx="4613275" cy="346075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charset="0"/>
                <a:ea typeface="ＭＳ Ｐゴシック" charset="-128"/>
              </a:rPr>
              <a:t>Rates of suicide by ethnicity show</a:t>
            </a:r>
          </a:p>
          <a:p>
            <a:r>
              <a:rPr lang="en-US" dirty="0" smtClean="0">
                <a:latin typeface="Times New Roman" charset="0"/>
                <a:ea typeface="ＭＳ Ｐゴシック" charset="-128"/>
              </a:rPr>
              <a:t>• As in most years, in 2007 Whites displayed the highest rates (see Slide 24); Native Americans rates were higher in 2004 and again slightly in 2005, but slightly lower in 2006 and lower still in 2007.</a:t>
            </a:r>
          </a:p>
          <a:p>
            <a:r>
              <a:rPr lang="en-US" dirty="0" smtClean="0">
                <a:latin typeface="Times New Roman" charset="0"/>
                <a:ea typeface="ＭＳ Ｐゴシック" charset="-128"/>
              </a:rPr>
              <a:t>• There is wide variability, not homogeneity, among racial/ethnic groups in suicide risk.</a:t>
            </a:r>
          </a:p>
          <a:p>
            <a:endParaRPr lang="en-US" dirty="0" smtClean="0">
              <a:latin typeface="Times New Roman" charset="0"/>
              <a:ea typeface="ＭＳ Ｐゴシック" charset="-128"/>
            </a:endParaRPr>
          </a:p>
          <a:p>
            <a:endParaRPr lang="en-US" dirty="0" smtClean="0">
              <a:latin typeface="Times New Roman" charset="0"/>
              <a:ea typeface="ＭＳ Ｐゴシック" charset="-128"/>
            </a:endParaRPr>
          </a:p>
          <a:p>
            <a:r>
              <a:rPr lang="en-US" sz="1000" b="1" dirty="0" smtClean="0">
                <a:latin typeface="Times New Roman" charset="0"/>
                <a:ea typeface="ＭＳ Ｐゴシック" charset="-128"/>
              </a:rPr>
              <a:t>Note: These figures represent figures for a single year. In the case of some groups, rates are based on relatively low numbers of deaths and are therefore subject to potentially large variation with the increase or decrease of only a few deaths. It would be preferable to use multi-year to single-year data </a:t>
            </a:r>
            <a:r>
              <a:rPr lang="en-US" sz="1000" dirty="0" smtClean="0">
                <a:latin typeface="Times New Roman" charset="0"/>
                <a:ea typeface="ＭＳ Ｐゴシック" charset="-128"/>
              </a:rPr>
              <a:t>(see e.g., Slides 68-70)</a:t>
            </a:r>
            <a:r>
              <a:rPr lang="en-US" sz="1000" b="1" dirty="0" smtClean="0">
                <a:latin typeface="Times New Roman" charset="0"/>
                <a:ea typeface="ＭＳ Ｐゴシック" charset="-128"/>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Rot="1" noChangeAspect="1" noChangeArrowheads="1" noTextEdit="1"/>
          </p:cNvSpPr>
          <p:nvPr>
            <p:ph type="sldImg"/>
          </p:nvPr>
        </p:nvSpPr>
        <p:spPr>
          <a:ln/>
        </p:spPr>
      </p:sp>
      <p:sp>
        <p:nvSpPr>
          <p:cNvPr id="79875" name="Rectangle 5"/>
          <p:cNvSpPr>
            <a:spLocks noGrp="1" noChangeArrowheads="1"/>
          </p:cNvSpPr>
          <p:nvPr>
            <p:ph type="body" idx="1"/>
          </p:nvPr>
        </p:nvSpPr>
        <p:spPr>
          <a:xfrm>
            <a:off x="990600" y="41910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latin typeface="Times New Roman" charset="0"/>
                <a:ea typeface="ＭＳ Ｐゴシック" charset="-128"/>
              </a:rPr>
              <a:t>The USA is not among those countries with the highest rates of suicide.</a:t>
            </a:r>
          </a:p>
          <a:p>
            <a:r>
              <a:rPr lang="en-US" sz="1400" dirty="0" smtClean="0">
                <a:latin typeface="Times New Roman" charset="0"/>
                <a:ea typeface="ＭＳ Ｐゴシック" charset="-128"/>
              </a:rPr>
              <a:t>USA suicide is at moderate levels worldwide for both men and women.</a:t>
            </a:r>
          </a:p>
          <a:p>
            <a:r>
              <a:rPr lang="en-US" sz="1000" dirty="0" smtClean="0">
                <a:latin typeface="Times New Roman" charset="0"/>
                <a:ea typeface="ＭＳ Ｐゴシック" charset="-128"/>
              </a:rPr>
              <a:t>Data source: Most recent year posted at the World Health Organization Statistical Information System website on February 1, 2008. The data, the most recent as of 2007 according to the website, include figures for slightly more than 100  nations. Of the slightly more than 100 nations for which data appeared in the posted table, only those for which data since 1996 were the latest reported were included; most data were from 2002-2004, with a few earlier and a small number for 2005.</a:t>
            </a:r>
          </a:p>
          <a:p>
            <a:r>
              <a:rPr lang="en-US" sz="1000" dirty="0" smtClean="0">
                <a:latin typeface="Times New Roman" charset="0"/>
                <a:ea typeface="ＭＳ Ｐゴシック" charset="-128"/>
              </a:rPr>
              <a:t>At the WHO website for Suicide Prevention (SUPRE) http://www.who.int/mental_health/prevention/suicide/suicideprevent/en/index.html is a figure coded for suicide rates across the world.</a:t>
            </a:r>
          </a:p>
          <a:p>
            <a:endParaRPr lang="en-US" sz="800" dirty="0" smtClean="0">
              <a:latin typeface="Times New Roman" charset="0"/>
              <a:ea typeface="ＭＳ Ｐゴシック" charset="-128"/>
            </a:endParaRPr>
          </a:p>
          <a:p>
            <a:r>
              <a:rPr lang="en-US" sz="800" dirty="0" smtClean="0">
                <a:latin typeface="Times New Roman" charset="0"/>
                <a:ea typeface="ＭＳ Ｐゴシック" charset="-128"/>
              </a:rPr>
              <a:t>Additional sources for international suicide data may be found in:</a:t>
            </a:r>
          </a:p>
          <a:p>
            <a:r>
              <a:rPr lang="en-US" sz="800" dirty="0" smtClean="0">
                <a:latin typeface="Times New Roman" charset="0"/>
                <a:ea typeface="ＭＳ Ｐゴシック" charset="-128"/>
              </a:rPr>
              <a:t>De Leo, D., &amp; Evans, R. (2004). </a:t>
            </a:r>
            <a:r>
              <a:rPr lang="en-US" sz="800" i="1" dirty="0" smtClean="0">
                <a:latin typeface="Times New Roman" charset="0"/>
                <a:ea typeface="ＭＳ Ｐゴシック" charset="-128"/>
              </a:rPr>
              <a:t>International Suicide Rates and Prevention Strategies.</a:t>
            </a:r>
            <a:r>
              <a:rPr lang="en-US" sz="800" dirty="0" smtClean="0">
                <a:latin typeface="Times New Roman" charset="0"/>
                <a:ea typeface="ＭＳ Ｐゴシック" charset="-128"/>
              </a:rPr>
              <a:t> Cambridge, MA: Hogrefe &amp; Huber.</a:t>
            </a:r>
          </a:p>
          <a:p>
            <a:r>
              <a:rPr lang="en-US" sz="800" dirty="0" smtClean="0">
                <a:latin typeface="Times New Roman" charset="0"/>
                <a:ea typeface="ＭＳ Ｐゴシック" charset="-128"/>
              </a:rPr>
              <a:t>Schmidtke, A., Bille-Brahe, U., De Leo, D., &amp; Kerkhof, A. (Eds.). (2004). </a:t>
            </a:r>
            <a:r>
              <a:rPr lang="en-US" sz="800" i="1" dirty="0" smtClean="0">
                <a:latin typeface="Times New Roman" charset="0"/>
                <a:ea typeface="ＭＳ Ｐゴシック" charset="-128"/>
              </a:rPr>
              <a:t>Suicidal Behaviour in Europe: Results from the WHO/EURO Multicentre Study of Suicidal Behaviour.</a:t>
            </a:r>
            <a:r>
              <a:rPr lang="en-US" sz="800" dirty="0" smtClean="0">
                <a:latin typeface="Times New Roman" charset="0"/>
                <a:ea typeface="ＭＳ Ｐゴシック" charset="-128"/>
              </a:rPr>
              <a:t> Cambridge, MA: Hogrefe &amp; Huber.</a:t>
            </a:r>
          </a:p>
          <a:p>
            <a:endParaRPr lang="en-US" sz="800" dirty="0" smtClean="0">
              <a:latin typeface="Times New Roman" charset="0"/>
              <a:ea typeface="ＭＳ Ｐゴシック" charset="-128"/>
            </a:endParaRPr>
          </a:p>
          <a:p>
            <a:endParaRPr lang="en-US" sz="1000" dirty="0" smtClean="0">
              <a:latin typeface="Times New Roman"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Rot="1" noChangeAspect="1" noChangeArrowheads="1" noTextEdit="1"/>
          </p:cNvSpPr>
          <p:nvPr>
            <p:ph type="sldImg"/>
          </p:nvPr>
        </p:nvSpPr>
        <p:spPr>
          <a:ln/>
        </p:spPr>
      </p:sp>
      <p:sp>
        <p:nvSpPr>
          <p:cNvPr id="8192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Times New Roman" charset="0"/>
                <a:ea typeface="ＭＳ Ｐゴシック" charset="-128"/>
              </a:rPr>
              <a:t>Changing focus to </a:t>
            </a:r>
            <a:r>
              <a:rPr lang="en-US" sz="1200" i="1" dirty="0" smtClean="0">
                <a:latin typeface="Times New Roman" charset="0"/>
                <a:ea typeface="ＭＳ Ｐゴシック" charset="-128"/>
              </a:rPr>
              <a:t>attempted suicides,</a:t>
            </a:r>
            <a:r>
              <a:rPr lang="en-US" sz="1200" dirty="0" smtClean="0">
                <a:latin typeface="Times New Roman" charset="0"/>
                <a:ea typeface="ＭＳ Ｐゴシック" charset="-128"/>
              </a:rPr>
              <a:t> acts that end nonfatally, [aka </a:t>
            </a:r>
            <a:r>
              <a:rPr lang="en-US" sz="1200" i="1" dirty="0" smtClean="0">
                <a:latin typeface="Times New Roman" charset="0"/>
                <a:ea typeface="ＭＳ Ｐゴシック" charset="-128"/>
              </a:rPr>
              <a:t>parasuicide</a:t>
            </a:r>
            <a:r>
              <a:rPr lang="en-US" sz="1200" dirty="0" smtClean="0">
                <a:latin typeface="Times New Roman" charset="0"/>
                <a:ea typeface="ＭＳ Ｐゴシック" charset="-128"/>
              </a:rPr>
              <a:t> and </a:t>
            </a:r>
            <a:r>
              <a:rPr lang="en-US" sz="1200" i="1" dirty="0" smtClean="0">
                <a:latin typeface="Times New Roman" charset="0"/>
                <a:ea typeface="ＭＳ Ｐゴシック" charset="-128"/>
              </a:rPr>
              <a:t>deliberate self harm</a:t>
            </a:r>
            <a:r>
              <a:rPr lang="en-US" sz="1200" dirty="0" smtClean="0">
                <a:latin typeface="Times New Roman" charset="0"/>
                <a:ea typeface="ＭＳ Ｐゴシック" charset="-128"/>
              </a:rPr>
              <a:t>]</a:t>
            </a:r>
          </a:p>
          <a:p>
            <a:r>
              <a:rPr lang="en-US" sz="1000" dirty="0" smtClean="0">
                <a:latin typeface="Times New Roman" charset="0"/>
                <a:ea typeface="ＭＳ Ｐゴシック" charset="-128"/>
              </a:rPr>
              <a:t>There are no official national USA statistics available. Thus, estimates based on research findings are utilized to determine the numbers that occur.</a:t>
            </a:r>
          </a:p>
          <a:p>
            <a:r>
              <a:rPr lang="en-US" sz="1000" dirty="0" smtClean="0">
                <a:latin typeface="Times New Roman" charset="0"/>
                <a:ea typeface="ＭＳ Ｐゴシック" charset="-128"/>
              </a:rPr>
              <a:t>Based on these epidemiological  investigations, it is estimated that there are 25 attempted suicides for each death by suicide (based on results from an Epidemiological Catchment Study conducted by the National Institutes of Mental Health; see below).</a:t>
            </a:r>
          </a:p>
          <a:p>
            <a:r>
              <a:rPr lang="en-US" sz="900" i="1" dirty="0" smtClean="0">
                <a:latin typeface="Times New Roman" charset="0"/>
                <a:ea typeface="ＭＳ Ｐゴシック" charset="-128"/>
              </a:rPr>
              <a:t>Therefore, the 34,598 suicides in 2007 translate to 864,950 attempts annually (a number considered conservative by many in the field). </a:t>
            </a:r>
          </a:p>
          <a:p>
            <a:r>
              <a:rPr lang="en-US" sz="800" dirty="0" smtClean="0">
                <a:latin typeface="Times New Roman" charset="0"/>
                <a:ea typeface="ＭＳ Ｐゴシック" charset="-128"/>
              </a:rPr>
              <a:t>Moscicki, E.K., O’Carroll, P.W., Rae, D.S., Roy, A.G., Locke, B.Z., &amp; Regier, D.A. (1989). Suicide ideation and attempts: The Epidemiologic Catchment Area Study. In M.L. Rosenberg &amp; K. Baer (Eds.), </a:t>
            </a:r>
            <a:r>
              <a:rPr lang="en-US" sz="800" i="1" dirty="0" smtClean="0">
                <a:latin typeface="Times New Roman" charset="0"/>
                <a:ea typeface="ＭＳ Ｐゴシック" charset="-128"/>
              </a:rPr>
              <a:t>Report of the Secretary’s Task Force on Youth Suicide, Vol. 4: Strategies for the prevention of youth suicide</a:t>
            </a:r>
            <a:r>
              <a:rPr lang="en-US" sz="800" dirty="0" smtClean="0">
                <a:latin typeface="Times New Roman" charset="0"/>
                <a:ea typeface="ＭＳ Ｐゴシック" charset="-128"/>
              </a:rPr>
              <a:t> (pp. 4-115 - 4-128). DHHS Pub. No. (ADM) 89-1624. Washington, DC: USGPO. [see p. 4-126: “300 per 100,000 persons each year attempt suicide”; which can be compared to a general suicide rate of 12 per 100,000]</a:t>
            </a:r>
          </a:p>
          <a:p>
            <a:r>
              <a:rPr lang="en-US" sz="900" dirty="0" smtClean="0">
                <a:latin typeface="Times New Roman" charset="0"/>
                <a:ea typeface="ＭＳ Ｐゴシック" charset="-128"/>
              </a:rPr>
              <a:t>Based on a more recent epidemiological  investigation, it is estimated that there are 36 (based on 14 suicides per 100,000) to 45 (based on 11 suicides per 100,000) attempted suicides for each death by suicide (based on results from Kessler et al., 2005; see below).</a:t>
            </a:r>
          </a:p>
          <a:p>
            <a:r>
              <a:rPr lang="en-US" sz="900" i="1" dirty="0" smtClean="0">
                <a:latin typeface="Times New Roman" charset="0"/>
                <a:ea typeface="ＭＳ Ｐゴシック" charset="-128"/>
              </a:rPr>
              <a:t>Therefore, the 334,598 suicides in 2007 would translate from 1,245,000 to 1,557,000 attempts annually. </a:t>
            </a:r>
          </a:p>
          <a:p>
            <a:r>
              <a:rPr lang="en-US" sz="800" dirty="0" smtClean="0">
                <a:latin typeface="Times New Roman" charset="0"/>
                <a:ea typeface="ＭＳ Ｐゴシック" charset="-128"/>
              </a:rPr>
              <a:t>Kessler, R.C., Berglund, P., Borges, G., Nock, M., &amp; Wang, P.S.. (2005). Trends in suicide ideation, plans, gestures,  and attempts in the United States, 1990-1992 to 2001-2003: </a:t>
            </a:r>
            <a:r>
              <a:rPr lang="en-US" sz="800" i="1" dirty="0" smtClean="0">
                <a:latin typeface="Times New Roman" charset="0"/>
                <a:ea typeface="ＭＳ Ｐゴシック" charset="-128"/>
              </a:rPr>
              <a:t>JAMA, 293</a:t>
            </a:r>
            <a:r>
              <a:rPr lang="en-US" sz="800" dirty="0" smtClean="0">
                <a:latin typeface="Times New Roman" charset="0"/>
                <a:ea typeface="ＭＳ Ｐゴシック" charset="-128"/>
              </a:rPr>
              <a:t>, 2487-2495. [see p2493: “500 suicide attempters per 100,000 population  in the United States each year”; which can be compared to a general suicide rate of 11 currently  (or cited as 14  per 100,000 in the article]</a:t>
            </a:r>
          </a:p>
          <a:p>
            <a:r>
              <a:rPr lang="en-US" sz="800" dirty="0" smtClean="0">
                <a:latin typeface="Times New Roman" charset="0"/>
                <a:ea typeface="ＭＳ Ｐゴシック" charset="-128"/>
              </a:rPr>
              <a:t>A 2009 study by SAMHSA estimated that there were 1.1 million attempts among adults (aged 18 and above) in the past year ( www.samhsa.gov/newsroom/advisories/090917suicide0907.aspx ). The study additionally estimated that 8.3 million adults had seriously thought about killing themselves in the past year while 2.3 million had made a suicide plan. [The full report may be found at http://oas.samhsa.gov/2k9/165/suicide.cfm ]</a:t>
            </a:r>
          </a:p>
          <a:p>
            <a:endParaRPr lang="en-US" sz="800" dirty="0" smtClean="0">
              <a:latin typeface="Times New Roman"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Rot="1" noChangeAspect="1" noChangeArrowheads="1" noTextEdit="1"/>
          </p:cNvSpPr>
          <p:nvPr>
            <p:ph type="sldImg"/>
          </p:nvPr>
        </p:nvSpPr>
        <p:spPr>
          <a:ln/>
        </p:spPr>
      </p:sp>
      <p:sp>
        <p:nvSpPr>
          <p:cNvPr id="8397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128"/>
              </a:rPr>
              <a:t>Focusing on </a:t>
            </a:r>
            <a:r>
              <a:rPr lang="en-US" i="1" dirty="0" smtClean="0">
                <a:latin typeface="Times New Roman" charset="0"/>
                <a:ea typeface="ＭＳ Ｐゴシック" charset="-128"/>
              </a:rPr>
              <a:t>attempted suicides,</a:t>
            </a:r>
            <a:r>
              <a:rPr lang="en-US" dirty="0" smtClean="0">
                <a:latin typeface="Times New Roman" charset="0"/>
                <a:ea typeface="ＭＳ Ｐゴシック" charset="-128"/>
              </a:rPr>
              <a:t> acts that end nonfatally, </a:t>
            </a:r>
            <a:r>
              <a:rPr lang="en-US" sz="1200" dirty="0" smtClean="0">
                <a:latin typeface="Times New Roman" charset="0"/>
                <a:ea typeface="ＭＳ Ｐゴシック" charset="-128"/>
              </a:rPr>
              <a:t>[aka </a:t>
            </a:r>
            <a:r>
              <a:rPr lang="en-US" sz="1200" i="1" dirty="0" smtClean="0">
                <a:latin typeface="Times New Roman" charset="0"/>
                <a:ea typeface="ＭＳ Ｐゴシック" charset="-128"/>
              </a:rPr>
              <a:t>parasuicide</a:t>
            </a:r>
            <a:r>
              <a:rPr lang="en-US" sz="1200" dirty="0" smtClean="0">
                <a:latin typeface="Times New Roman" charset="0"/>
                <a:ea typeface="ＭＳ Ｐゴシック" charset="-128"/>
              </a:rPr>
              <a:t> and </a:t>
            </a:r>
            <a:r>
              <a:rPr lang="en-US" sz="1200" i="1" dirty="0" smtClean="0">
                <a:latin typeface="Times New Roman" charset="0"/>
                <a:ea typeface="ＭＳ Ｐゴシック" charset="-128"/>
              </a:rPr>
              <a:t>deliberate self harm</a:t>
            </a:r>
            <a:r>
              <a:rPr lang="en-US" sz="1200" dirty="0" smtClean="0">
                <a:latin typeface="Times New Roman" charset="0"/>
                <a:ea typeface="ＭＳ Ｐゴシック" charset="-128"/>
              </a:rPr>
              <a:t>],</a:t>
            </a:r>
            <a:endParaRPr lang="en-US" dirty="0" smtClean="0">
              <a:latin typeface="Times New Roman" charset="0"/>
              <a:ea typeface="ＭＳ Ｐゴシック" charset="-128"/>
            </a:endParaRPr>
          </a:p>
          <a:p>
            <a:r>
              <a:rPr lang="en-US" sz="1200" dirty="0" smtClean="0">
                <a:latin typeface="Times New Roman" charset="0"/>
                <a:ea typeface="ＭＳ Ｐゴシック" charset="-128"/>
              </a:rPr>
              <a:t>There are no official national USA statistics available. Thus, estimates based on research findings are utilized to determine the numbers that occur.</a:t>
            </a:r>
          </a:p>
          <a:p>
            <a:r>
              <a:rPr lang="en-US" sz="1000" dirty="0" smtClean="0">
                <a:latin typeface="Times New Roman" charset="0"/>
                <a:ea typeface="ＭＳ Ｐゴシック" charset="-128"/>
              </a:rPr>
              <a:t>Based on these epidemiological  investigations, as noted in Slide 32, it is estimated that there are 25 attempted suicides for each death by suicide (based on results from an Epidemiological Catchment Study conducted by the National Institutes of Mental Health; see below).</a:t>
            </a:r>
          </a:p>
          <a:p>
            <a:endParaRPr lang="en-US" sz="1000" dirty="0" smtClean="0">
              <a:latin typeface="Times New Roman" charset="0"/>
              <a:ea typeface="ＭＳ Ｐゴシック" charset="-128"/>
            </a:endParaRPr>
          </a:p>
          <a:p>
            <a:r>
              <a:rPr lang="en-US" sz="1000" i="1" dirty="0" smtClean="0">
                <a:latin typeface="Times New Roman" charset="0"/>
                <a:ea typeface="ＭＳ Ｐゴシック" charset="-128"/>
              </a:rPr>
              <a:t>Therefore, the 34,598 suicides in 2007 translate to 864,950 attempts annually (a number considered conservative by many in the field)</a:t>
            </a:r>
            <a:r>
              <a:rPr lang="en-US" sz="1000" b="1" i="1" dirty="0" smtClean="0">
                <a:solidFill>
                  <a:srgbClr val="FF0000"/>
                </a:solidFill>
                <a:latin typeface="Times New Roman" charset="0"/>
                <a:ea typeface="ＭＳ Ｐゴシック" charset="-128"/>
              </a:rPr>
              <a:t>. By this estimate this would mean that there are 2,281 attempted suicides each day or 1 nonfatal suicidal act every 38 seconds. The higher SAMSHA adult estimate would yield an adult attempt every 29 seconds.</a:t>
            </a:r>
            <a:endParaRPr lang="en-US" sz="800" b="1" i="1" dirty="0" smtClean="0">
              <a:solidFill>
                <a:srgbClr val="FF0000"/>
              </a:solidFill>
              <a:latin typeface="Times New Roman" charset="0"/>
              <a:ea typeface="ＭＳ Ｐゴシック" charset="-128"/>
            </a:endParaRPr>
          </a:p>
          <a:p>
            <a:endParaRPr lang="en-US" sz="800" dirty="0" smtClean="0">
              <a:latin typeface="Times New Roman" charset="0"/>
              <a:ea typeface="ＭＳ Ｐゴシック" charset="-128"/>
            </a:endParaRPr>
          </a:p>
          <a:p>
            <a:r>
              <a:rPr lang="en-US" sz="800" dirty="0" smtClean="0">
                <a:latin typeface="Times New Roman" charset="0"/>
                <a:ea typeface="ＭＳ Ｐゴシック" charset="-128"/>
              </a:rPr>
              <a:t>Moscicki, E.K., O’Carroll, P.W., Rae, D.S., Roy, A.G., Locke, B.Z., &amp; Regier, D.A. (1989). Suicide ideation and attempts: The Epidemiologic Catchment Area Study. In M.L. Rosenberg &amp; K. Baer (Eds.), </a:t>
            </a:r>
            <a:r>
              <a:rPr lang="en-US" sz="800" i="1" dirty="0" smtClean="0">
                <a:latin typeface="Times New Roman" charset="0"/>
                <a:ea typeface="ＭＳ Ｐゴシック" charset="-128"/>
              </a:rPr>
              <a:t>Report of the Secretary’s Task Force on Youth Suicide, Vol. 4: Strategies for the prevention of youth suicide</a:t>
            </a:r>
            <a:r>
              <a:rPr lang="en-US" sz="800" dirty="0" smtClean="0">
                <a:latin typeface="Times New Roman" charset="0"/>
                <a:ea typeface="ＭＳ Ｐゴシック" charset="-128"/>
              </a:rPr>
              <a:t> (pp. 4-115 - 4-128). DHHS Pub. No. (ADM) 89-1624. Washington, DC: USGPO. [see p. 4-126: “300 per 100,000 persons each year attempt suicide”; which can be compared to a general suicide rate of 12 per 100,000]</a:t>
            </a:r>
          </a:p>
          <a:p>
            <a:endParaRPr lang="en-US" sz="800" dirty="0" smtClean="0">
              <a:latin typeface="Times New Roman" charset="0"/>
              <a:ea typeface="ＭＳ Ｐゴシック" charset="-128"/>
            </a:endParaRPr>
          </a:p>
          <a:p>
            <a:r>
              <a:rPr lang="en-US" sz="800" dirty="0" smtClean="0">
                <a:latin typeface="Times New Roman" charset="0"/>
                <a:ea typeface="ＭＳ Ｐゴシック" charset="-128"/>
              </a:rPr>
              <a:t>2009 study by SAMHSA www.samhsa.gov/newsroom/advisories/090917suicide0907. [The full report may be found at http://oas.samhsa.gov/2k9/165/suicide.cfm ]</a:t>
            </a:r>
          </a:p>
          <a:p>
            <a:endParaRPr lang="en-US" sz="800" dirty="0" smtClean="0">
              <a:latin typeface="Times New Roman" charset="0"/>
              <a:ea typeface="ＭＳ Ｐゴシック" charset="-128"/>
            </a:endParaRPr>
          </a:p>
          <a:p>
            <a:r>
              <a:rPr lang="en-US" sz="800" b="1" i="1" dirty="0" smtClean="0">
                <a:latin typeface="Times New Roman" charset="0"/>
                <a:ea typeface="ＭＳ Ｐゴシック" charset="-128"/>
              </a:rPr>
              <a:t>NEW SLIDE for 2007 slide set.</a:t>
            </a:r>
          </a:p>
          <a:p>
            <a:endParaRPr lang="en-US" sz="800" dirty="0" smtClean="0">
              <a:latin typeface="Times New Roman"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Rot="1" noChangeAspect="1" noChangeArrowheads="1" noTextEdit="1"/>
          </p:cNvSpPr>
          <p:nvPr>
            <p:ph type="sldImg"/>
          </p:nvPr>
        </p:nvSpPr>
        <p:spPr>
          <a:ln/>
        </p:spPr>
      </p:sp>
      <p:sp>
        <p:nvSpPr>
          <p:cNvPr id="8601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128"/>
              </a:rPr>
              <a:t>Unlike suicide, the highest risk for suicide attempts is found for women.</a:t>
            </a:r>
          </a:p>
          <a:p>
            <a:r>
              <a:rPr lang="en-US" dirty="0" smtClean="0">
                <a:latin typeface="Times New Roman" charset="0"/>
                <a:ea typeface="ＭＳ Ｐゴシック" charset="-128"/>
              </a:rPr>
              <a:t>The ratio of women’s attempts to men’s is estimated to be 3 to 1 (nearly the reverse of the ratio of male to female suicide deaths).</a:t>
            </a:r>
          </a:p>
          <a:p>
            <a:endParaRPr lang="en-US" dirty="0" smtClean="0">
              <a:latin typeface="Times New Roman"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128"/>
              </a:rPr>
              <a:t>Based on a review of the literature, Cheryl King (1997) made the following statements:</a:t>
            </a:r>
          </a:p>
          <a:p>
            <a:r>
              <a:rPr lang="en-US" sz="1400" dirty="0" smtClean="0">
                <a:latin typeface="Times New Roman" charset="0"/>
                <a:ea typeface="ＭＳ Ｐゴシック" charset="-128"/>
              </a:rPr>
              <a:t>“These percentages [of high school students who have attempted suicide in the past year] take on more meaning when considered within an environmental context. They suggest that in a typical high school classroom, it is probable that one boy and two girls have made a suicide attempt during the past year.” (p. 66)</a:t>
            </a:r>
          </a:p>
          <a:p>
            <a:endParaRPr lang="en-US" sz="1200" dirty="0" smtClean="0">
              <a:latin typeface="Times New Roman" charset="0"/>
              <a:ea typeface="ＭＳ Ｐゴシック" charset="-128"/>
            </a:endParaRPr>
          </a:p>
          <a:p>
            <a:r>
              <a:rPr lang="en-US" sz="1200" dirty="0" smtClean="0">
                <a:latin typeface="Times New Roman" charset="0"/>
                <a:ea typeface="ＭＳ Ｐゴシック" charset="-128"/>
              </a:rPr>
              <a:t>Source:</a:t>
            </a:r>
          </a:p>
          <a:p>
            <a:r>
              <a:rPr lang="en-US" sz="1200" dirty="0" smtClean="0">
                <a:latin typeface="Times New Roman" charset="0"/>
                <a:ea typeface="ＭＳ Ｐゴシック" charset="-128"/>
              </a:rPr>
              <a:t>King, Cheryl A. (1997). Suicidal behavior in adolescence. In Ronald W. Maris, Morton M. Silverman, &amp; Silvia S. Canetto (Eds.), </a:t>
            </a:r>
            <a:r>
              <a:rPr lang="en-US" sz="1200" i="1" dirty="0" smtClean="0">
                <a:latin typeface="Times New Roman" charset="0"/>
                <a:ea typeface="ＭＳ Ｐゴシック" charset="-128"/>
              </a:rPr>
              <a:t>Review of suicidology, 1997</a:t>
            </a:r>
            <a:r>
              <a:rPr lang="en-US" sz="1200" dirty="0" smtClean="0">
                <a:latin typeface="Times New Roman" charset="0"/>
                <a:ea typeface="ＭＳ Ｐゴシック" charset="-128"/>
              </a:rPr>
              <a:t> (pp. 61-95). New York: Guilford Press.</a:t>
            </a:r>
          </a:p>
          <a:p>
            <a:endParaRPr lang="en-US" sz="800" dirty="0" smtClean="0">
              <a:latin typeface="Times New Roman" charset="0"/>
              <a:ea typeface="ＭＳ Ｐゴシック" charset="-128"/>
            </a:endParaRPr>
          </a:p>
          <a:p>
            <a:r>
              <a:rPr lang="en-US" sz="1200" dirty="0" smtClean="0">
                <a:latin typeface="Times New Roman" charset="0"/>
                <a:ea typeface="ＭＳ Ｐゴシック" charset="-128"/>
              </a:rPr>
              <a:t>The YRBS results (2005 data portrayed in the next 2 slides) show that in a 2005 sample, 6.0% of high school boys and 10.8% of girls had attempted suicide in the 12 months preceding the survey.</a:t>
            </a:r>
          </a:p>
          <a:p>
            <a:r>
              <a:rPr lang="en-US" sz="1200" dirty="0" smtClean="0">
                <a:latin typeface="Times New Roman" charset="0"/>
                <a:ea typeface="ＭＳ Ｐゴシック" charset="-128"/>
              </a:rPr>
              <a:t>Thus, in a 40 student classroom of 20 boys and 20 girls, 1 boy and 2 girls would, on average, have attempted suicide in the past year.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Rot="1" noChangeAspect="1" noChangeArrowheads="1" noTextEdit="1"/>
          </p:cNvSpPr>
          <p:nvPr>
            <p:ph type="sldImg"/>
          </p:nvPr>
        </p:nvSpPr>
        <p:spPr>
          <a:ln/>
        </p:spPr>
      </p:sp>
      <p:sp>
        <p:nvSpPr>
          <p:cNvPr id="9830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128"/>
              </a:rPr>
              <a:t>A third, often neglected, dimension of suicidal behavior, involves those who remain after a suicide has occurred, a group referred to as “survivors of suicide.”</a:t>
            </a:r>
          </a:p>
          <a:p>
            <a:r>
              <a:rPr lang="en-US" i="1" dirty="0" smtClean="0">
                <a:latin typeface="Times New Roman" charset="0"/>
                <a:ea typeface="ＭＳ Ｐゴシック" charset="-128"/>
              </a:rPr>
              <a:t>No systematic epidemiological investigations exist to determine the number of survivors,</a:t>
            </a:r>
            <a:r>
              <a:rPr lang="en-US" dirty="0" smtClean="0">
                <a:latin typeface="Times New Roman" charset="0"/>
                <a:ea typeface="ＭＳ Ｐゴシック" charset="-128"/>
              </a:rPr>
              <a:t> but it has been estimated in the literature that there are at least 6 survivors for each suicide that takes place. (Using this estimate, the 34,598 suicides in 2007 would translate to 207,588 survivors.)</a:t>
            </a:r>
            <a:endParaRPr lang="en-US" sz="800" dirty="0" smtClean="0">
              <a:latin typeface="Times New Roman" charset="0"/>
              <a:ea typeface="ＭＳ Ｐゴシック" charset="-128"/>
            </a:endParaRPr>
          </a:p>
          <a:p>
            <a:r>
              <a:rPr lang="en-US" sz="1400" dirty="0" smtClean="0">
                <a:latin typeface="Times New Roman" charset="0"/>
                <a:ea typeface="ＭＳ Ｐゴシック" charset="-128"/>
              </a:rPr>
              <a:t>This figure originally appeared in a small volume that resulted from the first annual conference of the AAS in Chicago in 1968:</a:t>
            </a:r>
          </a:p>
          <a:p>
            <a:r>
              <a:rPr lang="en-US" sz="1200" dirty="0" smtClean="0">
                <a:latin typeface="Times New Roman" charset="0"/>
                <a:ea typeface="ＭＳ Ｐゴシック" charset="-128"/>
              </a:rPr>
              <a:t>Shneidman, Edwin S. (1969). Prologue: Fifty-eight years. In E.S. Shneidman (Ed.), </a:t>
            </a:r>
            <a:r>
              <a:rPr lang="en-US" sz="1200" i="1" dirty="0" smtClean="0">
                <a:latin typeface="Times New Roman" charset="0"/>
                <a:ea typeface="ＭＳ Ｐゴシック" charset="-128"/>
              </a:rPr>
              <a:t>On the nature of suicide</a:t>
            </a:r>
            <a:r>
              <a:rPr lang="en-US" sz="1200" dirty="0" smtClean="0">
                <a:latin typeface="Times New Roman" charset="0"/>
                <a:ea typeface="ＭＳ Ｐゴシック" charset="-128"/>
              </a:rPr>
              <a:t> (pp. 1-30). San Francisco: Jossey-Bass. </a:t>
            </a:r>
          </a:p>
          <a:p>
            <a:r>
              <a:rPr lang="en-US" sz="1200" dirty="0" smtClean="0">
                <a:latin typeface="Times New Roman" charset="0"/>
                <a:ea typeface="ＭＳ Ｐゴシック" charset="-128"/>
              </a:rPr>
              <a:t>Shneidman said there: “…for each committed suicide there are an estimated half-dozen survivor-victims whose lives are thereafter benighted by that event.” (p. 22)</a:t>
            </a:r>
          </a:p>
          <a:p>
            <a:endParaRPr lang="en-US" dirty="0" smtClean="0">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Rot="1" noChangeAspect="1" noChangeArrowheads="1" noTextEdit="1"/>
          </p:cNvSpPr>
          <p:nvPr>
            <p:ph type="sldImg"/>
          </p:nvPr>
        </p:nvSpPr>
        <p:spPr>
          <a:ln/>
        </p:spPr>
      </p:sp>
      <p:sp>
        <p:nvSpPr>
          <p:cNvPr id="2253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charset="0"/>
                <a:ea typeface="ＭＳ Ｐゴシック" charset="-128"/>
              </a:rPr>
              <a:t>A number like 34,000 (or 34,598) is difficult to make meaningful, so looking at it in another way,</a:t>
            </a:r>
          </a:p>
          <a:p>
            <a:r>
              <a:rPr lang="en-US" dirty="0" smtClean="0">
                <a:latin typeface="Times New Roman" charset="0"/>
                <a:ea typeface="ＭＳ Ｐゴシック" charset="-128"/>
              </a:rPr>
              <a:t>On the average, a suicide occurs every 15 minutes — 24 hours per day, 7 days per week, 365 days per year.</a:t>
            </a:r>
          </a:p>
          <a:p>
            <a:r>
              <a:rPr lang="en-US" i="1" dirty="0" smtClean="0">
                <a:latin typeface="Times New Roman" charset="0"/>
                <a:ea typeface="ＭＳ Ｐゴシック" charset="-128"/>
              </a:rPr>
              <a:t>[You might find it useful to point out that “in the time everyone was seated, introductions were made, etc., (on the average) a person somewhere in the USA died by their own hand,” and/or “in the time we will be here today X people therefore will have died by suicide”]</a:t>
            </a:r>
          </a:p>
          <a:p>
            <a:endParaRPr lang="en-US" i="1" dirty="0" smtClean="0">
              <a:latin typeface="Times New Roman" charset="0"/>
              <a:ea typeface="ＭＳ Ｐゴシック" charset="-128"/>
            </a:endParaRPr>
          </a:p>
          <a:p>
            <a:r>
              <a:rPr lang="en-US" sz="1400" dirty="0" smtClean="0">
                <a:latin typeface="Times New Roman" charset="0"/>
                <a:ea typeface="ＭＳ Ｐゴシック" charset="-128"/>
              </a:rPr>
              <a:t>Calculation: [365 days X 24 hrs/day X 60 min/hr = 525,600 min/yr] divided by no. of suicides (34,598) = 1 suicide every x min. (1 every 15.2 min. in 2007)</a:t>
            </a:r>
            <a:endParaRPr lang="en-US" u="sng" dirty="0" smtClean="0">
              <a:latin typeface="Times New Roman"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4D9BEA62-F262-4C0C-B272-FD5C51A16353}" type="slidenum">
              <a:rPr lang="en-US" sz="1200">
                <a:solidFill>
                  <a:prstClr val="black"/>
                </a:solidFill>
              </a:rPr>
              <a:pPr eaLnBrk="1" hangingPunct="1"/>
              <a:t>30</a:t>
            </a:fld>
            <a:endParaRPr lang="en-US" sz="1200" dirty="0">
              <a:solidFill>
                <a:prstClr val="black"/>
              </a:solidFill>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F624598-E6C4-4693-B1E6-CB7208AEDCC4}" type="slidenum">
              <a:rPr lang="en-US" sz="1200">
                <a:solidFill>
                  <a:prstClr val="black"/>
                </a:solidFill>
              </a:rPr>
              <a:pPr eaLnBrk="1" hangingPunct="1"/>
              <a:t>31</a:t>
            </a:fld>
            <a:endParaRPr lang="en-US" sz="1200" dirty="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7EBAF31-356B-49C9-BEE1-3CE39E1DBC9F}" type="slidenum">
              <a:rPr lang="en-US" sz="1200">
                <a:solidFill>
                  <a:prstClr val="black"/>
                </a:solidFill>
              </a:rPr>
              <a:pPr eaLnBrk="1" hangingPunct="1"/>
              <a:t>32</a:t>
            </a:fld>
            <a:endParaRPr lang="en-US" sz="120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EBFEA9D-6D3C-46C7-8226-97F7A9828FD4}" type="slidenum">
              <a:rPr lang="en-US" sz="1200">
                <a:solidFill>
                  <a:prstClr val="black"/>
                </a:solidFill>
              </a:rPr>
              <a:pPr eaLnBrk="1" hangingPunct="1"/>
              <a:t>33</a:t>
            </a:fld>
            <a:endParaRPr lang="en-US" sz="1200" dirty="0">
              <a:solidFill>
                <a:prstClr val="black"/>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9B69E104-3969-446E-BC84-2D5E5FE6A983}" type="slidenum">
              <a:rPr lang="en-US" sz="1200">
                <a:solidFill>
                  <a:prstClr val="black"/>
                </a:solidFill>
              </a:rPr>
              <a:pPr eaLnBrk="1" hangingPunct="1"/>
              <a:t>34</a:t>
            </a:fld>
            <a:endParaRPr lang="en-US" sz="1200" dirty="0">
              <a:solidFill>
                <a:prstClr val="black"/>
              </a:solidFill>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6D040EC-3EDC-4E36-B77D-90432E520BA3}" type="slidenum">
              <a:rPr lang="en-US" sz="1200">
                <a:solidFill>
                  <a:prstClr val="black"/>
                </a:solidFill>
              </a:rPr>
              <a:pPr eaLnBrk="1" hangingPunct="1"/>
              <a:t>35</a:t>
            </a:fld>
            <a:endParaRPr lang="en-US" sz="1200" dirty="0">
              <a:solidFill>
                <a:prstClr val="black"/>
              </a:solidFill>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3E9BC9D-E429-4CF7-9C2E-E253DB195A16}" type="slidenum">
              <a:rPr lang="en-US" sz="1200">
                <a:solidFill>
                  <a:prstClr val="black"/>
                </a:solidFill>
              </a:rPr>
              <a:pPr eaLnBrk="1" hangingPunct="1"/>
              <a:t>36</a:t>
            </a:fld>
            <a:endParaRPr lang="en-US" sz="1200" dirty="0">
              <a:solidFill>
                <a:prstClr val="black"/>
              </a:solidFill>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D5843F91-A782-42DB-A5DE-8AAD081BEE1A}" type="slidenum">
              <a:rPr lang="en-US" sz="1200">
                <a:solidFill>
                  <a:prstClr val="black"/>
                </a:solidFill>
              </a:rPr>
              <a:pPr eaLnBrk="1" hangingPunct="1"/>
              <a:t>37</a:t>
            </a:fld>
            <a:endParaRPr lang="en-US" sz="1200" dirty="0">
              <a:solidFill>
                <a:prstClr val="black"/>
              </a:solidFill>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B0FC99C-AAA9-4492-9F88-2AA5D59EB04E}" type="slidenum">
              <a:rPr lang="en-US" sz="1200">
                <a:solidFill>
                  <a:prstClr val="black"/>
                </a:solidFill>
              </a:rPr>
              <a:pPr eaLnBrk="1" hangingPunct="1"/>
              <a:t>38</a:t>
            </a:fld>
            <a:endParaRPr lang="en-US" sz="1200" dirty="0">
              <a:solidFill>
                <a:prstClr val="black"/>
              </a:solidFill>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B55D420-3169-4414-BED3-5969109B9B6A}" type="slidenum">
              <a:rPr lang="en-US" sz="1200">
                <a:solidFill>
                  <a:prstClr val="black"/>
                </a:solidFill>
              </a:rPr>
              <a:pPr eaLnBrk="1" hangingPunct="1"/>
              <a:t>39</a:t>
            </a:fld>
            <a:endParaRPr lang="en-US" sz="1200" dirty="0">
              <a:solidFill>
                <a:prstClr val="black"/>
              </a:solidFill>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Rot="1" noChangeAspect="1" noChangeArrowheads="1" noTextEdit="1"/>
          </p:cNvSpPr>
          <p:nvPr>
            <p:ph type="sldImg"/>
          </p:nvPr>
        </p:nvSpPr>
        <p:spPr>
          <a:ln/>
        </p:spPr>
      </p:sp>
      <p:sp>
        <p:nvSpPr>
          <p:cNvPr id="2457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charset="0"/>
                <a:ea typeface="ＭＳ Ｐゴシック" charset="-128"/>
              </a:rPr>
              <a:t>Still another way to understand the frequency of suicide,</a:t>
            </a:r>
            <a:endParaRPr lang="en-US" dirty="0" smtClean="0">
              <a:latin typeface="Times New Roman" charset="0"/>
              <a:ea typeface="ＭＳ Ｐゴシック" charset="-128"/>
            </a:endParaRPr>
          </a:p>
          <a:p>
            <a:r>
              <a:rPr lang="en-US" dirty="0" smtClean="0">
                <a:latin typeface="Times New Roman" charset="0"/>
                <a:ea typeface="ＭＳ Ｐゴシック" charset="-128"/>
              </a:rPr>
              <a:t>On the average, 95 individuals die by suicide each day; 75 of them men, 20 of them women — each of the days each year.</a:t>
            </a:r>
          </a:p>
          <a:p>
            <a:endParaRPr lang="en-US" sz="800" dirty="0" smtClean="0">
              <a:latin typeface="Times New Roman" charset="0"/>
              <a:ea typeface="ＭＳ Ｐゴシック" charset="-128"/>
            </a:endParaRPr>
          </a:p>
          <a:p>
            <a:r>
              <a:rPr lang="en-US" sz="1400" dirty="0" smtClean="0">
                <a:latin typeface="Times New Roman" charset="0"/>
                <a:ea typeface="ＭＳ Ｐゴシック" charset="-128"/>
              </a:rPr>
              <a:t>[the AAS statistics sheet provides other data for number per day, etc. for other demographic groups (young, old, white, nonwhite, etc.)] [This datasheet may be obtained by downloading it from either AAS’s or Dr. McIntosh’s websites]</a:t>
            </a:r>
            <a:endParaRPr lang="en-US" dirty="0" smtClean="0">
              <a:latin typeface="Times New Roman" charset="0"/>
              <a:ea typeface="ＭＳ Ｐゴシック" charset="-128"/>
            </a:endParaRPr>
          </a:p>
          <a:p>
            <a:endParaRPr lang="en-US" dirty="0" smtClean="0">
              <a:latin typeface="Times New Roman" charset="0"/>
              <a:ea typeface="ＭＳ Ｐゴシック" charset="-128"/>
            </a:endParaRPr>
          </a:p>
          <a:p>
            <a:r>
              <a:rPr lang="en-US" sz="1200" dirty="0" smtClean="0">
                <a:latin typeface="Times New Roman" charset="0"/>
                <a:ea typeface="ＭＳ Ｐゴシック" charset="-128"/>
              </a:rPr>
              <a:t>AAS: 	www.suicidology.org</a:t>
            </a:r>
          </a:p>
          <a:p>
            <a:r>
              <a:rPr lang="en-US" sz="1200" dirty="0" smtClean="0">
                <a:latin typeface="Times New Roman" charset="0"/>
                <a:ea typeface="ＭＳ Ｐゴシック" charset="-128"/>
              </a:rPr>
              <a:t>McIntosh: 	mypage.iusb.edu/~jmcintos  Then click on “Recent Suicide </a:t>
            </a:r>
          </a:p>
          <a:p>
            <a:r>
              <a:rPr lang="en-US" sz="1200" dirty="0" smtClean="0">
                <a:latin typeface="Times New Roman" charset="0"/>
                <a:ea typeface="ＭＳ Ｐゴシック" charset="-128"/>
              </a:rPr>
              <a:t>	Statistics”. This link displays the information at a webpage and </a:t>
            </a:r>
          </a:p>
          <a:p>
            <a:r>
              <a:rPr lang="en-US" sz="1200" dirty="0" smtClean="0">
                <a:latin typeface="Times New Roman" charset="0"/>
                <a:ea typeface="ＭＳ Ｐゴシック" charset="-128"/>
              </a:rPr>
              <a:t>	provides a link for a PDF version of the page at:</a:t>
            </a:r>
          </a:p>
          <a:p>
            <a:r>
              <a:rPr lang="en-US" sz="1400" dirty="0" smtClean="0">
                <a:latin typeface="Times New Roman" charset="0"/>
                <a:ea typeface="ＭＳ Ｐゴシック" charset="-128"/>
              </a:rPr>
              <a:t>         http://mypage.iusb.edu/~jmcintos/usa2007summary.htm</a:t>
            </a:r>
            <a:endParaRPr lang="en-US" dirty="0" smtClean="0">
              <a:latin typeface="Times New Roman" charset="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8B0785F-E20E-4E24-9C0C-11335E9311CF}" type="slidenum">
              <a:rPr lang="en-US" sz="1200">
                <a:solidFill>
                  <a:prstClr val="black"/>
                </a:solidFill>
              </a:rPr>
              <a:pPr eaLnBrk="1" hangingPunct="1"/>
              <a:t>40</a:t>
            </a:fld>
            <a:endParaRPr lang="en-US" sz="1200" dirty="0">
              <a:solidFill>
                <a:prstClr val="black"/>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70DCB80B-CF49-4C0D-B5C6-0E35C4D002CF}" type="slidenum">
              <a:rPr lang="en-US" sz="1200">
                <a:solidFill>
                  <a:prstClr val="black"/>
                </a:solidFill>
              </a:rPr>
              <a:pPr eaLnBrk="1" hangingPunct="1"/>
              <a:t>41</a:t>
            </a:fld>
            <a:endParaRPr lang="en-US" sz="1200" dirty="0">
              <a:solidFill>
                <a:prstClr val="black"/>
              </a:solidFill>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90CEF80-5CB9-40BC-B54D-04CF72D68FA1}" type="slidenum">
              <a:rPr lang="en-US" sz="1200">
                <a:solidFill>
                  <a:prstClr val="black"/>
                </a:solidFill>
              </a:rPr>
              <a:pPr eaLnBrk="1" hangingPunct="1"/>
              <a:t>42</a:t>
            </a:fld>
            <a:endParaRPr lang="en-US" sz="1200" dirty="0">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B205EE2-8FA4-4A02-B3B3-A78935F96900}" type="slidenum">
              <a:rPr lang="en-US" sz="1200">
                <a:solidFill>
                  <a:prstClr val="black"/>
                </a:solidFill>
              </a:rPr>
              <a:pPr eaLnBrk="1" hangingPunct="1"/>
              <a:t>43</a:t>
            </a:fld>
            <a:endParaRPr lang="en-US" sz="1200" dirty="0">
              <a:solidFill>
                <a:prstClr val="black"/>
              </a:solidFill>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32D5C29-3D60-4B73-A23F-E5FB71A7C39E}" type="slidenum">
              <a:rPr lang="en-US" sz="1200">
                <a:solidFill>
                  <a:prstClr val="black"/>
                </a:solidFill>
              </a:rPr>
              <a:pPr eaLnBrk="1" hangingPunct="1"/>
              <a:t>44</a:t>
            </a:fld>
            <a:endParaRPr lang="en-US" sz="1200" dirty="0">
              <a:solidFill>
                <a:prstClr val="black"/>
              </a:solidFill>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ADDE87E2-059D-4DF8-986B-E05EC3224858}" type="slidenum">
              <a:rPr lang="en-US" sz="1200">
                <a:solidFill>
                  <a:prstClr val="black"/>
                </a:solidFill>
              </a:rPr>
              <a:pPr eaLnBrk="1" hangingPunct="1"/>
              <a:t>45</a:t>
            </a:fld>
            <a:endParaRPr lang="en-US" sz="1200" dirty="0">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955FF36-3776-450F-A9C2-1DB21ED34813}" type="slidenum">
              <a:rPr lang="en-US" sz="1200">
                <a:solidFill>
                  <a:prstClr val="black"/>
                </a:solidFill>
              </a:rPr>
              <a:pPr eaLnBrk="1" hangingPunct="1"/>
              <a:t>46</a:t>
            </a:fld>
            <a:endParaRPr lang="en-US" sz="1200" dirty="0">
              <a:solidFill>
                <a:prstClr val="black"/>
              </a:solidFill>
            </a:endParaRPr>
          </a:p>
        </p:txBody>
      </p:sp>
      <p:sp>
        <p:nvSpPr>
          <p:cNvPr id="3430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5EF1AC08-9381-450B-8D3B-4271B3F0C988}" type="slidenum">
              <a:rPr lang="en-US" sz="1200">
                <a:solidFill>
                  <a:prstClr val="black"/>
                </a:solidFill>
              </a:rPr>
              <a:pPr algn="r" eaLnBrk="1" fontAlgn="base" hangingPunct="1">
                <a:spcBef>
                  <a:spcPct val="0"/>
                </a:spcBef>
                <a:spcAft>
                  <a:spcPct val="0"/>
                </a:spcAft>
              </a:pPr>
              <a:t>46</a:t>
            </a:fld>
            <a:endParaRPr lang="en-US" sz="1200" dirty="0">
              <a:solidFill>
                <a:prstClr val="black"/>
              </a:solidFill>
            </a:endParaRPr>
          </a:p>
        </p:txBody>
      </p:sp>
      <p:sp>
        <p:nvSpPr>
          <p:cNvPr id="343044" name="Rectangle 2"/>
          <p:cNvSpPr>
            <a:spLocks noGrp="1" noRot="1" noChangeAspect="1" noChangeArrowheads="1" noTextEdit="1"/>
          </p:cNvSpPr>
          <p:nvPr>
            <p:ph type="sldImg"/>
          </p:nvPr>
        </p:nvSpPr>
        <p:spPr>
          <a:ln/>
        </p:spPr>
      </p:sp>
      <p:sp>
        <p:nvSpPr>
          <p:cNvPr id="343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B097E3B-167D-48F3-89EC-96E9B28FE3AF}" type="slidenum">
              <a:rPr lang="en-US" sz="1200">
                <a:solidFill>
                  <a:prstClr val="black"/>
                </a:solidFill>
              </a:rPr>
              <a:pPr eaLnBrk="1" hangingPunct="1"/>
              <a:t>47</a:t>
            </a:fld>
            <a:endParaRPr lang="en-US" sz="1200" dirty="0">
              <a:solidFill>
                <a:prstClr val="black"/>
              </a:solidFill>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6408B019-AB7A-4A85-B417-1D6121FF3896}" type="slidenum">
              <a:rPr lang="en-US" sz="1200">
                <a:solidFill>
                  <a:prstClr val="black"/>
                </a:solidFill>
              </a:rPr>
              <a:pPr eaLnBrk="1" hangingPunct="1"/>
              <a:t>48</a:t>
            </a:fld>
            <a:endParaRPr lang="en-US" sz="1200" dirty="0">
              <a:solidFill>
                <a:prstClr val="black"/>
              </a:solidFill>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284D34F-193F-4712-A480-E2896F8CC82F}" type="slidenum">
              <a:rPr lang="en-US" sz="1200">
                <a:solidFill>
                  <a:prstClr val="black"/>
                </a:solidFill>
              </a:rPr>
              <a:pPr eaLnBrk="1" hangingPunct="1"/>
              <a:t>49</a:t>
            </a:fld>
            <a:endParaRPr lang="en-US" sz="1200" dirty="0">
              <a:solidFill>
                <a:prstClr val="black"/>
              </a:solidFill>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128"/>
              </a:rPr>
              <a:t>A final dimension to put suicide into perspective is to recognize where suicide ranks among the causes of death</a:t>
            </a:r>
          </a:p>
          <a:p>
            <a:r>
              <a:rPr lang="en-US" dirty="0" smtClean="0">
                <a:latin typeface="Times New Roman" charset="0"/>
                <a:ea typeface="ＭＳ Ｐゴシック" charset="-128"/>
              </a:rPr>
              <a:t>Suicide is currently the 11th leading cause of death in the USA.</a:t>
            </a:r>
          </a:p>
          <a:p>
            <a:r>
              <a:rPr lang="en-US" dirty="0" smtClean="0">
                <a:latin typeface="Times New Roman" charset="0"/>
                <a:ea typeface="ＭＳ Ｐゴシック" charset="-128"/>
              </a:rPr>
              <a:t>That is, Americans only die from 10 causes more often than suicide.</a:t>
            </a:r>
          </a:p>
          <a:p>
            <a:r>
              <a:rPr lang="en-US" sz="1400" dirty="0" smtClean="0">
                <a:latin typeface="Times New Roman" charset="0"/>
                <a:ea typeface="ＭＳ Ｐゴシック" charset="-128"/>
              </a:rPr>
              <a:t>Among the higher ranking causes, few are as preventable as suicide - we know the warning signs, trained mental health professionals and crisis intervention centers are available to intervene.</a:t>
            </a:r>
          </a:p>
          <a:p>
            <a:r>
              <a:rPr lang="en-US" sz="900" dirty="0" smtClean="0">
                <a:latin typeface="Times New Roman" charset="0"/>
                <a:ea typeface="ＭＳ Ｐゴシック" charset="-128"/>
              </a:rPr>
              <a:t>Suicide dropped to the 11th ranking in 1999 (and remains there each year through 2007) after being ranked in the top 10 causes of death in the U.S.A. every year since 1975. This represented a drop from 8th in 1998. The drop in ranking results from declines in suicide numbers and rates throughout nearly all of the 1990s but in large part due to the change starting with 1999 to a new revision of the international classification system for mortality (ICD-10). A fuller explanation of this change may be found at: http://www.iusb.edu/~jmcintos/rankexplained.doc</a:t>
            </a:r>
          </a:p>
          <a:p>
            <a:r>
              <a:rPr lang="en-US" dirty="0" smtClean="0">
                <a:latin typeface="Times New Roman" charset="0"/>
                <a:ea typeface="ＭＳ Ｐゴシック" charset="-128"/>
              </a:rPr>
              <a:t>Suicide ranks </a:t>
            </a:r>
            <a:r>
              <a:rPr lang="en-US" b="1" dirty="0" smtClean="0">
                <a:latin typeface="Times New Roman" charset="0"/>
                <a:ea typeface="ＭＳ Ｐゴシック" charset="-128"/>
              </a:rPr>
              <a:t>above</a:t>
            </a:r>
            <a:r>
              <a:rPr lang="en-US" dirty="0" smtClean="0">
                <a:latin typeface="Times New Roman" charset="0"/>
                <a:ea typeface="ＭＳ Ｐゴシック" charset="-128"/>
              </a:rPr>
              <a:t> homicide (see Slides 6 and 7).</a:t>
            </a:r>
          </a:p>
          <a:p>
            <a:endParaRPr lang="en-US" dirty="0" smtClean="0">
              <a:latin typeface="Times New Roman" charset="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AB51328-2681-48EE-B029-65D7C079CA7C}" type="slidenum">
              <a:rPr lang="en-US" sz="1200">
                <a:solidFill>
                  <a:prstClr val="black"/>
                </a:solidFill>
              </a:rPr>
              <a:pPr eaLnBrk="1" hangingPunct="1"/>
              <a:t>50</a:t>
            </a:fld>
            <a:endParaRPr lang="en-US" sz="1200" dirty="0">
              <a:solidFill>
                <a:prstClr val="black"/>
              </a:solidFill>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1627C3E-A519-48CC-A213-4D6248721858}" type="slidenum">
              <a:rPr lang="en-US" sz="1200">
                <a:solidFill>
                  <a:prstClr val="black"/>
                </a:solidFill>
              </a:rPr>
              <a:pPr eaLnBrk="1" hangingPunct="1"/>
              <a:t>51</a:t>
            </a:fld>
            <a:endParaRPr lang="en-US" sz="1200" dirty="0">
              <a:solidFill>
                <a:prstClr val="black"/>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8274E3F-872C-4872-8A97-5BE68236B017}" type="slidenum">
              <a:rPr lang="en-US" sz="1200">
                <a:solidFill>
                  <a:prstClr val="black"/>
                </a:solidFill>
              </a:rPr>
              <a:pPr eaLnBrk="1" hangingPunct="1"/>
              <a:t>52</a:t>
            </a:fld>
            <a:endParaRPr lang="en-US" sz="1200" dirty="0">
              <a:solidFill>
                <a:prstClr val="black"/>
              </a:solidFill>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40ADC5-7D28-4855-8865-C546EEB30668}" type="slidenum">
              <a:rPr lang="en-US" sz="1200">
                <a:solidFill>
                  <a:prstClr val="black"/>
                </a:solidFill>
              </a:rPr>
              <a:pPr eaLnBrk="1" hangingPunct="1"/>
              <a:t>53</a:t>
            </a:fld>
            <a:endParaRPr lang="en-US" sz="1200" dirty="0">
              <a:solidFill>
                <a:prstClr val="black"/>
              </a:solidFill>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456D65E5-998F-4C35-A935-A8A4C8C38D7A}" type="slidenum">
              <a:rPr lang="en-US" sz="1200">
                <a:solidFill>
                  <a:prstClr val="black"/>
                </a:solidFill>
              </a:rPr>
              <a:pPr eaLnBrk="1" hangingPunct="1"/>
              <a:t>54</a:t>
            </a:fld>
            <a:endParaRPr lang="en-US" sz="1200" dirty="0">
              <a:solidFill>
                <a:prstClr val="black"/>
              </a:solidFill>
            </a:endParaRPr>
          </a:p>
        </p:txBody>
      </p:sp>
      <p:sp>
        <p:nvSpPr>
          <p:cNvPr id="3655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B6E66732-6DBF-48E6-9B0C-B3D7AEE30ED7}" type="slidenum">
              <a:rPr lang="en-US" sz="1200">
                <a:solidFill>
                  <a:prstClr val="black"/>
                </a:solidFill>
              </a:rPr>
              <a:pPr algn="r" eaLnBrk="1" fontAlgn="base" hangingPunct="1">
                <a:spcBef>
                  <a:spcPct val="0"/>
                </a:spcBef>
                <a:spcAft>
                  <a:spcPct val="0"/>
                </a:spcAft>
              </a:pPr>
              <a:t>54</a:t>
            </a:fld>
            <a:endParaRPr lang="en-US" sz="1200" dirty="0">
              <a:solidFill>
                <a:prstClr val="black"/>
              </a:solidFill>
            </a:endParaRPr>
          </a:p>
        </p:txBody>
      </p:sp>
      <p:sp>
        <p:nvSpPr>
          <p:cNvPr id="365572" name="Rectangle 2"/>
          <p:cNvSpPr>
            <a:spLocks noGrp="1" noRot="1" noChangeAspect="1" noChangeArrowheads="1" noTextEdit="1"/>
          </p:cNvSpPr>
          <p:nvPr>
            <p:ph type="sldImg"/>
          </p:nvPr>
        </p:nvSpPr>
        <p:spPr>
          <a:ln/>
        </p:spPr>
      </p:sp>
      <p:sp>
        <p:nvSpPr>
          <p:cNvPr id="365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442698F-A93F-48AD-9775-371B60C9E02C}" type="slidenum">
              <a:rPr lang="en-US" sz="1200">
                <a:solidFill>
                  <a:prstClr val="black"/>
                </a:solidFill>
              </a:rPr>
              <a:pPr eaLnBrk="1" hangingPunct="1"/>
              <a:t>55</a:t>
            </a:fld>
            <a:endParaRPr lang="en-US" sz="1200" dirty="0">
              <a:solidFill>
                <a:prstClr val="black"/>
              </a:solidFill>
            </a:endParaRPr>
          </a:p>
        </p:txBody>
      </p:sp>
      <p:sp>
        <p:nvSpPr>
          <p:cNvPr id="3665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C1FADE51-0DDD-4E93-89EA-5028EA2E12CE}" type="slidenum">
              <a:rPr lang="en-US" sz="1200">
                <a:solidFill>
                  <a:prstClr val="black"/>
                </a:solidFill>
              </a:rPr>
              <a:pPr algn="r" eaLnBrk="1" fontAlgn="base" hangingPunct="1">
                <a:spcBef>
                  <a:spcPct val="0"/>
                </a:spcBef>
                <a:spcAft>
                  <a:spcPct val="0"/>
                </a:spcAft>
              </a:pPr>
              <a:t>55</a:t>
            </a:fld>
            <a:endParaRPr lang="en-US" sz="1200" dirty="0">
              <a:solidFill>
                <a:prstClr val="black"/>
              </a:solidFill>
            </a:endParaRPr>
          </a:p>
        </p:txBody>
      </p:sp>
      <p:sp>
        <p:nvSpPr>
          <p:cNvPr id="366596" name="Rectangle 2"/>
          <p:cNvSpPr>
            <a:spLocks noGrp="1" noRot="1" noChangeAspect="1" noChangeArrowheads="1" noTextEdit="1"/>
          </p:cNvSpPr>
          <p:nvPr>
            <p:ph type="sldImg"/>
          </p:nvPr>
        </p:nvSpPr>
        <p:spPr>
          <a:ln/>
        </p:spPr>
      </p:sp>
      <p:sp>
        <p:nvSpPr>
          <p:cNvPr id="366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1F6D2C39-560D-4593-8EE0-101F1202F428}" type="slidenum">
              <a:rPr lang="en-US" sz="1200">
                <a:solidFill>
                  <a:prstClr val="black"/>
                </a:solidFill>
              </a:rPr>
              <a:pPr eaLnBrk="1" hangingPunct="1"/>
              <a:t>56</a:t>
            </a:fld>
            <a:endParaRPr lang="en-US" sz="1200" dirty="0">
              <a:solidFill>
                <a:prstClr val="black"/>
              </a:solidFill>
            </a:endParaRPr>
          </a:p>
        </p:txBody>
      </p:sp>
      <p:sp>
        <p:nvSpPr>
          <p:cNvPr id="3676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CCC91159-75E0-4351-8BEB-CEB4887C5959}" type="slidenum">
              <a:rPr lang="en-US" sz="1200">
                <a:solidFill>
                  <a:prstClr val="black"/>
                </a:solidFill>
              </a:rPr>
              <a:pPr algn="r" eaLnBrk="1" fontAlgn="base" hangingPunct="1">
                <a:spcBef>
                  <a:spcPct val="0"/>
                </a:spcBef>
                <a:spcAft>
                  <a:spcPct val="0"/>
                </a:spcAft>
              </a:pPr>
              <a:t>56</a:t>
            </a:fld>
            <a:endParaRPr lang="en-US" sz="1200" dirty="0">
              <a:solidFill>
                <a:prstClr val="black"/>
              </a:solidFill>
            </a:endParaRPr>
          </a:p>
        </p:txBody>
      </p:sp>
      <p:sp>
        <p:nvSpPr>
          <p:cNvPr id="367620" name="Rectangle 2"/>
          <p:cNvSpPr>
            <a:spLocks noGrp="1" noRot="1" noChangeAspect="1" noChangeArrowheads="1" noTextEdit="1"/>
          </p:cNvSpPr>
          <p:nvPr>
            <p:ph type="sldImg"/>
          </p:nvPr>
        </p:nvSpPr>
        <p:spPr>
          <a:ln/>
        </p:spPr>
      </p:sp>
      <p:sp>
        <p:nvSpPr>
          <p:cNvPr id="367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243B033-4010-4260-97A8-554B7E7A8A2E}" type="slidenum">
              <a:rPr lang="en-US" sz="1200">
                <a:solidFill>
                  <a:prstClr val="black"/>
                </a:solidFill>
              </a:rPr>
              <a:pPr eaLnBrk="1" hangingPunct="1"/>
              <a:t>57</a:t>
            </a:fld>
            <a:endParaRPr lang="en-US" sz="1200" dirty="0">
              <a:solidFill>
                <a:prstClr val="black"/>
              </a:solidFill>
            </a:endParaRPr>
          </a:p>
        </p:txBody>
      </p:sp>
      <p:sp>
        <p:nvSpPr>
          <p:cNvPr id="3686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904F52AB-2DCE-4CD2-AF4F-B043CC8F71BE}" type="slidenum">
              <a:rPr lang="en-US" sz="1200">
                <a:solidFill>
                  <a:prstClr val="black"/>
                </a:solidFill>
              </a:rPr>
              <a:pPr algn="r" eaLnBrk="1" fontAlgn="base" hangingPunct="1">
                <a:spcBef>
                  <a:spcPct val="0"/>
                </a:spcBef>
                <a:spcAft>
                  <a:spcPct val="0"/>
                </a:spcAft>
              </a:pPr>
              <a:t>57</a:t>
            </a:fld>
            <a:endParaRPr lang="en-US" sz="1200" dirty="0">
              <a:solidFill>
                <a:prstClr val="black"/>
              </a:solidFill>
            </a:endParaRPr>
          </a:p>
        </p:txBody>
      </p:sp>
      <p:sp>
        <p:nvSpPr>
          <p:cNvPr id="368644" name="Rectangle 2"/>
          <p:cNvSpPr>
            <a:spLocks noGrp="1" noRot="1" noChangeAspect="1" noChangeArrowheads="1" noTextEdit="1"/>
          </p:cNvSpPr>
          <p:nvPr>
            <p:ph type="sldImg"/>
          </p:nvPr>
        </p:nvSpPr>
        <p:spPr>
          <a:ln/>
        </p:spPr>
      </p:sp>
      <p:sp>
        <p:nvSpPr>
          <p:cNvPr id="368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C957340-4BD8-4A1A-8AD8-382F9BB19EED}" type="slidenum">
              <a:rPr lang="en-US" sz="1200">
                <a:solidFill>
                  <a:prstClr val="black"/>
                </a:solidFill>
              </a:rPr>
              <a:pPr eaLnBrk="1" hangingPunct="1"/>
              <a:t>58</a:t>
            </a:fld>
            <a:endParaRPr lang="en-US" sz="1200" dirty="0">
              <a:solidFill>
                <a:prstClr val="black"/>
              </a:solidFill>
            </a:endParaRPr>
          </a:p>
        </p:txBody>
      </p:sp>
      <p:sp>
        <p:nvSpPr>
          <p:cNvPr id="3696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BAEFDD14-9365-4DAC-82C7-7CE881ECF02A}" type="slidenum">
              <a:rPr lang="en-US" sz="1200">
                <a:solidFill>
                  <a:prstClr val="black"/>
                </a:solidFill>
              </a:rPr>
              <a:pPr algn="r" eaLnBrk="1" fontAlgn="base" hangingPunct="1">
                <a:spcBef>
                  <a:spcPct val="0"/>
                </a:spcBef>
                <a:spcAft>
                  <a:spcPct val="0"/>
                </a:spcAft>
              </a:pPr>
              <a:t>58</a:t>
            </a:fld>
            <a:endParaRPr lang="en-US" sz="1200" dirty="0">
              <a:solidFill>
                <a:prstClr val="black"/>
              </a:solidFill>
            </a:endParaRPr>
          </a:p>
        </p:txBody>
      </p:sp>
      <p:sp>
        <p:nvSpPr>
          <p:cNvPr id="369668" name="Rectangle 2"/>
          <p:cNvSpPr>
            <a:spLocks noGrp="1" noRot="1" noChangeAspect="1" noChangeArrowheads="1" noTextEdit="1"/>
          </p:cNvSpPr>
          <p:nvPr>
            <p:ph type="sldImg"/>
          </p:nvPr>
        </p:nvSpPr>
        <p:spPr>
          <a:ln/>
        </p:spPr>
      </p:sp>
      <p:sp>
        <p:nvSpPr>
          <p:cNvPr id="369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D2C6881-C412-40E7-BB8C-CE8C7701FCAF}" type="slidenum">
              <a:rPr lang="en-US" sz="1200">
                <a:solidFill>
                  <a:prstClr val="black"/>
                </a:solidFill>
              </a:rPr>
              <a:pPr eaLnBrk="1" hangingPunct="1"/>
              <a:t>59</a:t>
            </a:fld>
            <a:endParaRPr lang="en-US" sz="1200" dirty="0">
              <a:solidFill>
                <a:prstClr val="black"/>
              </a:solidFill>
            </a:endParaRPr>
          </a:p>
        </p:txBody>
      </p:sp>
      <p:sp>
        <p:nvSpPr>
          <p:cNvPr id="3706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3C14F97-A882-496E-BA29-ECA2267B76A5}" type="slidenum">
              <a:rPr lang="en-US" sz="1200">
                <a:solidFill>
                  <a:prstClr val="black"/>
                </a:solidFill>
              </a:rPr>
              <a:pPr algn="r" eaLnBrk="1" fontAlgn="base" hangingPunct="1">
                <a:spcBef>
                  <a:spcPct val="0"/>
                </a:spcBef>
                <a:spcAft>
                  <a:spcPct val="0"/>
                </a:spcAft>
              </a:pPr>
              <a:t>59</a:t>
            </a:fld>
            <a:endParaRPr lang="en-US" sz="1200" dirty="0">
              <a:solidFill>
                <a:prstClr val="black"/>
              </a:solidFill>
            </a:endParaRPr>
          </a:p>
        </p:txBody>
      </p:sp>
      <p:sp>
        <p:nvSpPr>
          <p:cNvPr id="370692" name="Rectangle 2"/>
          <p:cNvSpPr>
            <a:spLocks noGrp="1" noRot="1" noChangeAspect="1" noChangeArrowheads="1" noTextEdit="1"/>
          </p:cNvSpPr>
          <p:nvPr>
            <p:ph type="sldImg"/>
          </p:nvPr>
        </p:nvSpPr>
        <p:spPr>
          <a:ln/>
        </p:spPr>
      </p:sp>
      <p:sp>
        <p:nvSpPr>
          <p:cNvPr id="370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charset="0"/>
                <a:ea typeface="ＭＳ Ｐゴシック" charset="-128"/>
              </a:rPr>
              <a:t>Suicide ranks higher than homicide</a:t>
            </a:r>
            <a:r>
              <a:rPr lang="en-US" dirty="0" smtClean="0">
                <a:latin typeface="Times New Roman" charset="0"/>
                <a:ea typeface="ＭＳ Ｐゴシック" charset="-128"/>
              </a:rPr>
              <a:t> (11th vs. 15th).</a:t>
            </a:r>
          </a:p>
          <a:p>
            <a:r>
              <a:rPr lang="en-US" dirty="0" smtClean="0">
                <a:latin typeface="Times New Roman" charset="0"/>
                <a:ea typeface="ＭＳ Ｐゴシック" charset="-128"/>
              </a:rPr>
              <a:t>As these numbers show, </a:t>
            </a:r>
            <a:r>
              <a:rPr lang="en-US" i="1" dirty="0" smtClean="0">
                <a:latin typeface="Times New Roman" charset="0"/>
                <a:ea typeface="ＭＳ Ｐゴシック" charset="-128"/>
              </a:rPr>
              <a:t>88% (88.4%) more people killed themselves than were murdered in 2007.</a:t>
            </a:r>
          </a:p>
          <a:p>
            <a:endParaRPr lang="en-US" i="1" dirty="0" smtClean="0">
              <a:latin typeface="Times New Roman" charset="0"/>
              <a:ea typeface="ＭＳ Ｐゴシック" charset="-128"/>
            </a:endParaRPr>
          </a:p>
          <a:p>
            <a:r>
              <a:rPr lang="en-US" dirty="0" smtClean="0">
                <a:latin typeface="Times New Roman" charset="0"/>
                <a:ea typeface="ＭＳ Ｐゴシック" charset="-128"/>
              </a:rPr>
              <a:t>See Slide 7 for the long-term perspective of this comparison.</a:t>
            </a:r>
          </a:p>
          <a:p>
            <a:endParaRPr lang="en-US" dirty="0" smtClean="0">
              <a:latin typeface="Times New Roman" charset="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84F8592-D810-4D18-9FE9-5D3F1655F736}" type="slidenum">
              <a:rPr lang="en-US" sz="1200">
                <a:solidFill>
                  <a:prstClr val="black"/>
                </a:solidFill>
              </a:rPr>
              <a:pPr eaLnBrk="1" hangingPunct="1"/>
              <a:t>60</a:t>
            </a:fld>
            <a:endParaRPr lang="en-US" sz="1200" dirty="0">
              <a:solidFill>
                <a:prstClr val="black"/>
              </a:solidFill>
            </a:endParaRPr>
          </a:p>
        </p:txBody>
      </p:sp>
      <p:sp>
        <p:nvSpPr>
          <p:cNvPr id="3717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82C16560-3F39-465C-B2B5-F0E21F631C5C}" type="slidenum">
              <a:rPr lang="en-US" sz="1200">
                <a:solidFill>
                  <a:prstClr val="black"/>
                </a:solidFill>
              </a:rPr>
              <a:pPr algn="r" eaLnBrk="1" fontAlgn="base" hangingPunct="1">
                <a:spcBef>
                  <a:spcPct val="0"/>
                </a:spcBef>
                <a:spcAft>
                  <a:spcPct val="0"/>
                </a:spcAft>
              </a:pPr>
              <a:t>60</a:t>
            </a:fld>
            <a:endParaRPr lang="en-US" sz="1200" dirty="0">
              <a:solidFill>
                <a:prstClr val="black"/>
              </a:solidFill>
            </a:endParaRPr>
          </a:p>
        </p:txBody>
      </p:sp>
      <p:sp>
        <p:nvSpPr>
          <p:cNvPr id="371716" name="Rectangle 2"/>
          <p:cNvSpPr>
            <a:spLocks noGrp="1" noRot="1" noChangeAspect="1" noChangeArrowheads="1" noTextEdit="1"/>
          </p:cNvSpPr>
          <p:nvPr>
            <p:ph type="sldImg"/>
          </p:nvPr>
        </p:nvSpPr>
        <p:spPr>
          <a:ln/>
        </p:spPr>
      </p:sp>
      <p:sp>
        <p:nvSpPr>
          <p:cNvPr id="371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2ADD135-8421-4C7F-B9C7-FE49769745FC}" type="slidenum">
              <a:rPr lang="en-US" sz="1200">
                <a:solidFill>
                  <a:prstClr val="black"/>
                </a:solidFill>
              </a:rPr>
              <a:pPr eaLnBrk="1" hangingPunct="1"/>
              <a:t>61</a:t>
            </a:fld>
            <a:endParaRPr lang="en-US" sz="1200" dirty="0">
              <a:solidFill>
                <a:prstClr val="black"/>
              </a:solidFill>
            </a:endParaRPr>
          </a:p>
        </p:txBody>
      </p:sp>
      <p:sp>
        <p:nvSpPr>
          <p:cNvPr id="3727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C65CDA3D-C746-48AC-BDAC-77238358E204}" type="slidenum">
              <a:rPr lang="en-US" sz="1200">
                <a:solidFill>
                  <a:prstClr val="black"/>
                </a:solidFill>
              </a:rPr>
              <a:pPr algn="r" eaLnBrk="1" fontAlgn="base" hangingPunct="1">
                <a:spcBef>
                  <a:spcPct val="0"/>
                </a:spcBef>
                <a:spcAft>
                  <a:spcPct val="0"/>
                </a:spcAft>
              </a:pPr>
              <a:t>61</a:t>
            </a:fld>
            <a:endParaRPr lang="en-US" sz="1200" dirty="0">
              <a:solidFill>
                <a:prstClr val="black"/>
              </a:solidFill>
            </a:endParaRPr>
          </a:p>
        </p:txBody>
      </p:sp>
      <p:sp>
        <p:nvSpPr>
          <p:cNvPr id="372740" name="Rectangle 2"/>
          <p:cNvSpPr>
            <a:spLocks noGrp="1" noRot="1" noChangeAspect="1" noChangeArrowheads="1" noTextEdit="1"/>
          </p:cNvSpPr>
          <p:nvPr>
            <p:ph type="sldImg"/>
          </p:nvPr>
        </p:nvSpPr>
        <p:spPr>
          <a:ln/>
        </p:spPr>
      </p:sp>
      <p:sp>
        <p:nvSpPr>
          <p:cNvPr id="372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2ADD135-8421-4C7F-B9C7-FE49769745FC}" type="slidenum">
              <a:rPr lang="en-US" sz="1200">
                <a:solidFill>
                  <a:prstClr val="black"/>
                </a:solidFill>
              </a:rPr>
              <a:pPr eaLnBrk="1" hangingPunct="1"/>
              <a:t>62</a:t>
            </a:fld>
            <a:endParaRPr lang="en-US" sz="1200" dirty="0">
              <a:solidFill>
                <a:prstClr val="black"/>
              </a:solidFill>
            </a:endParaRPr>
          </a:p>
        </p:txBody>
      </p:sp>
      <p:sp>
        <p:nvSpPr>
          <p:cNvPr id="3727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C65CDA3D-C746-48AC-BDAC-77238358E204}" type="slidenum">
              <a:rPr lang="en-US" sz="1200">
                <a:solidFill>
                  <a:prstClr val="black"/>
                </a:solidFill>
              </a:rPr>
              <a:pPr algn="r" eaLnBrk="1" fontAlgn="base" hangingPunct="1">
                <a:spcBef>
                  <a:spcPct val="0"/>
                </a:spcBef>
                <a:spcAft>
                  <a:spcPct val="0"/>
                </a:spcAft>
              </a:pPr>
              <a:t>62</a:t>
            </a:fld>
            <a:endParaRPr lang="en-US" sz="1200" dirty="0">
              <a:solidFill>
                <a:prstClr val="black"/>
              </a:solidFill>
            </a:endParaRPr>
          </a:p>
        </p:txBody>
      </p:sp>
      <p:sp>
        <p:nvSpPr>
          <p:cNvPr id="372740" name="Rectangle 2"/>
          <p:cNvSpPr>
            <a:spLocks noGrp="1" noRot="1" noChangeAspect="1" noChangeArrowheads="1" noTextEdit="1"/>
          </p:cNvSpPr>
          <p:nvPr>
            <p:ph type="sldImg"/>
          </p:nvPr>
        </p:nvSpPr>
        <p:spPr>
          <a:ln/>
        </p:spPr>
      </p:sp>
      <p:sp>
        <p:nvSpPr>
          <p:cNvPr id="372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8811098-7C75-403B-B213-C2B01CB172D7}" type="slidenum">
              <a:rPr lang="en-US" sz="1200">
                <a:solidFill>
                  <a:prstClr val="black"/>
                </a:solidFill>
              </a:rPr>
              <a:pPr eaLnBrk="1" hangingPunct="1"/>
              <a:t>63</a:t>
            </a:fld>
            <a:endParaRPr lang="en-US" sz="1200" dirty="0">
              <a:solidFill>
                <a:prstClr val="black"/>
              </a:solidFill>
            </a:endParaRPr>
          </a:p>
        </p:txBody>
      </p:sp>
      <p:sp>
        <p:nvSpPr>
          <p:cNvPr id="3768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039957B-8D98-428A-912E-301FF5D113D0}" type="slidenum">
              <a:rPr lang="en-US" sz="1200">
                <a:solidFill>
                  <a:prstClr val="black"/>
                </a:solidFill>
              </a:rPr>
              <a:pPr algn="r" eaLnBrk="1" fontAlgn="base" hangingPunct="1">
                <a:spcBef>
                  <a:spcPct val="0"/>
                </a:spcBef>
                <a:spcAft>
                  <a:spcPct val="0"/>
                </a:spcAft>
              </a:pPr>
              <a:t>63</a:t>
            </a:fld>
            <a:endParaRPr lang="en-US" sz="1200" dirty="0">
              <a:solidFill>
                <a:prstClr val="black"/>
              </a:solidFill>
            </a:endParaRPr>
          </a:p>
        </p:txBody>
      </p:sp>
      <p:sp>
        <p:nvSpPr>
          <p:cNvPr id="376836" name="Rectangle 2"/>
          <p:cNvSpPr>
            <a:spLocks noGrp="1" noRot="1" noChangeAspect="1" noChangeArrowheads="1" noTextEdit="1"/>
          </p:cNvSpPr>
          <p:nvPr>
            <p:ph type="sldImg"/>
          </p:nvPr>
        </p:nvSpPr>
        <p:spPr>
          <a:ln/>
        </p:spPr>
      </p:sp>
      <p:sp>
        <p:nvSpPr>
          <p:cNvPr id="376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41751A5-0992-4167-8742-B3C8360CE61D}" type="slidenum">
              <a:rPr lang="en-US" sz="1200">
                <a:solidFill>
                  <a:prstClr val="black"/>
                </a:solidFill>
              </a:rPr>
              <a:pPr eaLnBrk="1" hangingPunct="1"/>
              <a:t>64</a:t>
            </a:fld>
            <a:endParaRPr lang="en-US" sz="1200" dirty="0">
              <a:solidFill>
                <a:prstClr val="black"/>
              </a:solidFill>
            </a:endParaRPr>
          </a:p>
        </p:txBody>
      </p:sp>
      <p:sp>
        <p:nvSpPr>
          <p:cNvPr id="3778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34318390-2962-4CD1-8482-09381522375C}" type="slidenum">
              <a:rPr lang="en-US" sz="1200">
                <a:solidFill>
                  <a:prstClr val="black"/>
                </a:solidFill>
              </a:rPr>
              <a:pPr algn="r" eaLnBrk="1" fontAlgn="base" hangingPunct="1">
                <a:spcBef>
                  <a:spcPct val="0"/>
                </a:spcBef>
                <a:spcAft>
                  <a:spcPct val="0"/>
                </a:spcAft>
              </a:pPr>
              <a:t>64</a:t>
            </a:fld>
            <a:endParaRPr lang="en-US" sz="1200" dirty="0">
              <a:solidFill>
                <a:prstClr val="black"/>
              </a:solidFill>
            </a:endParaRPr>
          </a:p>
        </p:txBody>
      </p:sp>
      <p:sp>
        <p:nvSpPr>
          <p:cNvPr id="377860" name="Rectangle 2"/>
          <p:cNvSpPr>
            <a:spLocks noGrp="1" noRot="1" noChangeAspect="1" noChangeArrowheads="1" noTextEdit="1"/>
          </p:cNvSpPr>
          <p:nvPr>
            <p:ph type="sldImg"/>
          </p:nvPr>
        </p:nvSpPr>
        <p:spPr>
          <a:ln/>
        </p:spPr>
      </p:sp>
      <p:sp>
        <p:nvSpPr>
          <p:cNvPr id="377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D176748A-7891-46DF-919A-5AA1899E3AD0}" type="slidenum">
              <a:rPr lang="en-US" sz="1200">
                <a:solidFill>
                  <a:prstClr val="black"/>
                </a:solidFill>
              </a:rPr>
              <a:pPr eaLnBrk="1" hangingPunct="1"/>
              <a:t>65</a:t>
            </a:fld>
            <a:endParaRPr lang="en-US" sz="1200" dirty="0">
              <a:solidFill>
                <a:prstClr val="black"/>
              </a:solidFill>
            </a:endParaRPr>
          </a:p>
        </p:txBody>
      </p:sp>
      <p:sp>
        <p:nvSpPr>
          <p:cNvPr id="3799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1F02E8F-363B-4986-9A47-244E02174B8B}" type="slidenum">
              <a:rPr lang="en-US" sz="1200">
                <a:solidFill>
                  <a:prstClr val="black"/>
                </a:solidFill>
              </a:rPr>
              <a:pPr algn="r" eaLnBrk="1" fontAlgn="base" hangingPunct="1">
                <a:spcBef>
                  <a:spcPct val="0"/>
                </a:spcBef>
                <a:spcAft>
                  <a:spcPct val="0"/>
                </a:spcAft>
              </a:pPr>
              <a:t>65</a:t>
            </a:fld>
            <a:endParaRPr lang="en-US" sz="1200" dirty="0">
              <a:solidFill>
                <a:prstClr val="black"/>
              </a:solidFill>
            </a:endParaRPr>
          </a:p>
        </p:txBody>
      </p:sp>
      <p:sp>
        <p:nvSpPr>
          <p:cNvPr id="379908" name="Rectangle 2"/>
          <p:cNvSpPr>
            <a:spLocks noGrp="1" noRot="1" noChangeAspect="1" noChangeArrowheads="1" noTextEdit="1"/>
          </p:cNvSpPr>
          <p:nvPr>
            <p:ph type="sldImg"/>
          </p:nvPr>
        </p:nvSpPr>
        <p:spPr>
          <a:ln/>
        </p:spPr>
      </p:sp>
      <p:sp>
        <p:nvSpPr>
          <p:cNvPr id="379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408AEA56-3780-47F9-B02C-2C577CD65537}" type="slidenum">
              <a:rPr lang="en-US" sz="1200">
                <a:solidFill>
                  <a:prstClr val="black"/>
                </a:solidFill>
              </a:rPr>
              <a:pPr eaLnBrk="1" hangingPunct="1"/>
              <a:t>66</a:t>
            </a:fld>
            <a:endParaRPr lang="en-US" sz="1200" dirty="0">
              <a:solidFill>
                <a:prstClr val="black"/>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0096FDC-5A65-4A77-93A6-A061C6DC2DB3}" type="slidenum">
              <a:rPr lang="en-US" sz="1200">
                <a:solidFill>
                  <a:prstClr val="black"/>
                </a:solidFill>
              </a:rPr>
              <a:pPr eaLnBrk="1" hangingPunct="1"/>
              <a:t>67</a:t>
            </a:fld>
            <a:endParaRPr lang="en-US" sz="1200" dirty="0">
              <a:solidFill>
                <a:prstClr val="black"/>
              </a:solidFill>
            </a:endParaRPr>
          </a:p>
        </p:txBody>
      </p:sp>
      <p:sp>
        <p:nvSpPr>
          <p:cNvPr id="3840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497ED85F-FE14-4177-A671-B61E2D45DB52}" type="slidenum">
              <a:rPr lang="en-US" sz="1200">
                <a:solidFill>
                  <a:prstClr val="black"/>
                </a:solidFill>
              </a:rPr>
              <a:pPr algn="r" eaLnBrk="1" fontAlgn="base" hangingPunct="1">
                <a:spcBef>
                  <a:spcPct val="0"/>
                </a:spcBef>
                <a:spcAft>
                  <a:spcPct val="0"/>
                </a:spcAft>
              </a:pPr>
              <a:t>67</a:t>
            </a:fld>
            <a:endParaRPr lang="en-US" sz="1200" dirty="0">
              <a:solidFill>
                <a:prstClr val="black"/>
              </a:solidFill>
            </a:endParaRPr>
          </a:p>
        </p:txBody>
      </p:sp>
      <p:sp>
        <p:nvSpPr>
          <p:cNvPr id="384004" name="Rectangle 2"/>
          <p:cNvSpPr>
            <a:spLocks noGrp="1" noRot="1" noChangeAspect="1" noChangeArrowheads="1" noTextEdit="1"/>
          </p:cNvSpPr>
          <p:nvPr>
            <p:ph type="sldImg"/>
          </p:nvPr>
        </p:nvSpPr>
        <p:spPr>
          <a:ln/>
        </p:spPr>
      </p:sp>
      <p:sp>
        <p:nvSpPr>
          <p:cNvPr id="384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423BC13-0760-4A3E-B512-4766A070F014}" type="slidenum">
              <a:rPr lang="en-US" sz="1200">
                <a:solidFill>
                  <a:prstClr val="black"/>
                </a:solidFill>
              </a:rPr>
              <a:pPr eaLnBrk="1" hangingPunct="1"/>
              <a:t>68</a:t>
            </a:fld>
            <a:endParaRPr lang="en-US" sz="1200" dirty="0">
              <a:solidFill>
                <a:prstClr val="black"/>
              </a:solidFill>
            </a:endParaRPr>
          </a:p>
        </p:txBody>
      </p:sp>
      <p:sp>
        <p:nvSpPr>
          <p:cNvPr id="3850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B1A09428-AAB3-42C2-A2B4-9B956A75CDEA}" type="slidenum">
              <a:rPr lang="en-US" sz="1200">
                <a:solidFill>
                  <a:prstClr val="black"/>
                </a:solidFill>
              </a:rPr>
              <a:pPr algn="r" eaLnBrk="1" fontAlgn="base" hangingPunct="1">
                <a:spcBef>
                  <a:spcPct val="0"/>
                </a:spcBef>
                <a:spcAft>
                  <a:spcPct val="0"/>
                </a:spcAft>
              </a:pPr>
              <a:t>68</a:t>
            </a:fld>
            <a:endParaRPr lang="en-US" sz="1200" dirty="0">
              <a:solidFill>
                <a:prstClr val="black"/>
              </a:solidFill>
            </a:endParaRPr>
          </a:p>
        </p:txBody>
      </p:sp>
      <p:sp>
        <p:nvSpPr>
          <p:cNvPr id="385028" name="Rectangle 2"/>
          <p:cNvSpPr>
            <a:spLocks noGrp="1" noRot="1" noChangeAspect="1" noChangeArrowheads="1" noTextEdit="1"/>
          </p:cNvSpPr>
          <p:nvPr>
            <p:ph type="sldImg"/>
          </p:nvPr>
        </p:nvSpPr>
        <p:spPr>
          <a:ln/>
        </p:spPr>
      </p:sp>
      <p:sp>
        <p:nvSpPr>
          <p:cNvPr id="385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A6E8431C-A7FC-4359-9206-3BE8EBF54E18}" type="slidenum">
              <a:rPr lang="en-US" sz="1200">
                <a:solidFill>
                  <a:prstClr val="black"/>
                </a:solidFill>
              </a:rPr>
              <a:pPr eaLnBrk="1" hangingPunct="1"/>
              <a:t>69</a:t>
            </a:fld>
            <a:endParaRPr lang="en-US" sz="1200" dirty="0">
              <a:solidFill>
                <a:prstClr val="black"/>
              </a:solidFill>
            </a:endParaRPr>
          </a:p>
        </p:txBody>
      </p:sp>
      <p:sp>
        <p:nvSpPr>
          <p:cNvPr id="3870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0B265ADA-40B0-4E88-AAD1-530BB8AC63C9}" type="slidenum">
              <a:rPr lang="en-US" sz="1200">
                <a:solidFill>
                  <a:prstClr val="black"/>
                </a:solidFill>
              </a:rPr>
              <a:pPr algn="r" eaLnBrk="1" fontAlgn="base" hangingPunct="1">
                <a:spcBef>
                  <a:spcPct val="0"/>
                </a:spcBef>
                <a:spcAft>
                  <a:spcPct val="0"/>
                </a:spcAft>
              </a:pPr>
              <a:t>69</a:t>
            </a:fld>
            <a:endParaRPr lang="en-US" sz="1200" dirty="0">
              <a:solidFill>
                <a:prstClr val="black"/>
              </a:solidFill>
            </a:endParaRPr>
          </a:p>
        </p:txBody>
      </p:sp>
      <p:sp>
        <p:nvSpPr>
          <p:cNvPr id="387076" name="Rectangle 2"/>
          <p:cNvSpPr>
            <a:spLocks noGrp="1" noRot="1" noChangeAspect="1" noChangeArrowheads="1" noTextEdit="1"/>
          </p:cNvSpPr>
          <p:nvPr>
            <p:ph type="sldImg"/>
          </p:nvPr>
        </p:nvSpPr>
        <p:spPr>
          <a:ln/>
        </p:spPr>
      </p:sp>
      <p:sp>
        <p:nvSpPr>
          <p:cNvPr id="387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xfrm>
            <a:off x="1143000" y="685800"/>
            <a:ext cx="4613275" cy="346075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charset="0"/>
                <a:ea typeface="ＭＳ Ｐゴシック" charset="-128"/>
              </a:rPr>
              <a:t>Suicide ranks 11th for the nation as a whole (Slide 5),</a:t>
            </a:r>
          </a:p>
          <a:p>
            <a:r>
              <a:rPr lang="en-US" dirty="0" smtClean="0">
                <a:latin typeface="Times New Roman" charset="0"/>
                <a:ea typeface="ＭＳ Ｐゴシック" charset="-128"/>
              </a:rPr>
              <a:t>Suicide ranks higher among men - 7th</a:t>
            </a:r>
          </a:p>
          <a:p>
            <a:r>
              <a:rPr lang="en-US" dirty="0" smtClean="0">
                <a:latin typeface="Times New Roman" charset="0"/>
                <a:ea typeface="ＭＳ Ｐゴシック" charset="-128"/>
              </a:rPr>
              <a:t>Suicide ranks lower among women - 15th</a:t>
            </a:r>
          </a:p>
          <a:p>
            <a:endParaRPr lang="en-US" dirty="0" smtClean="0">
              <a:latin typeface="Times New Roman" charset="0"/>
              <a:ea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8B91C07-4F09-4E05-A655-187213BC9C04}" type="slidenum">
              <a:rPr lang="en-US" sz="1200">
                <a:solidFill>
                  <a:prstClr val="black"/>
                </a:solidFill>
              </a:rPr>
              <a:pPr eaLnBrk="1" hangingPunct="1"/>
              <a:t>70</a:t>
            </a:fld>
            <a:endParaRPr lang="en-US" sz="1200" dirty="0">
              <a:solidFill>
                <a:prstClr val="black"/>
              </a:solidFill>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11719AF-256F-49A5-83EC-5F69D4467CED}" type="slidenum">
              <a:rPr lang="en-US" sz="1200">
                <a:solidFill>
                  <a:prstClr val="black"/>
                </a:solidFill>
              </a:rPr>
              <a:pPr eaLnBrk="1" hangingPunct="1"/>
              <a:t>71</a:t>
            </a:fld>
            <a:endParaRPr lang="en-US" sz="1200" dirty="0">
              <a:solidFill>
                <a:prstClr val="black"/>
              </a:solidFill>
            </a:endParaRPr>
          </a:p>
        </p:txBody>
      </p:sp>
      <p:sp>
        <p:nvSpPr>
          <p:cNvPr id="3942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76E0D058-0344-47AC-8361-836D3C96BA5C}" type="slidenum">
              <a:rPr lang="en-US" sz="1200">
                <a:solidFill>
                  <a:prstClr val="black"/>
                </a:solidFill>
              </a:rPr>
              <a:pPr algn="r" eaLnBrk="1" fontAlgn="base" hangingPunct="1">
                <a:spcBef>
                  <a:spcPct val="0"/>
                </a:spcBef>
                <a:spcAft>
                  <a:spcPct val="0"/>
                </a:spcAft>
              </a:pPr>
              <a:t>71</a:t>
            </a:fld>
            <a:endParaRPr lang="en-US" sz="1200" dirty="0">
              <a:solidFill>
                <a:prstClr val="black"/>
              </a:solidFill>
            </a:endParaRPr>
          </a:p>
        </p:txBody>
      </p:sp>
      <p:sp>
        <p:nvSpPr>
          <p:cNvPr id="394244" name="Rectangle 2"/>
          <p:cNvSpPr>
            <a:spLocks noGrp="1" noRot="1" noChangeAspect="1" noChangeArrowheads="1" noTextEdit="1"/>
          </p:cNvSpPr>
          <p:nvPr>
            <p:ph type="sldImg"/>
          </p:nvPr>
        </p:nvSpPr>
        <p:spPr>
          <a:ln/>
        </p:spPr>
      </p:sp>
      <p:sp>
        <p:nvSpPr>
          <p:cNvPr id="394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364EBF3-7EF2-432B-9A9B-ECB90D9C7417}" type="slidenum">
              <a:rPr lang="en-US" sz="1200">
                <a:solidFill>
                  <a:prstClr val="black"/>
                </a:solidFill>
              </a:rPr>
              <a:pPr eaLnBrk="1" hangingPunct="1"/>
              <a:t>72</a:t>
            </a:fld>
            <a:endParaRPr lang="en-US" sz="1200" dirty="0">
              <a:solidFill>
                <a:prstClr val="black"/>
              </a:solidFill>
            </a:endParaRPr>
          </a:p>
        </p:txBody>
      </p:sp>
      <p:sp>
        <p:nvSpPr>
          <p:cNvPr id="3952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10F6811-2E8B-4035-AB2C-20C60EB1F752}" type="slidenum">
              <a:rPr lang="en-US" sz="1200">
                <a:solidFill>
                  <a:prstClr val="black"/>
                </a:solidFill>
              </a:rPr>
              <a:pPr algn="r" eaLnBrk="1" fontAlgn="base" hangingPunct="1">
                <a:spcBef>
                  <a:spcPct val="0"/>
                </a:spcBef>
                <a:spcAft>
                  <a:spcPct val="0"/>
                </a:spcAft>
              </a:pPr>
              <a:t>72</a:t>
            </a:fld>
            <a:endParaRPr lang="en-US" sz="1200" dirty="0">
              <a:solidFill>
                <a:prstClr val="black"/>
              </a:solidFill>
            </a:endParaRPr>
          </a:p>
        </p:txBody>
      </p:sp>
      <p:sp>
        <p:nvSpPr>
          <p:cNvPr id="395268" name="Rectangle 2"/>
          <p:cNvSpPr>
            <a:spLocks noGrp="1" noRot="1" noChangeAspect="1" noChangeArrowheads="1" noTextEdit="1"/>
          </p:cNvSpPr>
          <p:nvPr>
            <p:ph type="sldImg"/>
          </p:nvPr>
        </p:nvSpPr>
        <p:spPr>
          <a:ln/>
        </p:spPr>
      </p:sp>
      <p:sp>
        <p:nvSpPr>
          <p:cNvPr id="395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264E9A2-B40C-4FDE-B438-8140C083B2B3}" type="slidenum">
              <a:rPr lang="en-US" sz="1200">
                <a:solidFill>
                  <a:prstClr val="black"/>
                </a:solidFill>
              </a:rPr>
              <a:pPr eaLnBrk="1" hangingPunct="1"/>
              <a:t>73</a:t>
            </a:fld>
            <a:endParaRPr lang="en-US" sz="1200" dirty="0">
              <a:solidFill>
                <a:prstClr val="black"/>
              </a:solidFill>
            </a:endParaRPr>
          </a:p>
        </p:txBody>
      </p:sp>
      <p:sp>
        <p:nvSpPr>
          <p:cNvPr id="3962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80B9A0A8-8AE4-4732-BC4C-5B6EC7AC7CAE}" type="slidenum">
              <a:rPr lang="en-US" sz="1200">
                <a:solidFill>
                  <a:prstClr val="black"/>
                </a:solidFill>
              </a:rPr>
              <a:pPr algn="r" eaLnBrk="1" fontAlgn="base" hangingPunct="1">
                <a:spcBef>
                  <a:spcPct val="0"/>
                </a:spcBef>
                <a:spcAft>
                  <a:spcPct val="0"/>
                </a:spcAft>
              </a:pPr>
              <a:t>73</a:t>
            </a:fld>
            <a:endParaRPr lang="en-US" sz="1200" dirty="0">
              <a:solidFill>
                <a:prstClr val="black"/>
              </a:solidFill>
            </a:endParaRPr>
          </a:p>
        </p:txBody>
      </p:sp>
      <p:sp>
        <p:nvSpPr>
          <p:cNvPr id="396292" name="Rectangle 2"/>
          <p:cNvSpPr>
            <a:spLocks noGrp="1" noRot="1" noChangeAspect="1" noChangeArrowheads="1" noTextEdit="1"/>
          </p:cNvSpPr>
          <p:nvPr>
            <p:ph type="sldImg"/>
          </p:nvPr>
        </p:nvSpPr>
        <p:spPr>
          <a:ln/>
        </p:spPr>
      </p:sp>
      <p:sp>
        <p:nvSpPr>
          <p:cNvPr id="396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B2028EF-8F62-44A0-AE8B-669999C806FF}" type="slidenum">
              <a:rPr lang="en-US" sz="1200">
                <a:solidFill>
                  <a:prstClr val="black"/>
                </a:solidFill>
              </a:rPr>
              <a:pPr eaLnBrk="1" hangingPunct="1"/>
              <a:t>74</a:t>
            </a:fld>
            <a:endParaRPr lang="en-US" sz="1200" dirty="0">
              <a:solidFill>
                <a:prstClr val="black"/>
              </a:solidFill>
            </a:endParaRPr>
          </a:p>
        </p:txBody>
      </p:sp>
      <p:sp>
        <p:nvSpPr>
          <p:cNvPr id="3973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F5633C4D-979B-48DC-9570-C9E9F692E738}" type="slidenum">
              <a:rPr lang="en-US" sz="1200">
                <a:solidFill>
                  <a:prstClr val="black"/>
                </a:solidFill>
              </a:rPr>
              <a:pPr algn="r" eaLnBrk="1" fontAlgn="base" hangingPunct="1">
                <a:spcBef>
                  <a:spcPct val="0"/>
                </a:spcBef>
                <a:spcAft>
                  <a:spcPct val="0"/>
                </a:spcAft>
              </a:pPr>
              <a:t>74</a:t>
            </a:fld>
            <a:endParaRPr lang="en-US" sz="1200" dirty="0">
              <a:solidFill>
                <a:prstClr val="black"/>
              </a:solidFill>
            </a:endParaRPr>
          </a:p>
        </p:txBody>
      </p:sp>
      <p:sp>
        <p:nvSpPr>
          <p:cNvPr id="397316" name="Rectangle 2"/>
          <p:cNvSpPr>
            <a:spLocks noGrp="1" noRot="1" noChangeAspect="1" noChangeArrowheads="1" noTextEdit="1"/>
          </p:cNvSpPr>
          <p:nvPr>
            <p:ph type="sldImg"/>
          </p:nvPr>
        </p:nvSpPr>
        <p:spPr>
          <a:ln/>
        </p:spPr>
      </p:sp>
      <p:sp>
        <p:nvSpPr>
          <p:cNvPr id="397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C9D761A-3BB4-483E-ABB3-A76B1DF49508}" type="slidenum">
              <a:rPr lang="en-US" sz="1200">
                <a:solidFill>
                  <a:prstClr val="black"/>
                </a:solidFill>
              </a:rPr>
              <a:pPr eaLnBrk="1" hangingPunct="1"/>
              <a:t>75</a:t>
            </a:fld>
            <a:endParaRPr lang="en-US" sz="120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685ECE2-0417-4B9F-AEB5-EA0D18FE67FA}" type="slidenum">
              <a:rPr lang="en-US" sz="1200">
                <a:solidFill>
                  <a:prstClr val="black"/>
                </a:solidFill>
              </a:rPr>
              <a:pPr eaLnBrk="1" hangingPunct="1"/>
              <a:t>76</a:t>
            </a:fld>
            <a:endParaRPr lang="en-US" sz="1200" dirty="0">
              <a:solidFill>
                <a:prstClr val="black"/>
              </a:solidFill>
            </a:endParaRPr>
          </a:p>
        </p:txBody>
      </p:sp>
      <p:sp>
        <p:nvSpPr>
          <p:cNvPr id="4014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5344850-0D1C-4B4A-9617-4D376D5866AF}" type="slidenum">
              <a:rPr lang="en-US" sz="1200">
                <a:solidFill>
                  <a:prstClr val="black"/>
                </a:solidFill>
              </a:rPr>
              <a:pPr algn="r" eaLnBrk="1" fontAlgn="base" hangingPunct="1">
                <a:spcBef>
                  <a:spcPct val="0"/>
                </a:spcBef>
                <a:spcAft>
                  <a:spcPct val="0"/>
                </a:spcAft>
              </a:pPr>
              <a:t>76</a:t>
            </a:fld>
            <a:endParaRPr lang="en-US" sz="1200" dirty="0">
              <a:solidFill>
                <a:prstClr val="black"/>
              </a:solidFill>
            </a:endParaRPr>
          </a:p>
        </p:txBody>
      </p:sp>
      <p:sp>
        <p:nvSpPr>
          <p:cNvPr id="401412" name="Rectangle 2"/>
          <p:cNvSpPr>
            <a:spLocks noGrp="1" noRot="1" noChangeAspect="1" noChangeArrowheads="1" noTextEdit="1"/>
          </p:cNvSpPr>
          <p:nvPr>
            <p:ph type="sldImg"/>
          </p:nvPr>
        </p:nvSpPr>
        <p:spPr>
          <a:ln/>
        </p:spPr>
      </p:sp>
      <p:sp>
        <p:nvSpPr>
          <p:cNvPr id="401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86E1BCBC-E9D0-4D3E-B3B5-2715F195C7EA}" type="slidenum">
              <a:rPr lang="en-US" sz="1200">
                <a:solidFill>
                  <a:prstClr val="black"/>
                </a:solidFill>
              </a:rPr>
              <a:pPr eaLnBrk="1" hangingPunct="1"/>
              <a:t>77</a:t>
            </a:fld>
            <a:endParaRPr lang="en-US" sz="1200" dirty="0">
              <a:solidFill>
                <a:prstClr val="black"/>
              </a:solidFill>
            </a:endParaRPr>
          </a:p>
        </p:txBody>
      </p:sp>
      <p:sp>
        <p:nvSpPr>
          <p:cNvPr id="404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4613D8EE-B2B6-4FE7-A26A-2728520A0C9D}" type="slidenum">
              <a:rPr lang="en-US" sz="1200">
                <a:solidFill>
                  <a:prstClr val="black"/>
                </a:solidFill>
              </a:rPr>
              <a:pPr algn="r" eaLnBrk="1" fontAlgn="base" hangingPunct="1">
                <a:spcBef>
                  <a:spcPct val="0"/>
                </a:spcBef>
                <a:spcAft>
                  <a:spcPct val="0"/>
                </a:spcAft>
              </a:pPr>
              <a:t>77</a:t>
            </a:fld>
            <a:endParaRPr lang="en-US" sz="1200" dirty="0">
              <a:solidFill>
                <a:prstClr val="black"/>
              </a:solidFill>
            </a:endParaRPr>
          </a:p>
        </p:txBody>
      </p:sp>
      <p:sp>
        <p:nvSpPr>
          <p:cNvPr id="404484" name="Rectangle 2"/>
          <p:cNvSpPr>
            <a:spLocks noGrp="1" noRot="1" noChangeAspect="1" noChangeArrowheads="1" noTextEdit="1"/>
          </p:cNvSpPr>
          <p:nvPr>
            <p:ph type="sldImg"/>
          </p:nvPr>
        </p:nvSpPr>
        <p:spPr>
          <a:ln/>
        </p:spPr>
      </p:sp>
      <p:sp>
        <p:nvSpPr>
          <p:cNvPr id="404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B9EB392-A1D9-4D20-9F63-5395C59378BA}" type="slidenum">
              <a:rPr lang="en-US" sz="1200">
                <a:solidFill>
                  <a:prstClr val="black"/>
                </a:solidFill>
              </a:rPr>
              <a:pPr eaLnBrk="1" hangingPunct="1"/>
              <a:t>78</a:t>
            </a:fld>
            <a:endParaRPr lang="en-US" sz="1200" dirty="0">
              <a:solidFill>
                <a:prstClr val="black"/>
              </a:solidFill>
            </a:endParaRPr>
          </a:p>
        </p:txBody>
      </p:sp>
      <p:sp>
        <p:nvSpPr>
          <p:cNvPr id="4075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01B4EB90-DEF3-4492-9038-A17F6ACDBEB6}" type="slidenum">
              <a:rPr lang="en-US" sz="1200">
                <a:solidFill>
                  <a:prstClr val="black"/>
                </a:solidFill>
              </a:rPr>
              <a:pPr algn="r" eaLnBrk="1" fontAlgn="base" hangingPunct="1">
                <a:spcBef>
                  <a:spcPct val="0"/>
                </a:spcBef>
                <a:spcAft>
                  <a:spcPct val="0"/>
                </a:spcAft>
              </a:pPr>
              <a:t>78</a:t>
            </a:fld>
            <a:endParaRPr lang="en-US" sz="1200" dirty="0">
              <a:solidFill>
                <a:prstClr val="black"/>
              </a:solidFill>
            </a:endParaRPr>
          </a:p>
        </p:txBody>
      </p:sp>
      <p:sp>
        <p:nvSpPr>
          <p:cNvPr id="407556" name="Rectangle 2"/>
          <p:cNvSpPr>
            <a:spLocks noGrp="1" noRot="1" noChangeAspect="1" noChangeArrowheads="1" noTextEdit="1"/>
          </p:cNvSpPr>
          <p:nvPr>
            <p:ph type="sldImg"/>
          </p:nvPr>
        </p:nvSpPr>
        <p:spPr>
          <a:ln/>
        </p:spPr>
      </p:sp>
      <p:sp>
        <p:nvSpPr>
          <p:cNvPr id="407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2DB5A42-AFD5-45AB-8426-FAE1498E1BBA}" type="slidenum">
              <a:rPr lang="en-US" sz="1200">
                <a:solidFill>
                  <a:prstClr val="black"/>
                </a:solidFill>
              </a:rPr>
              <a:pPr eaLnBrk="1" hangingPunct="1"/>
              <a:t>79</a:t>
            </a:fld>
            <a:endParaRPr lang="en-US" sz="1200" dirty="0">
              <a:solidFill>
                <a:prstClr val="black"/>
              </a:solidFill>
            </a:endParaRPr>
          </a:p>
        </p:txBody>
      </p:sp>
      <p:sp>
        <p:nvSpPr>
          <p:cNvPr id="4116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5CD779F5-C59C-4039-AA26-9724AFD99EA6}" type="slidenum">
              <a:rPr lang="en-US" sz="1200">
                <a:solidFill>
                  <a:prstClr val="black"/>
                </a:solidFill>
              </a:rPr>
              <a:pPr algn="r" eaLnBrk="1" fontAlgn="base" hangingPunct="1">
                <a:spcBef>
                  <a:spcPct val="0"/>
                </a:spcBef>
                <a:spcAft>
                  <a:spcPct val="0"/>
                </a:spcAft>
              </a:pPr>
              <a:t>79</a:t>
            </a:fld>
            <a:endParaRPr lang="en-US" sz="1200" dirty="0">
              <a:solidFill>
                <a:prstClr val="black"/>
              </a:solidFill>
            </a:endParaRPr>
          </a:p>
        </p:txBody>
      </p:sp>
      <p:sp>
        <p:nvSpPr>
          <p:cNvPr id="411652" name="Rectangle 2"/>
          <p:cNvSpPr>
            <a:spLocks noGrp="1" noRot="1" noChangeAspect="1" noChangeArrowheads="1" noTextEdit="1"/>
          </p:cNvSpPr>
          <p:nvPr>
            <p:ph type="sldImg"/>
          </p:nvPr>
        </p:nvSpPr>
        <p:spPr>
          <a:ln/>
        </p:spPr>
      </p:sp>
      <p:sp>
        <p:nvSpPr>
          <p:cNvPr id="411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143000" y="685800"/>
            <a:ext cx="4613275" cy="346075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r>
              <a:rPr lang="en-US" sz="1400" dirty="0" smtClean="0">
                <a:latin typeface="Times New Roman" charset="0"/>
                <a:ea typeface="ＭＳ Ｐゴシック" charset="-128"/>
              </a:rPr>
              <a:t>Regarding method choices by men and women in their deaths by suicide:</a:t>
            </a:r>
          </a:p>
          <a:p>
            <a:r>
              <a:rPr lang="en-US" sz="1400" dirty="0" smtClean="0">
                <a:latin typeface="Times New Roman" charset="0"/>
                <a:ea typeface="ＭＳ Ｐゴシック" charset="-128"/>
              </a:rPr>
              <a:t>For many years, both men and women have used firearms most often in their suicides. By 2003, however, while men continued to use firearms as the leading method, changes in proportions have resulted in firearms ranking lower than poisons among women. This continued from 2004 through 2007.</a:t>
            </a:r>
          </a:p>
          <a:p>
            <a:r>
              <a:rPr lang="en-US" sz="1400" dirty="0" smtClean="0">
                <a:latin typeface="Times New Roman" charset="0"/>
                <a:ea typeface="ＭＳ Ｐゴシック" charset="-128"/>
              </a:rPr>
              <a:t>Men’s second most common choice is Hanging (includes strangulation and suffocation, though the overwhelming majority in this category are by hanging); men rarely use poisons.</a:t>
            </a:r>
          </a:p>
          <a:p>
            <a:r>
              <a:rPr lang="en-US" sz="1400" dirty="0" smtClean="0">
                <a:latin typeface="Times New Roman" charset="0"/>
                <a:ea typeface="ＭＳ Ｐゴシック" charset="-128"/>
              </a:rPr>
              <a:t>[see also Slide 57 which shows trends over time in firearms by gender; Slide 56 shows overall trends in firearms over time]</a:t>
            </a:r>
            <a:endParaRPr lang="en-US" dirty="0" smtClean="0">
              <a:latin typeface="Times New Roman" charset="0"/>
              <a:ea typeface="ＭＳ Ｐゴシック" charset="-128"/>
            </a:endParaRPr>
          </a:p>
          <a:p>
            <a:endParaRPr lang="en-US" dirty="0" smtClean="0">
              <a:latin typeface="Times New Roman" charset="0"/>
              <a:ea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C3C97DC-E240-4FEB-B9FB-BCD47C988C23}" type="slidenum">
              <a:rPr lang="en-US" sz="1200">
                <a:solidFill>
                  <a:prstClr val="black"/>
                </a:solidFill>
              </a:rPr>
              <a:pPr eaLnBrk="1" hangingPunct="1"/>
              <a:t>80</a:t>
            </a:fld>
            <a:endParaRPr lang="en-US" sz="1200" dirty="0">
              <a:solidFill>
                <a:prstClr val="black"/>
              </a:solidFill>
            </a:endParaRPr>
          </a:p>
        </p:txBody>
      </p:sp>
      <p:sp>
        <p:nvSpPr>
          <p:cNvPr id="4126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991E2E66-88A9-431D-8339-BD8006A6DF1F}" type="slidenum">
              <a:rPr lang="en-US" sz="1200">
                <a:solidFill>
                  <a:prstClr val="black"/>
                </a:solidFill>
              </a:rPr>
              <a:pPr algn="r" eaLnBrk="1" fontAlgn="base" hangingPunct="1">
                <a:spcBef>
                  <a:spcPct val="0"/>
                </a:spcBef>
                <a:spcAft>
                  <a:spcPct val="0"/>
                </a:spcAft>
              </a:pPr>
              <a:t>80</a:t>
            </a:fld>
            <a:endParaRPr lang="en-US" sz="1200" dirty="0">
              <a:solidFill>
                <a:prstClr val="black"/>
              </a:solidFill>
            </a:endParaRPr>
          </a:p>
        </p:txBody>
      </p:sp>
      <p:sp>
        <p:nvSpPr>
          <p:cNvPr id="412676" name="Rectangle 2"/>
          <p:cNvSpPr>
            <a:spLocks noGrp="1" noRot="1" noChangeAspect="1" noChangeArrowheads="1" noTextEdit="1"/>
          </p:cNvSpPr>
          <p:nvPr>
            <p:ph type="sldImg"/>
          </p:nvPr>
        </p:nvSpPr>
        <p:spPr>
          <a:ln/>
        </p:spPr>
      </p:sp>
      <p:sp>
        <p:nvSpPr>
          <p:cNvPr id="412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2740F1F7-DECD-4AC3-BD7F-B3DDE249ED12}" type="slidenum">
              <a:rPr lang="en-US" sz="1200">
                <a:solidFill>
                  <a:prstClr val="black"/>
                </a:solidFill>
              </a:rPr>
              <a:pPr eaLnBrk="1" hangingPunct="1"/>
              <a:t>81</a:t>
            </a:fld>
            <a:endParaRPr lang="en-US" sz="1200" dirty="0">
              <a:solidFill>
                <a:prstClr val="black"/>
              </a:solidFill>
            </a:endParaRPr>
          </a:p>
        </p:txBody>
      </p:sp>
      <p:sp>
        <p:nvSpPr>
          <p:cNvPr id="4136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9921A27-D2C2-491A-AD14-E49D86445638}" type="slidenum">
              <a:rPr lang="en-US" sz="1200">
                <a:solidFill>
                  <a:prstClr val="black"/>
                </a:solidFill>
              </a:rPr>
              <a:pPr algn="r" eaLnBrk="1" fontAlgn="base" hangingPunct="1">
                <a:spcBef>
                  <a:spcPct val="0"/>
                </a:spcBef>
                <a:spcAft>
                  <a:spcPct val="0"/>
                </a:spcAft>
              </a:pPr>
              <a:t>81</a:t>
            </a:fld>
            <a:endParaRPr lang="en-US" sz="1200" dirty="0">
              <a:solidFill>
                <a:prstClr val="black"/>
              </a:solidFill>
            </a:endParaRPr>
          </a:p>
        </p:txBody>
      </p:sp>
      <p:sp>
        <p:nvSpPr>
          <p:cNvPr id="413700" name="Rectangle 2"/>
          <p:cNvSpPr>
            <a:spLocks noGrp="1" noRot="1" noChangeAspect="1" noChangeArrowheads="1" noTextEdit="1"/>
          </p:cNvSpPr>
          <p:nvPr>
            <p:ph type="sldImg"/>
          </p:nvPr>
        </p:nvSpPr>
        <p:spPr>
          <a:ln/>
        </p:spPr>
      </p:sp>
      <p:sp>
        <p:nvSpPr>
          <p:cNvPr id="413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53F1C0C5-0D5E-4CC0-943E-CABBFB400B0F}" type="slidenum">
              <a:rPr lang="en-US" sz="1200">
                <a:solidFill>
                  <a:prstClr val="black"/>
                </a:solidFill>
              </a:rPr>
              <a:pPr eaLnBrk="1" hangingPunct="1"/>
              <a:t>82</a:t>
            </a:fld>
            <a:endParaRPr lang="en-US" sz="1200" dirty="0">
              <a:solidFill>
                <a:prstClr val="black"/>
              </a:solidFill>
            </a:endParaRPr>
          </a:p>
        </p:txBody>
      </p:sp>
      <p:sp>
        <p:nvSpPr>
          <p:cNvPr id="422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4155DC24-E3FA-4E92-ABF0-1C09CFEA282E}" type="slidenum">
              <a:rPr lang="en-US" sz="1200">
                <a:solidFill>
                  <a:prstClr val="black"/>
                </a:solidFill>
              </a:rPr>
              <a:pPr algn="r" eaLnBrk="1" fontAlgn="base" hangingPunct="1">
                <a:spcBef>
                  <a:spcPct val="0"/>
                </a:spcBef>
                <a:spcAft>
                  <a:spcPct val="0"/>
                </a:spcAft>
              </a:pPr>
              <a:t>82</a:t>
            </a:fld>
            <a:endParaRPr lang="en-US" sz="1200" dirty="0">
              <a:solidFill>
                <a:prstClr val="black"/>
              </a:solidFill>
            </a:endParaRPr>
          </a:p>
        </p:txBody>
      </p:sp>
      <p:sp>
        <p:nvSpPr>
          <p:cNvPr id="422916" name="Rectangle 2"/>
          <p:cNvSpPr>
            <a:spLocks noGrp="1" noRot="1" noChangeAspect="1" noChangeArrowheads="1" noTextEdit="1"/>
          </p:cNvSpPr>
          <p:nvPr>
            <p:ph type="sldImg"/>
          </p:nvPr>
        </p:nvSpPr>
        <p:spPr>
          <a:ln/>
        </p:spPr>
      </p:sp>
      <p:sp>
        <p:nvSpPr>
          <p:cNvPr id="422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36CB8391-C90E-4F70-8189-F06439E0CABF}" type="slidenum">
              <a:rPr lang="en-US" sz="1200">
                <a:solidFill>
                  <a:prstClr val="black"/>
                </a:solidFill>
              </a:rPr>
              <a:pPr eaLnBrk="1" hangingPunct="1"/>
              <a:t>83</a:t>
            </a:fld>
            <a:endParaRPr lang="en-US" sz="1200" dirty="0">
              <a:solidFill>
                <a:prstClr val="black"/>
              </a:solidFill>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062E6F0D-E6F1-42A4-8585-A1353AF9C737}" type="slidenum">
              <a:rPr lang="en-US" sz="1200">
                <a:solidFill>
                  <a:prstClr val="black"/>
                </a:solidFill>
              </a:rPr>
              <a:pPr eaLnBrk="1" hangingPunct="1"/>
              <a:t>90</a:t>
            </a:fld>
            <a:endParaRPr lang="en-US" sz="1200" dirty="0">
              <a:solidFill>
                <a:prstClr val="black"/>
              </a:solidFill>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C9060762-4C48-47BD-97D3-DB3287CCA734}" type="slidenum">
              <a:rPr lang="en-US" sz="1200">
                <a:solidFill>
                  <a:prstClr val="black"/>
                </a:solidFill>
              </a:rPr>
              <a:pPr eaLnBrk="1" hangingPunct="1"/>
              <a:t>91</a:t>
            </a:fld>
            <a:endParaRPr lang="en-US" sz="1200" dirty="0">
              <a:solidFill>
                <a:prstClr val="black"/>
              </a:solidFill>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9AC1AF99-B3D7-4E40-BF03-A6E23EF5A37B}" type="slidenum">
              <a:rPr lang="en-US" sz="1200">
                <a:solidFill>
                  <a:prstClr val="black"/>
                </a:solidFill>
              </a:rPr>
              <a:pPr eaLnBrk="1" hangingPunct="1"/>
              <a:t>92</a:t>
            </a:fld>
            <a:endParaRPr lang="en-US" sz="1200" dirty="0">
              <a:solidFill>
                <a:prstClr val="black"/>
              </a:solidFill>
            </a:endParaRPr>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Recall early case examples where both patients professed a desire for death, but the one was courageous about it, increasingly so, whereas the other became afraid and phoned someone.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42D95BC-4AAE-450A-9E1A-679D3957AD9A}" type="slidenum">
              <a:rPr lang="en-US" sz="1200">
                <a:solidFill>
                  <a:prstClr val="black"/>
                </a:solidFill>
              </a:rPr>
              <a:pPr eaLnBrk="1" hangingPunct="1"/>
              <a:t>93</a:t>
            </a:fld>
            <a:endParaRPr lang="en-US" sz="1200" dirty="0">
              <a:solidFill>
                <a:prstClr val="black"/>
              </a:solidFill>
            </a:endParaRPr>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620D6AC8-32B6-4EAD-9E31-23803D83A371}" type="slidenum">
              <a:rPr lang="en-US" sz="1200">
                <a:solidFill>
                  <a:prstClr val="black"/>
                </a:solidFill>
              </a:rPr>
              <a:pPr eaLnBrk="1" hangingPunct="1"/>
              <a:t>94</a:t>
            </a:fld>
            <a:endParaRPr lang="en-US" sz="1200" dirty="0">
              <a:solidFill>
                <a:prstClr val="black"/>
              </a:solidFill>
            </a:endParaRPr>
          </a:p>
        </p:txBody>
      </p:sp>
      <p:sp>
        <p:nvSpPr>
          <p:cNvPr id="527363" name="Rectangle 2"/>
          <p:cNvSpPr>
            <a:spLocks noGrp="1" noRot="1" noChangeAspect="1" noChangeArrowheads="1" noTextEdit="1"/>
          </p:cNvSpPr>
          <p:nvPr>
            <p:ph type="sldImg"/>
          </p:nvPr>
        </p:nvSpPr>
        <p:spPr>
          <a:ln/>
        </p:spPr>
      </p:sp>
      <p:sp>
        <p:nvSpPr>
          <p:cNvPr id="527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22B64BAF-E33D-42DF-908D-42DEC96FEA7F}" type="slidenum">
              <a:rPr lang="en-US" sz="1200">
                <a:solidFill>
                  <a:prstClr val="black"/>
                </a:solidFill>
              </a:rPr>
              <a:pPr eaLnBrk="1" hangingPunct="1"/>
              <a:t>95</a:t>
            </a:fld>
            <a:endParaRPr lang="en-US" sz="1200" dirty="0">
              <a:solidFill>
                <a:prstClr val="black"/>
              </a:solidFill>
            </a:endParaRPr>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191000"/>
            <a:ext cx="5029200" cy="4114800"/>
          </a:xfrm>
          <a:ln w="9525"/>
        </p:spPr>
        <p:txBody>
          <a:bodyPr/>
          <a:lstStyle/>
          <a:p>
            <a:r>
              <a:rPr lang="en-US" sz="1400" dirty="0" smtClean="0">
                <a:latin typeface="Times New Roman" charset="0"/>
                <a:ea typeface="ＭＳ Ｐゴシック" charset="-128"/>
              </a:rPr>
              <a:t>Geographic distributions of suicide show a clear high risk area of the country.</a:t>
            </a:r>
          </a:p>
          <a:p>
            <a:r>
              <a:rPr lang="en-US" sz="1400" dirty="0" smtClean="0">
                <a:latin typeface="Times New Roman" charset="0"/>
                <a:ea typeface="ＭＳ Ｐゴシック" charset="-128"/>
              </a:rPr>
              <a:t>Suicide is consistently highest in the mountain division of the western USA.</a:t>
            </a:r>
          </a:p>
          <a:p>
            <a:endParaRPr lang="en-US" sz="800" dirty="0" smtClean="0">
              <a:latin typeface="Times New Roman" charset="0"/>
              <a:ea typeface="ＭＳ Ｐゴシック" charset="-128"/>
            </a:endParaRPr>
          </a:p>
          <a:p>
            <a:r>
              <a:rPr lang="en-US" sz="1400" dirty="0" smtClean="0">
                <a:latin typeface="Times New Roman" charset="0"/>
                <a:ea typeface="ＭＳ Ｐゴシック" charset="-128"/>
              </a:rPr>
              <a:t>Regional distributions are portrayed in Slide 72. Slide 73 portrays the suicide rates with individual state coding according to categorical ranges of suicide rates, while Slide 74 provides the individual suicide rates for each state.</a:t>
            </a:r>
          </a:p>
          <a:p>
            <a:endParaRPr lang="en-US" sz="800" dirty="0" smtClean="0">
              <a:latin typeface="Times New Roman" charset="0"/>
              <a:ea typeface="ＭＳ Ｐゴシック" charset="-128"/>
            </a:endParaRPr>
          </a:p>
          <a:p>
            <a:r>
              <a:rPr lang="en-US" sz="1000" i="1" dirty="0" smtClean="0">
                <a:latin typeface="Times New Roman" charset="0"/>
                <a:ea typeface="ＭＳ Ｐゴシック" charset="-128"/>
              </a:rPr>
              <a:t>It is important to utilize suicide RATES in such comparisons to take into account the varying number of individuals contributing to the deaths - suicide rates will be used widely hereafter - </a:t>
            </a:r>
            <a:r>
              <a:rPr lang="en-US" sz="1000" b="1" i="1" dirty="0" smtClean="0">
                <a:latin typeface="Times New Roman" charset="0"/>
                <a:ea typeface="ＭＳ Ｐゴシック" charset="-128"/>
              </a:rPr>
              <a:t>rate = number of suicides divided by the number of individuals in the group, with this result multiplied by a constant of 100,000</a:t>
            </a:r>
            <a:r>
              <a:rPr lang="en-US" sz="1000" i="1" dirty="0" smtClean="0">
                <a:latin typeface="Times New Roman" charset="0"/>
                <a:ea typeface="ＭＳ Ｐゴシック" charset="-128"/>
              </a:rPr>
              <a:t> - therefore the suicide rate gives the number of individuals in each unit of 100,000 population for that group who died by suicide in a particular time period - thus, for every unit of 100,000 Americans during 2007, about 11 (rate=11.5) of them died by suicide.</a:t>
            </a:r>
          </a:p>
          <a:p>
            <a:r>
              <a:rPr lang="en-US" sz="900" dirty="0" smtClean="0">
                <a:latin typeface="Times New Roman" charset="0"/>
                <a:ea typeface="ＭＳ Ｐゴシック" charset="-128"/>
              </a:rPr>
              <a:t>Consult http://mypage.iusb.edu/~jmcintos for further state and regional data across time (from 1990 to 2007 currently).</a:t>
            </a:r>
          </a:p>
          <a:p>
            <a:endParaRPr lang="en-US" sz="900" dirty="0" smtClean="0">
              <a:latin typeface="Times New Roman" charset="0"/>
              <a:ea typeface="ＭＳ Ｐゴシック" charset="-128"/>
            </a:endParaRPr>
          </a:p>
          <a:p>
            <a:r>
              <a:rPr lang="en-US" sz="900" dirty="0" smtClean="0">
                <a:latin typeface="Times New Roman" charset="0"/>
                <a:ea typeface="ＭＳ Ｐゴシック" charset="-128"/>
              </a:rPr>
              <a:t>State data may also be found at CDC’s WISQARS website (www.cdc.gov).</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sz="1000" dirty="0" smtClean="0">
                <a:latin typeface="Times New Roman" charset="0"/>
                <a:ea typeface="ＭＳ Ｐゴシック" charset="-128"/>
              </a:rPr>
              <a:t>The top 10 states in suicide rates (risk) largely reflect the geographic distribution seen in Slide 16.</a:t>
            </a:r>
          </a:p>
          <a:p>
            <a:r>
              <a:rPr lang="en-US" sz="1000" dirty="0" smtClean="0">
                <a:latin typeface="Times New Roman" charset="0"/>
                <a:ea typeface="ＭＳ Ｐゴシック" charset="-128"/>
              </a:rPr>
              <a:t>Nearly all of the Mountain division’s states are in the top 10 and all are among the highest ranked almost every year.</a:t>
            </a:r>
          </a:p>
          <a:p>
            <a:r>
              <a:rPr lang="en-US" sz="1000" dirty="0" smtClean="0">
                <a:latin typeface="Times New Roman" charset="0"/>
                <a:ea typeface="ＭＳ Ｐゴシック" charset="-128"/>
              </a:rPr>
              <a:t>(remember that </a:t>
            </a:r>
            <a:r>
              <a:rPr lang="en-US" sz="1000" b="1" dirty="0" smtClean="0">
                <a:latin typeface="Times New Roman" charset="0"/>
                <a:ea typeface="ＭＳ Ｐゴシック" charset="-128"/>
              </a:rPr>
              <a:t>low</a:t>
            </a:r>
            <a:r>
              <a:rPr lang="en-US" sz="1000" dirty="0" smtClean="0">
                <a:latin typeface="Times New Roman" charset="0"/>
                <a:ea typeface="ＭＳ Ｐゴシック" charset="-128"/>
              </a:rPr>
              <a:t> rankings are associated with </a:t>
            </a:r>
            <a:r>
              <a:rPr lang="en-US" sz="1000" b="1" dirty="0" smtClean="0">
                <a:latin typeface="Times New Roman" charset="0"/>
                <a:ea typeface="ＭＳ Ｐゴシック" charset="-128"/>
              </a:rPr>
              <a:t>higher</a:t>
            </a:r>
            <a:r>
              <a:rPr lang="en-US" sz="1000" dirty="0" smtClean="0">
                <a:latin typeface="Times New Roman" charset="0"/>
                <a:ea typeface="ＭＳ Ｐゴシック" charset="-128"/>
              </a:rPr>
              <a:t> rates)</a:t>
            </a:r>
          </a:p>
          <a:p>
            <a:r>
              <a:rPr lang="en-US" sz="1000" dirty="0" smtClean="0">
                <a:latin typeface="Times New Roman" charset="0"/>
                <a:ea typeface="ＭＳ Ｐゴシック" charset="-128"/>
              </a:rPr>
              <a:t>Caution should be taken when comparing states and their rankings/rates in any single year - annual fluctuations can dramatically affect the resultant rates, particularly in states with lower populations. As one example, </a:t>
            </a:r>
            <a:r>
              <a:rPr lang="en-US" sz="1000" b="1" dirty="0" smtClean="0">
                <a:latin typeface="Times New Roman" charset="0"/>
                <a:ea typeface="ＭＳ Ｐゴシック" charset="-128"/>
              </a:rPr>
              <a:t>Vermont</a:t>
            </a:r>
            <a:r>
              <a:rPr lang="en-US" sz="1000" dirty="0" smtClean="0">
                <a:latin typeface="Times New Roman" charset="0"/>
                <a:ea typeface="ＭＳ Ｐゴシック" charset="-128"/>
              </a:rPr>
              <a:t> ranked in a tie for 26th in 2001, but in 2002 it ranked 10th and then dropped to 16th in 2003, but up to 12th in 2004 and then down again to tied for 22nd in 2005. The number of suicides increased from 72 to 92 and then declined to 83 and then up to 93 and down to 78 (and the rate fluctuated from 11.7 to 14.9 to 13.4 to 15.0 to 12.5) in just that period of five years from 2001 to 2005. In the other direction, </a:t>
            </a:r>
            <a:r>
              <a:rPr lang="en-US" sz="1000" b="1" dirty="0" smtClean="0">
                <a:latin typeface="Times New Roman" charset="0"/>
                <a:ea typeface="ＭＳ Ｐゴシック" charset="-128"/>
              </a:rPr>
              <a:t>Maine</a:t>
            </a:r>
            <a:r>
              <a:rPr lang="en-US" sz="1000" dirty="0" smtClean="0">
                <a:latin typeface="Times New Roman" charset="0"/>
                <a:ea typeface="ＭＳ Ｐゴシック" charset="-128"/>
              </a:rPr>
              <a:t> was 20th in 2002 but dropped to 36th in 2003 following a drop of only 29 deaths by suicide (166 to 137; and a rate drop from 12.8 to 10.5). In 2004 there were 171 suicides for a rate of 13.0 and a ranking of 21st but in 2005 the 175 suicides and 13.2 rate led to a ranking of a tie for 18th. In 2006, Maine ranked 28</a:t>
            </a:r>
            <a:r>
              <a:rPr lang="en-US" sz="1000" baseline="30000" dirty="0" smtClean="0">
                <a:latin typeface="Times New Roman" charset="0"/>
                <a:ea typeface="ＭＳ Ｐゴシック" charset="-128"/>
              </a:rPr>
              <a:t>th</a:t>
            </a:r>
            <a:r>
              <a:rPr lang="en-US" sz="1000" dirty="0" smtClean="0">
                <a:latin typeface="Times New Roman" charset="0"/>
                <a:ea typeface="ＭＳ Ｐゴシック" charset="-128"/>
              </a:rPr>
              <a:t> with 158 suicides and a rate of 12.0. A final example was the 6</a:t>
            </a:r>
            <a:r>
              <a:rPr lang="en-US" sz="1000" baseline="30000" dirty="0" smtClean="0">
                <a:latin typeface="Times New Roman" charset="0"/>
                <a:ea typeface="ＭＳ Ｐゴシック" charset="-128"/>
              </a:rPr>
              <a:t>th</a:t>
            </a:r>
            <a:r>
              <a:rPr lang="en-US" sz="1000" dirty="0" smtClean="0">
                <a:latin typeface="Times New Roman" charset="0"/>
                <a:ea typeface="ＭＳ Ｐゴシック" charset="-128"/>
              </a:rPr>
              <a:t> ranking for South Dakota in 2006 with 125 suicides but a drop to a tie for 25</a:t>
            </a:r>
            <a:r>
              <a:rPr lang="en-US" sz="1000" baseline="30000" dirty="0" smtClean="0">
                <a:latin typeface="Times New Roman" charset="0"/>
                <a:ea typeface="ＭＳ Ｐゴシック" charset="-128"/>
              </a:rPr>
              <a:t>th</a:t>
            </a:r>
            <a:r>
              <a:rPr lang="en-US" sz="1000" dirty="0" smtClean="0">
                <a:latin typeface="Times New Roman" charset="0"/>
                <a:ea typeface="ＭＳ Ｐゴシック" charset="-128"/>
              </a:rPr>
              <a:t> in 2007 with 102 suicides.</a:t>
            </a:r>
          </a:p>
          <a:p>
            <a:endParaRPr lang="en-US" sz="1000" dirty="0" smtClean="0">
              <a:latin typeface="Times New Roman" charset="0"/>
              <a:ea typeface="ＭＳ Ｐゴシック" charset="-128"/>
            </a:endParaRPr>
          </a:p>
          <a:p>
            <a:r>
              <a:rPr lang="en-US" sz="1000" dirty="0" smtClean="0">
                <a:latin typeface="Times New Roman" charset="0"/>
                <a:ea typeface="ＭＳ Ｐゴシック" charset="-128"/>
              </a:rPr>
              <a:t>Slide 73 provides the same basic information as this slide, but adds color coding by ranges of rates of suicide for each state (rather than the divisions that are color coded in the present slide). Slide 74 shows the specific suicide rates for each state.</a:t>
            </a:r>
          </a:p>
          <a:p>
            <a:r>
              <a:rPr lang="en-US" sz="1000" dirty="0" smtClean="0">
                <a:latin typeface="Times New Roman" charset="0"/>
                <a:ea typeface="ＭＳ Ｐゴシック" charset="-128"/>
              </a:rPr>
              <a:t>Slide 75 provides state differences for suicide among youth aged 15-24 years while Slide 76 provides state differences for suicide among older adults (65 and above).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103"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dirty="0">
              <a:solidFill>
                <a:srgbClr val="EAEAEA"/>
              </a:solidFill>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dirty="0">
              <a:solidFill>
                <a:srgbClr val="EAEAEA"/>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589A717B-B385-4D05-8E07-C1F50AA5BC33}"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402160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931E60D-C46F-46CF-8C8B-FD5ABEDB2FBA}"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64789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98EF09-410A-4906-BC46-EC97204A1446}"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40679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81600" y="1600200"/>
            <a:ext cx="3810000" cy="4495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888A102-14F6-49BF-99EE-D770CC9D3619}"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07992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81600" y="1600200"/>
            <a:ext cx="3810000" cy="4495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848FAF3F-3E69-4287-A05F-DBA599C81C5E}"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010683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4F25DA3-79CB-4473-B422-20B2651962E8}"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1722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66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418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0122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3575" y="2000250"/>
            <a:ext cx="3832225"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00250"/>
            <a:ext cx="3832225" cy="4062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000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56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B3725D1-B554-4D5F-A0C1-FE108253D68D}"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782981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959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75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2846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948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10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646113"/>
            <a:ext cx="1954212" cy="5416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3575" y="646113"/>
            <a:ext cx="5710238" cy="5416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91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63575" y="646113"/>
            <a:ext cx="7816850" cy="11287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63575" y="2000250"/>
            <a:ext cx="7816850" cy="4062413"/>
          </a:xfrm>
        </p:spPr>
        <p:txBody>
          <a:bodyPr/>
          <a:lstStyle/>
          <a:p>
            <a:pPr lvl="0"/>
            <a:endParaRPr lang="en-US" noProof="0" dirty="0" smtClean="0"/>
          </a:p>
        </p:txBody>
      </p:sp>
    </p:spTree>
    <p:extLst>
      <p:ext uri="{BB962C8B-B14F-4D97-AF65-F5344CB8AC3E}">
        <p14:creationId xmlns:p14="http://schemas.microsoft.com/office/powerpoint/2010/main" val="961909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3575" y="646113"/>
            <a:ext cx="7816850" cy="11287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63575" y="2000250"/>
            <a:ext cx="7816850" cy="4062413"/>
          </a:xfrm>
        </p:spPr>
        <p:txBody>
          <a:bodyPr/>
          <a:lstStyle/>
          <a:p>
            <a:pPr lvl="0"/>
            <a:endParaRPr lang="en-US" noProof="0" dirty="0" smtClean="0"/>
          </a:p>
        </p:txBody>
      </p:sp>
    </p:spTree>
    <p:extLst>
      <p:ext uri="{BB962C8B-B14F-4D97-AF65-F5344CB8AC3E}">
        <p14:creationId xmlns:p14="http://schemas.microsoft.com/office/powerpoint/2010/main" val="1487441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1D9D909-43C4-471E-ACCC-8BB3C1AE873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D2A83378-1942-4FBD-9D9A-E980F1440F5C}"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4031611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9D909-43C4-471E-ACCC-8BB3C1AE873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8" name="Slide Number Placeholder 7"/>
          <p:cNvSpPr>
            <a:spLocks noGrp="1"/>
          </p:cNvSpPr>
          <p:nvPr>
            <p:ph type="sldNum" sz="quarter" idx="11"/>
          </p:nvPr>
        </p:nvSpPr>
        <p:spPr/>
        <p:txBody>
          <a:bodyPr/>
          <a:lstStyle/>
          <a:p>
            <a:fld id="{91D9D909-43C4-471E-ACCC-8BB3C1AE873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91D9D909-43C4-471E-ACCC-8BB3C1AE8738}"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2D60F73-5943-4282-95D9-B0C9147A252A}" type="datetimeFigureOut">
              <a:rPr lang="en-US" smtClean="0"/>
              <a:t>10/17/2011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t>10/17/2011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9D909-43C4-471E-ACCC-8BB3C1AE8738}" type="slidenum">
              <a:rPr lang="en-US" smtClean="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103"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dirty="0">
              <a:solidFill>
                <a:srgbClr val="EAEAEA"/>
              </a:solidFill>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dirty="0">
              <a:solidFill>
                <a:srgbClr val="EAEAEA"/>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589A717B-B385-4D05-8E07-C1F50AA5BC33}"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1201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D79B672-0EDE-4516-8F2E-38ACE3D51629}"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901530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B3725D1-B554-4D5F-A0C1-FE108253D68D}"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354786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D2A83378-1942-4FBD-9D9A-E980F1440F5C}"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987511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D79B672-0EDE-4516-8F2E-38ACE3D51629}"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985533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ACE55002-D64D-4A78-97CA-4E0872DE55FC}"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2527246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F52CE239-CB4F-422B-8966-630E8FD238B8}"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712972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C1C799F0-BC63-4CAC-8702-8DDA4962A3D8}"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4256853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2A3F815-33BA-4C80-A5E0-A92BB0B74D7D}"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188569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0EC32D20-C348-4DFE-8FD8-39447A025324}"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717989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1931E60D-C46F-46CF-8C8B-FD5ABEDB2FBA}"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4092006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98EF09-410A-4906-BC46-EC97204A1446}"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72905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ACE55002-D64D-4A78-97CA-4E0872DE55FC}"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175788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81600" y="1600200"/>
            <a:ext cx="3810000" cy="4495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888A102-14F6-49BF-99EE-D770CC9D3619}"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476734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81600" y="1600200"/>
            <a:ext cx="3810000" cy="44958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848FAF3F-3E69-4287-A05F-DBA599C81C5E}"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789101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54F25DA3-79CB-4473-B422-20B2651962E8}"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667245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4D2D0">
                  <a:shade val="50000"/>
                </a:srgbClr>
              </a:solidFill>
            </a:endParaRPr>
          </a:p>
        </p:txBody>
      </p:sp>
      <p:sp>
        <p:nvSpPr>
          <p:cNvPr id="27" name="Slide Number Placeholder 2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5563452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228277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72531636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648315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4D2D0">
                  <a:shade val="50000"/>
                </a:srgbClr>
              </a:solidFill>
            </a:endParaRPr>
          </a:p>
        </p:txBody>
      </p:sp>
      <p:sp>
        <p:nvSpPr>
          <p:cNvPr id="9" name="Slide Number Placeholder 8"/>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528515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8" name="Slide Number Placeholder 7"/>
          <p:cNvSpPr>
            <a:spLocks noGrp="1"/>
          </p:cNvSpPr>
          <p:nvPr>
            <p:ph type="sldNum" sz="quarter" idx="11"/>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4D2D0">
                  <a:shade val="50000"/>
                </a:srgbClr>
              </a:solidFill>
            </a:endParaRPr>
          </a:p>
        </p:txBody>
      </p:sp>
    </p:spTree>
    <p:extLst>
      <p:ext uri="{BB962C8B-B14F-4D97-AF65-F5344CB8AC3E}">
        <p14:creationId xmlns:p14="http://schemas.microsoft.com/office/powerpoint/2010/main" val="3366817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4D2D0">
                  <a:shade val="50000"/>
                </a:srgbClr>
              </a:solidFill>
            </a:endParaRPr>
          </a:p>
        </p:txBody>
      </p:sp>
      <p:sp>
        <p:nvSpPr>
          <p:cNvPr id="4" name="Slide Number Placeholder 3"/>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06412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F52CE239-CB4F-422B-8966-630E8FD238B8}"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486629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56721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286990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841190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5233361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4D2D0">
                  <a:shade val="50000"/>
                </a:srgbClr>
              </a:solidFill>
            </a:endParaRPr>
          </a:p>
        </p:txBody>
      </p:sp>
      <p:sp>
        <p:nvSpPr>
          <p:cNvPr id="27" name="Slide Number Placeholder 2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55634528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228277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725316360"/>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648315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4D2D0">
                  <a:shade val="50000"/>
                </a:srgbClr>
              </a:solidFill>
            </a:endParaRPr>
          </a:p>
        </p:txBody>
      </p:sp>
      <p:sp>
        <p:nvSpPr>
          <p:cNvPr id="9" name="Slide Number Placeholder 8"/>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528515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8" name="Slide Number Placeholder 7"/>
          <p:cNvSpPr>
            <a:spLocks noGrp="1"/>
          </p:cNvSpPr>
          <p:nvPr>
            <p:ph type="sldNum" sz="quarter" idx="11"/>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4D2D0">
                  <a:shade val="50000"/>
                </a:srgbClr>
              </a:solidFill>
            </a:endParaRPr>
          </a:p>
        </p:txBody>
      </p:sp>
    </p:spTree>
    <p:extLst>
      <p:ext uri="{BB962C8B-B14F-4D97-AF65-F5344CB8AC3E}">
        <p14:creationId xmlns:p14="http://schemas.microsoft.com/office/powerpoint/2010/main" val="336681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C1C799F0-BC63-4CAC-8702-8DDA4962A3D8}"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599833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4D2D0">
                  <a:shade val="50000"/>
                </a:srgbClr>
              </a:solidFill>
            </a:endParaRPr>
          </a:p>
        </p:txBody>
      </p:sp>
      <p:sp>
        <p:nvSpPr>
          <p:cNvPr id="4" name="Slide Number Placeholder 3"/>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064129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56721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286990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841190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523336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4D2D0">
                  <a:shade val="50000"/>
                </a:srgbClr>
              </a:solidFill>
            </a:endParaRPr>
          </a:p>
        </p:txBody>
      </p:sp>
      <p:sp>
        <p:nvSpPr>
          <p:cNvPr id="27" name="Slide Number Placeholder 2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55344443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806601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46550934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8813843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4D2D0">
                  <a:shade val="50000"/>
                </a:srgbClr>
              </a:solidFill>
            </a:endParaRPr>
          </a:p>
        </p:txBody>
      </p:sp>
      <p:sp>
        <p:nvSpPr>
          <p:cNvPr id="9" name="Slide Number Placeholder 8"/>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82436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2A3F815-33BA-4C80-A5E0-A92BB0B74D7D}"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3715217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8" name="Slide Number Placeholder 7"/>
          <p:cNvSpPr>
            <a:spLocks noGrp="1"/>
          </p:cNvSpPr>
          <p:nvPr>
            <p:ph type="sldNum" sz="quarter" idx="11"/>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4D2D0">
                  <a:shade val="50000"/>
                </a:srgbClr>
              </a:solidFill>
            </a:endParaRPr>
          </a:p>
        </p:txBody>
      </p:sp>
    </p:spTree>
    <p:extLst>
      <p:ext uri="{BB962C8B-B14F-4D97-AF65-F5344CB8AC3E}">
        <p14:creationId xmlns:p14="http://schemas.microsoft.com/office/powerpoint/2010/main" val="19431734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4D2D0">
                  <a:shade val="50000"/>
                </a:srgbClr>
              </a:solidFill>
            </a:endParaRPr>
          </a:p>
        </p:txBody>
      </p:sp>
      <p:sp>
        <p:nvSpPr>
          <p:cNvPr id="4" name="Slide Number Placeholder 3"/>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688519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3350068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4D2D0">
                  <a:shade val="50000"/>
                </a:srgbClr>
              </a:solidFill>
            </a:endParaRPr>
          </a:p>
        </p:txBody>
      </p:sp>
      <p:sp>
        <p:nvSpPr>
          <p:cNvPr id="7" name="Slide Number Placeholder 6"/>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244275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2104454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60F73-5943-4282-95D9-B0C9147A252A}" type="datetimeFigureOut">
              <a:rPr lang="en-US" smtClean="0">
                <a:solidFill>
                  <a:srgbClr val="D4D2D0">
                    <a:shade val="50000"/>
                  </a:srgbClr>
                </a:solidFill>
              </a:rPr>
              <a:pPr/>
              <a:t>10/17/2011</a:t>
            </a:fld>
            <a:endParaRPr lang="en-US" dirty="0">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4D2D0">
                  <a:shade val="50000"/>
                </a:srgbClr>
              </a:solidFill>
            </a:endParaRPr>
          </a:p>
        </p:txBody>
      </p:sp>
      <p:sp>
        <p:nvSpPr>
          <p:cNvPr id="6" name="Slide Number Placeholder 5"/>
          <p:cNvSpPr>
            <a:spLocks noGrp="1"/>
          </p:cNvSpPr>
          <p:nvPr>
            <p:ph type="sldNum" sz="quarter" idx="12"/>
          </p:nvPr>
        </p:nvSpPr>
        <p:spPr/>
        <p:txBody>
          <a:bodyPr/>
          <a:lstStyle/>
          <a:p>
            <a:fld id="{91D9D909-43C4-471E-ACCC-8BB3C1AE8738}" type="slidenum">
              <a:rPr lang="en-US" smtClean="0">
                <a:solidFill>
                  <a:srgbClr val="D4D2D0">
                    <a:shade val="50000"/>
                  </a:srgbClr>
                </a:solidFill>
              </a:rPr>
              <a:pPr/>
              <a:t>‹#›</a:t>
            </a:fld>
            <a:endParaRPr lang="en-US" dirty="0">
              <a:solidFill>
                <a:srgbClr val="D4D2D0">
                  <a:shade val="50000"/>
                </a:srgbClr>
              </a:solidFill>
            </a:endParaRPr>
          </a:p>
        </p:txBody>
      </p:sp>
    </p:spTree>
    <p:extLst>
      <p:ext uri="{BB962C8B-B14F-4D97-AF65-F5344CB8AC3E}">
        <p14:creationId xmlns:p14="http://schemas.microsoft.com/office/powerpoint/2010/main" val="117203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EAEAEA"/>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solidFill>
                <a:srgbClr val="EAEAEA"/>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0EC32D20-C348-4DFE-8FD8-39447A025324}" type="slidenum">
              <a:rPr lang="en-US">
                <a:solidFill>
                  <a:srgbClr val="EAEAEA"/>
                </a:solidFill>
              </a:rPr>
              <a:pPr>
                <a:defRPr/>
              </a:pPr>
              <a:t>‹#›</a:t>
            </a:fld>
            <a:endParaRPr lang="en-US" dirty="0">
              <a:solidFill>
                <a:srgbClr val="EAEAEA"/>
              </a:solidFill>
            </a:endParaRPr>
          </a:p>
        </p:txBody>
      </p:sp>
    </p:spTree>
    <p:extLst>
      <p:ext uri="{BB962C8B-B14F-4D97-AF65-F5344CB8AC3E}">
        <p14:creationId xmlns:p14="http://schemas.microsoft.com/office/powerpoint/2010/main" val="150390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w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2.png"/><Relationship Id="rId2" Type="http://schemas.openxmlformats.org/officeDocument/2006/relationships/slideLayout" Target="../slideLayouts/slideLayout40.xml"/><Relationship Id="rId16" Type="http://schemas.openxmlformats.org/officeDocument/2006/relationships/image" Target="../media/image1.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400"/>
            </a:lvl1pPr>
          </a:lstStyle>
          <a:p>
            <a:pPr fontAlgn="base">
              <a:spcBef>
                <a:spcPct val="0"/>
              </a:spcBef>
              <a:spcAft>
                <a:spcPct val="0"/>
              </a:spcAft>
              <a:defRPr/>
            </a:pPr>
            <a:endParaRPr lang="en-US" dirty="0">
              <a:solidFill>
                <a:srgbClr val="EAEAEA"/>
              </a:solidFill>
            </a:endParaRPr>
          </a:p>
        </p:txBody>
      </p:sp>
      <p:sp>
        <p:nvSpPr>
          <p:cNvPr id="3081"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pPr algn="ctr" fontAlgn="base">
              <a:spcBef>
                <a:spcPct val="0"/>
              </a:spcBef>
              <a:spcAft>
                <a:spcPct val="0"/>
              </a:spcAft>
              <a:defRPr/>
            </a:pPr>
            <a:endParaRPr lang="en-US" dirty="0">
              <a:solidFill>
                <a:srgbClr val="EAEAEA"/>
              </a:solidFill>
            </a:endParaRPr>
          </a:p>
        </p:txBody>
      </p:sp>
      <p:sp>
        <p:nvSpPr>
          <p:cNvPr id="3082"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1D8800FD-9FBA-437D-8CA6-EB246102B371}" type="slidenum">
              <a:rPr lang="en-US">
                <a:solidFill>
                  <a:srgbClr val="EAEAEA"/>
                </a:solidFill>
              </a:rPr>
              <a:pPr fontAlgn="base">
                <a:spcBef>
                  <a:spcPct val="0"/>
                </a:spcBef>
                <a:spcAft>
                  <a:spcPct val="0"/>
                </a:spcAft>
                <a:defRPr/>
              </a:pPr>
              <a:t>‹#›</a:t>
            </a:fld>
            <a:endParaRPr lang="en-US" dirty="0">
              <a:solidFill>
                <a:srgbClr val="EAEAEA"/>
              </a:solidFill>
            </a:endParaRPr>
          </a:p>
        </p:txBody>
      </p:sp>
      <p:grpSp>
        <p:nvGrpSpPr>
          <p:cNvPr id="1031" name="Group 11"/>
          <p:cNvGrpSpPr>
            <a:grpSpLocks/>
          </p:cNvGrpSpPr>
          <p:nvPr/>
        </p:nvGrpSpPr>
        <p:grpSpPr bwMode="auto">
          <a:xfrm>
            <a:off x="0" y="0"/>
            <a:ext cx="1143000" cy="6856413"/>
            <a:chOff x="0" y="0"/>
            <a:chExt cx="720" cy="4319"/>
          </a:xfrm>
        </p:grpSpPr>
        <p:sp>
          <p:nvSpPr>
            <p:cNvPr id="1032" name="Rectangle 12"/>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sp>
          <p:nvSpPr>
            <p:cNvPr id="1033" name="Rectangle 13"/>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pic>
          <p:nvPicPr>
            <p:cNvPr id="1034" name="Picture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6175427"/>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3575" y="646113"/>
            <a:ext cx="78168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9274" tIns="43854" rIns="89274" bIns="4385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63575" y="2000250"/>
            <a:ext cx="78168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9274" tIns="43854" rIns="89274" bIns="438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4"/>
          <p:cNvSpPr>
            <a:spLocks noChangeShapeType="1"/>
          </p:cNvSpPr>
          <p:nvPr/>
        </p:nvSpPr>
        <p:spPr bwMode="auto">
          <a:xfrm>
            <a:off x="74613" y="301625"/>
            <a:ext cx="5884862" cy="0"/>
          </a:xfrm>
          <a:prstGeom prst="line">
            <a:avLst/>
          </a:prstGeom>
          <a:noFill/>
          <a:ln w="9525">
            <a:solidFill>
              <a:schemeClr val="bg2"/>
            </a:solidFill>
            <a:round/>
            <a:headEnd/>
            <a:tailEnd/>
          </a:ln>
          <a:effectLst/>
        </p:spPr>
        <p:txBody>
          <a:bodyPr wrap="none" anchor="ctr"/>
          <a:lstStyle/>
          <a:p>
            <a:pPr eaLnBrk="0" fontAlgn="base" hangingPunct="0">
              <a:spcBef>
                <a:spcPct val="0"/>
              </a:spcBef>
              <a:spcAft>
                <a:spcPct val="0"/>
              </a:spcAft>
              <a:defRPr/>
            </a:pPr>
            <a:endParaRPr lang="en-US" sz="3200" dirty="0">
              <a:solidFill>
                <a:srgbClr val="FF0000"/>
              </a:solidFill>
              <a:latin typeface="Arial" pitchFamily="-106" charset="0"/>
              <a:ea typeface="ＭＳ Ｐゴシック" charset="-128"/>
            </a:endParaRPr>
          </a:p>
        </p:txBody>
      </p:sp>
      <p:sp>
        <p:nvSpPr>
          <p:cNvPr id="1029" name="Line 5"/>
          <p:cNvSpPr>
            <a:spLocks noChangeShapeType="1"/>
          </p:cNvSpPr>
          <p:nvPr/>
        </p:nvSpPr>
        <p:spPr bwMode="auto">
          <a:xfrm flipV="1">
            <a:off x="8867775" y="4214813"/>
            <a:ext cx="0" cy="2574925"/>
          </a:xfrm>
          <a:prstGeom prst="line">
            <a:avLst/>
          </a:prstGeom>
          <a:noFill/>
          <a:ln w="9525">
            <a:solidFill>
              <a:schemeClr val="bg2"/>
            </a:solidFill>
            <a:round/>
            <a:headEnd/>
            <a:tailEnd/>
          </a:ln>
          <a:effectLst/>
        </p:spPr>
        <p:txBody>
          <a:bodyPr wrap="none" anchor="ctr"/>
          <a:lstStyle/>
          <a:p>
            <a:pPr eaLnBrk="0" fontAlgn="base" hangingPunct="0">
              <a:spcBef>
                <a:spcPct val="0"/>
              </a:spcBef>
              <a:spcAft>
                <a:spcPct val="0"/>
              </a:spcAft>
              <a:defRPr/>
            </a:pPr>
            <a:endParaRPr lang="en-US" sz="3200" dirty="0">
              <a:solidFill>
                <a:srgbClr val="FF0000"/>
              </a:solidFill>
              <a:latin typeface="Arial" pitchFamily="-106" charset="0"/>
              <a:ea typeface="ＭＳ Ｐゴシック" charset="-128"/>
            </a:endParaRPr>
          </a:p>
        </p:txBody>
      </p:sp>
      <p:sp>
        <p:nvSpPr>
          <p:cNvPr id="1030" name="Text Box 6"/>
          <p:cNvSpPr txBox="1">
            <a:spLocks noChangeArrowheads="1"/>
          </p:cNvSpPr>
          <p:nvPr/>
        </p:nvSpPr>
        <p:spPr bwMode="auto">
          <a:xfrm>
            <a:off x="6081713" y="184150"/>
            <a:ext cx="2427287" cy="241300"/>
          </a:xfrm>
          <a:prstGeom prst="rect">
            <a:avLst/>
          </a:prstGeom>
          <a:noFill/>
          <a:ln w="9525">
            <a:noFill/>
            <a:miter lim="800000"/>
            <a:headEnd/>
            <a:tailEnd/>
          </a:ln>
          <a:effec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1000" dirty="0">
                <a:solidFill>
                  <a:srgbClr val="000000"/>
                </a:solidFill>
              </a:rPr>
              <a:t>American Association of Suicidology</a:t>
            </a:r>
            <a:endParaRPr lang="en-US" sz="1400" dirty="0">
              <a:solidFill>
                <a:srgbClr val="FF0000"/>
              </a:solidFill>
            </a:endParaRPr>
          </a:p>
        </p:txBody>
      </p:sp>
      <p:sp>
        <p:nvSpPr>
          <p:cNvPr id="1031" name="Rectangle 7"/>
          <p:cNvSpPr>
            <a:spLocks noChangeArrowheads="1"/>
          </p:cNvSpPr>
          <p:nvPr/>
        </p:nvSpPr>
        <p:spPr bwMode="auto">
          <a:xfrm rot="5400000">
            <a:off x="7758113" y="1730375"/>
            <a:ext cx="2228850" cy="241300"/>
          </a:xfrm>
          <a:prstGeom prst="rect">
            <a:avLst/>
          </a:prstGeom>
          <a:noFill/>
          <a:ln w="9525">
            <a:noFill/>
            <a:miter lim="800000"/>
            <a:headEnd/>
            <a:tailEnd/>
          </a:ln>
          <a:effectLst/>
        </p:spPr>
        <p:txBody>
          <a:bodyPr wrap="none" lIns="90215" tIns="45107" rIns="90215" bIns="45107">
            <a:spAutoFit/>
          </a:bodyPr>
          <a:lstStyle/>
          <a:p>
            <a:pPr defTabSz="901700" eaLnBrk="0" fontAlgn="base" hangingPunct="0">
              <a:spcBef>
                <a:spcPct val="0"/>
              </a:spcBef>
              <a:spcAft>
                <a:spcPct val="0"/>
              </a:spcAft>
            </a:pPr>
            <a:r>
              <a:rPr lang="en-US" sz="1000" dirty="0">
                <a:solidFill>
                  <a:srgbClr val="000000"/>
                </a:solidFill>
                <a:latin typeface="Arial" charset="0"/>
                <a:ea typeface="ＭＳ Ｐゴシック" charset="-128"/>
              </a:rPr>
              <a:t>American Association of Suicidology</a:t>
            </a:r>
            <a:endParaRPr lang="en-US" sz="1600" dirty="0">
              <a:solidFill>
                <a:srgbClr val="FF0000"/>
              </a:solidFill>
              <a:latin typeface="Times" charset="0"/>
              <a:ea typeface="ＭＳ Ｐゴシック" charset="-128"/>
            </a:endParaRPr>
          </a:p>
        </p:txBody>
      </p:sp>
      <p:sp>
        <p:nvSpPr>
          <p:cNvPr id="1032" name="Text Box 8"/>
          <p:cNvSpPr txBox="1">
            <a:spLocks noChangeArrowheads="1"/>
          </p:cNvSpPr>
          <p:nvPr/>
        </p:nvSpPr>
        <p:spPr bwMode="auto">
          <a:xfrm>
            <a:off x="0" y="74613"/>
            <a:ext cx="1654175" cy="214312"/>
          </a:xfrm>
          <a:prstGeom prst="rect">
            <a:avLst/>
          </a:prstGeom>
          <a:noFill/>
          <a:ln w="9525">
            <a:noFill/>
            <a:miter lim="800000"/>
            <a:headEnd/>
            <a:tailEnd/>
          </a:ln>
          <a:effec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imes New Roman" charset="0"/>
              </a:rPr>
              <a:t>October 2010- JLMcIntosh</a:t>
            </a:r>
            <a:endParaRPr lang="en-US" sz="800" dirty="0">
              <a:solidFill>
                <a:srgbClr val="FF0000"/>
              </a:solidFill>
              <a:latin typeface="Times" charset="0"/>
            </a:endParaRPr>
          </a:p>
        </p:txBody>
      </p:sp>
      <p:sp>
        <p:nvSpPr>
          <p:cNvPr id="1033" name="Text Box 9"/>
          <p:cNvSpPr txBox="1">
            <a:spLocks noChangeArrowheads="1"/>
          </p:cNvSpPr>
          <p:nvPr/>
        </p:nvSpPr>
        <p:spPr bwMode="auto">
          <a:xfrm>
            <a:off x="0" y="6545263"/>
            <a:ext cx="1277938" cy="368300"/>
          </a:xfrm>
          <a:prstGeom prst="rect">
            <a:avLst/>
          </a:prstGeom>
          <a:noFill/>
          <a:ln w="9525">
            <a:noFill/>
            <a:miter lim="800000"/>
            <a:headEnd/>
            <a:tailEnd/>
          </a:ln>
          <a:effec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1800" b="1" dirty="0">
                <a:solidFill>
                  <a:srgbClr val="000000"/>
                </a:solidFill>
                <a:latin typeface="Times New Roman" charset="0"/>
              </a:rPr>
              <a:t>2007 Data</a:t>
            </a:r>
            <a:endParaRPr lang="en-US" sz="2400" dirty="0">
              <a:solidFill>
                <a:srgbClr val="FF0000"/>
              </a:solidFill>
              <a:latin typeface="Times" charset="0"/>
            </a:endParaRPr>
          </a:p>
        </p:txBody>
      </p:sp>
      <p:sp>
        <p:nvSpPr>
          <p:cNvPr id="1035" name="Text Box 11"/>
          <p:cNvSpPr txBox="1">
            <a:spLocks noChangeArrowheads="1"/>
          </p:cNvSpPr>
          <p:nvPr/>
        </p:nvSpPr>
        <p:spPr bwMode="auto">
          <a:xfrm>
            <a:off x="8796338" y="6508750"/>
            <a:ext cx="406400" cy="244475"/>
          </a:xfrm>
          <a:prstGeom prst="rect">
            <a:avLst/>
          </a:prstGeom>
          <a:noFill/>
          <a:ln w="12700">
            <a:noFill/>
            <a:miter lim="800000"/>
            <a:headEnd/>
            <a:tailEnd/>
          </a:ln>
          <a:effec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fld id="{426C549B-344E-4A66-B455-F1441254D0C0}" type="slidenum">
              <a:rPr lang="en-US" sz="1000">
                <a:solidFill>
                  <a:srgbClr val="FF0000"/>
                </a:solidFill>
              </a:rPr>
              <a:pPr eaLnBrk="0" fontAlgn="base" hangingPunct="0">
                <a:spcBef>
                  <a:spcPct val="50000"/>
                </a:spcBef>
                <a:spcAft>
                  <a:spcPct val="0"/>
                </a:spcAft>
              </a:pPr>
              <a:t>‹#›</a:t>
            </a:fld>
            <a:endParaRPr lang="en-US" sz="1200" dirty="0">
              <a:solidFill>
                <a:srgbClr val="FF0000"/>
              </a:solidFill>
              <a:latin typeface="Times New Roman" charset="0"/>
            </a:endParaRPr>
          </a:p>
        </p:txBody>
      </p:sp>
      <p:pic>
        <p:nvPicPr>
          <p:cNvPr id="2"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21675" y="0"/>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624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iming>
    <p:tnLst>
      <p:par>
        <p:cTn id="1" dur="indefinite" restart="never" nodeType="tmRoot"/>
      </p:par>
    </p:tnLst>
  </p:timing>
  <p:txStyles>
    <p:titleStyle>
      <a:lvl1pPr algn="ctr" defTabSz="901700" rtl="0" eaLnBrk="0" fontAlgn="base" hangingPunct="0">
        <a:spcBef>
          <a:spcPct val="0"/>
        </a:spcBef>
        <a:spcAft>
          <a:spcPct val="0"/>
        </a:spcAft>
        <a:defRPr sz="4300">
          <a:solidFill>
            <a:schemeClr val="tx2"/>
          </a:solidFill>
          <a:latin typeface="+mj-lt"/>
          <a:ea typeface="ＭＳ Ｐゴシック" pitchFamily="-106" charset="-128"/>
          <a:cs typeface="ＭＳ Ｐゴシック" pitchFamily="-106" charset="-128"/>
        </a:defRPr>
      </a:lvl1pPr>
      <a:lvl2pPr algn="ctr" defTabSz="901700" rtl="0" eaLnBrk="0" fontAlgn="base" hangingPunct="0">
        <a:spcBef>
          <a:spcPct val="0"/>
        </a:spcBef>
        <a:spcAft>
          <a:spcPct val="0"/>
        </a:spcAft>
        <a:defRPr sz="4300">
          <a:solidFill>
            <a:schemeClr val="tx2"/>
          </a:solidFill>
          <a:latin typeface="Times New Roman" pitchFamily="-106" charset="0"/>
          <a:ea typeface="ＭＳ Ｐゴシック" pitchFamily="-106" charset="-128"/>
          <a:cs typeface="ＭＳ Ｐゴシック" pitchFamily="-106" charset="-128"/>
        </a:defRPr>
      </a:lvl2pPr>
      <a:lvl3pPr algn="ctr" defTabSz="901700" rtl="0" eaLnBrk="0" fontAlgn="base" hangingPunct="0">
        <a:spcBef>
          <a:spcPct val="0"/>
        </a:spcBef>
        <a:spcAft>
          <a:spcPct val="0"/>
        </a:spcAft>
        <a:defRPr sz="4300">
          <a:solidFill>
            <a:schemeClr val="tx2"/>
          </a:solidFill>
          <a:latin typeface="Times New Roman" pitchFamily="-106" charset="0"/>
          <a:ea typeface="ＭＳ Ｐゴシック" pitchFamily="-106" charset="-128"/>
          <a:cs typeface="ＭＳ Ｐゴシック" pitchFamily="-106" charset="-128"/>
        </a:defRPr>
      </a:lvl3pPr>
      <a:lvl4pPr algn="ctr" defTabSz="901700" rtl="0" eaLnBrk="0" fontAlgn="base" hangingPunct="0">
        <a:spcBef>
          <a:spcPct val="0"/>
        </a:spcBef>
        <a:spcAft>
          <a:spcPct val="0"/>
        </a:spcAft>
        <a:defRPr sz="4300">
          <a:solidFill>
            <a:schemeClr val="tx2"/>
          </a:solidFill>
          <a:latin typeface="Times New Roman" pitchFamily="-106" charset="0"/>
          <a:ea typeface="ＭＳ Ｐゴシック" pitchFamily="-106" charset="-128"/>
          <a:cs typeface="ＭＳ Ｐゴシック" pitchFamily="-106" charset="-128"/>
        </a:defRPr>
      </a:lvl4pPr>
      <a:lvl5pPr algn="ctr" defTabSz="901700" rtl="0" eaLnBrk="0" fontAlgn="base" hangingPunct="0">
        <a:spcBef>
          <a:spcPct val="0"/>
        </a:spcBef>
        <a:spcAft>
          <a:spcPct val="0"/>
        </a:spcAft>
        <a:defRPr sz="4300">
          <a:solidFill>
            <a:schemeClr val="tx2"/>
          </a:solidFill>
          <a:latin typeface="Times New Roman" pitchFamily="-106" charset="0"/>
          <a:ea typeface="ＭＳ Ｐゴシック" pitchFamily="-106" charset="-128"/>
          <a:cs typeface="ＭＳ Ｐゴシック" pitchFamily="-106" charset="-128"/>
        </a:defRPr>
      </a:lvl5pPr>
      <a:lvl6pPr marL="457200" algn="ctr" defTabSz="901700" rtl="0" eaLnBrk="0" fontAlgn="base" hangingPunct="0">
        <a:spcBef>
          <a:spcPct val="0"/>
        </a:spcBef>
        <a:spcAft>
          <a:spcPct val="0"/>
        </a:spcAft>
        <a:defRPr sz="4300">
          <a:solidFill>
            <a:schemeClr val="tx2"/>
          </a:solidFill>
          <a:latin typeface="Times New Roman" pitchFamily="-106" charset="0"/>
        </a:defRPr>
      </a:lvl6pPr>
      <a:lvl7pPr marL="914400" algn="ctr" defTabSz="901700" rtl="0" eaLnBrk="0" fontAlgn="base" hangingPunct="0">
        <a:spcBef>
          <a:spcPct val="0"/>
        </a:spcBef>
        <a:spcAft>
          <a:spcPct val="0"/>
        </a:spcAft>
        <a:defRPr sz="4300">
          <a:solidFill>
            <a:schemeClr val="tx2"/>
          </a:solidFill>
          <a:latin typeface="Times New Roman" pitchFamily="-106" charset="0"/>
        </a:defRPr>
      </a:lvl7pPr>
      <a:lvl8pPr marL="1371600" algn="ctr" defTabSz="901700" rtl="0" eaLnBrk="0" fontAlgn="base" hangingPunct="0">
        <a:spcBef>
          <a:spcPct val="0"/>
        </a:spcBef>
        <a:spcAft>
          <a:spcPct val="0"/>
        </a:spcAft>
        <a:defRPr sz="4300">
          <a:solidFill>
            <a:schemeClr val="tx2"/>
          </a:solidFill>
          <a:latin typeface="Times New Roman" pitchFamily="-106" charset="0"/>
        </a:defRPr>
      </a:lvl8pPr>
      <a:lvl9pPr marL="1828800" algn="ctr" defTabSz="901700" rtl="0" eaLnBrk="0" fontAlgn="base" hangingPunct="0">
        <a:spcBef>
          <a:spcPct val="0"/>
        </a:spcBef>
        <a:spcAft>
          <a:spcPct val="0"/>
        </a:spcAft>
        <a:defRPr sz="4300">
          <a:solidFill>
            <a:schemeClr val="tx2"/>
          </a:solidFill>
          <a:latin typeface="Times New Roman" pitchFamily="-106" charset="0"/>
        </a:defRPr>
      </a:lvl9pPr>
    </p:titleStyle>
    <p:bodyStyle>
      <a:lvl1pPr marL="338138" indent="-338138" algn="l" defTabSz="901700" rtl="0" eaLnBrk="0" fontAlgn="base" hangingPunct="0">
        <a:spcBef>
          <a:spcPct val="20000"/>
        </a:spcBef>
        <a:spcAft>
          <a:spcPct val="0"/>
        </a:spcAft>
        <a:buSzPct val="100000"/>
        <a:buChar char="•"/>
        <a:defRPr sz="3200">
          <a:solidFill>
            <a:schemeClr val="tx1"/>
          </a:solidFill>
          <a:latin typeface="+mn-lt"/>
          <a:ea typeface="ＭＳ Ｐゴシック" pitchFamily="-106" charset="-128"/>
          <a:cs typeface="ＭＳ Ｐゴシック" pitchFamily="-106" charset="-128"/>
        </a:defRPr>
      </a:lvl1pPr>
      <a:lvl2pPr marL="733425" indent="-282575" algn="l" defTabSz="901700" rtl="0" eaLnBrk="0" fontAlgn="base" hangingPunct="0">
        <a:spcBef>
          <a:spcPct val="20000"/>
        </a:spcBef>
        <a:spcAft>
          <a:spcPct val="0"/>
        </a:spcAft>
        <a:buSzPct val="100000"/>
        <a:buChar char="–"/>
        <a:defRPr sz="2800">
          <a:solidFill>
            <a:schemeClr val="tx1"/>
          </a:solidFill>
          <a:latin typeface="+mn-lt"/>
          <a:ea typeface="ＭＳ Ｐゴシック" pitchFamily="-106" charset="-128"/>
        </a:defRPr>
      </a:lvl2pPr>
      <a:lvl3pPr marL="1127125" indent="-225425" algn="l" defTabSz="901700" rtl="0" eaLnBrk="0" fontAlgn="base" hangingPunct="0">
        <a:spcBef>
          <a:spcPct val="20000"/>
        </a:spcBef>
        <a:spcAft>
          <a:spcPct val="0"/>
        </a:spcAft>
        <a:buSzPct val="100000"/>
        <a:buChar char="•"/>
        <a:defRPr sz="2400">
          <a:solidFill>
            <a:schemeClr val="tx1"/>
          </a:solidFill>
          <a:latin typeface="+mn-lt"/>
          <a:ea typeface="ＭＳ Ｐゴシック" pitchFamily="-106" charset="-128"/>
        </a:defRPr>
      </a:lvl3pPr>
      <a:lvl4pPr marL="1577975" indent="-225425" algn="l" defTabSz="901700" rtl="0" eaLnBrk="0" fontAlgn="base" hangingPunct="0">
        <a:spcBef>
          <a:spcPct val="20000"/>
        </a:spcBef>
        <a:spcAft>
          <a:spcPct val="0"/>
        </a:spcAft>
        <a:buSzPct val="100000"/>
        <a:buChar char="–"/>
        <a:defRPr sz="2000">
          <a:solidFill>
            <a:schemeClr val="tx1"/>
          </a:solidFill>
          <a:latin typeface="+mn-lt"/>
          <a:ea typeface="ＭＳ Ｐゴシック" pitchFamily="-106" charset="-128"/>
        </a:defRPr>
      </a:lvl4pPr>
      <a:lvl5pPr marL="2030413" indent="-225425" algn="l" defTabSz="901700" rtl="0" eaLnBrk="0" fontAlgn="base" hangingPunct="0">
        <a:spcBef>
          <a:spcPct val="20000"/>
        </a:spcBef>
        <a:spcAft>
          <a:spcPct val="0"/>
        </a:spcAft>
        <a:buSzPct val="100000"/>
        <a:buChar char="•"/>
        <a:defRPr sz="2000">
          <a:solidFill>
            <a:schemeClr val="tx1"/>
          </a:solidFill>
          <a:latin typeface="+mn-lt"/>
          <a:ea typeface="ＭＳ Ｐゴシック" pitchFamily="-106" charset="-128"/>
        </a:defRPr>
      </a:lvl5pPr>
      <a:lvl6pPr marL="2487613" indent="-225425" algn="l" defTabSz="901700" rtl="0" eaLnBrk="0" fontAlgn="base" hangingPunct="0">
        <a:spcBef>
          <a:spcPct val="20000"/>
        </a:spcBef>
        <a:spcAft>
          <a:spcPct val="0"/>
        </a:spcAft>
        <a:buSzPct val="100000"/>
        <a:buChar char="•"/>
        <a:defRPr sz="2000">
          <a:solidFill>
            <a:schemeClr val="tx1"/>
          </a:solidFill>
          <a:latin typeface="+mn-lt"/>
          <a:ea typeface="ＭＳ Ｐゴシック" pitchFamily="-106" charset="-128"/>
        </a:defRPr>
      </a:lvl6pPr>
      <a:lvl7pPr marL="2944813" indent="-225425" algn="l" defTabSz="901700" rtl="0" eaLnBrk="0" fontAlgn="base" hangingPunct="0">
        <a:spcBef>
          <a:spcPct val="20000"/>
        </a:spcBef>
        <a:spcAft>
          <a:spcPct val="0"/>
        </a:spcAft>
        <a:buSzPct val="100000"/>
        <a:buChar char="•"/>
        <a:defRPr sz="2000">
          <a:solidFill>
            <a:schemeClr val="tx1"/>
          </a:solidFill>
          <a:latin typeface="+mn-lt"/>
          <a:ea typeface="ＭＳ Ｐゴシック" pitchFamily="-106" charset="-128"/>
        </a:defRPr>
      </a:lvl7pPr>
      <a:lvl8pPr marL="3402013" indent="-225425" algn="l" defTabSz="901700" rtl="0" eaLnBrk="0" fontAlgn="base" hangingPunct="0">
        <a:spcBef>
          <a:spcPct val="20000"/>
        </a:spcBef>
        <a:spcAft>
          <a:spcPct val="0"/>
        </a:spcAft>
        <a:buSzPct val="100000"/>
        <a:buChar char="•"/>
        <a:defRPr sz="2000">
          <a:solidFill>
            <a:schemeClr val="tx1"/>
          </a:solidFill>
          <a:latin typeface="+mn-lt"/>
          <a:ea typeface="ＭＳ Ｐゴシック" pitchFamily="-106" charset="-128"/>
        </a:defRPr>
      </a:lvl8pPr>
      <a:lvl9pPr marL="3859213" indent="-225425" algn="l" defTabSz="901700" rtl="0" eaLnBrk="0" fontAlgn="base" hangingPunct="0">
        <a:spcBef>
          <a:spcPct val="20000"/>
        </a:spcBef>
        <a:spcAft>
          <a:spcPct val="0"/>
        </a:spcAft>
        <a:buSzPct val="100000"/>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fontAlgn="base">
              <a:spcBef>
                <a:spcPct val="0"/>
              </a:spcBef>
              <a:spcAft>
                <a:spcPct val="0"/>
              </a:spcAft>
              <a:defRPr/>
            </a:pPr>
            <a:endParaRPr lang="en-US" dirty="0">
              <a:solidFill>
                <a:srgbClr val="EAEAEA"/>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base">
              <a:spcBef>
                <a:spcPct val="0"/>
              </a:spcBef>
              <a:spcAft>
                <a:spcPct val="0"/>
              </a:spcAft>
              <a:defRPr/>
            </a:pPr>
            <a:fld id="{1D8800FD-9FBA-437D-8CA6-EB246102B371}" type="slidenum">
              <a:rPr lang="en-US" smtClean="0">
                <a:solidFill>
                  <a:srgbClr val="EAEAEA"/>
                </a:solidFill>
              </a:rPr>
              <a:pPr fontAlgn="base">
                <a:spcBef>
                  <a:spcPct val="0"/>
                </a:spcBef>
                <a:spcAft>
                  <a:spcPct val="0"/>
                </a:spcAft>
                <a:defRPr/>
              </a:pPr>
              <a:t>‹#›</a:t>
            </a:fld>
            <a:endParaRPr lang="en-US" dirty="0">
              <a:solidFill>
                <a:srgbClr val="EAEAEA"/>
              </a:solidFill>
            </a:endParaRPr>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400"/>
            </a:lvl1pPr>
          </a:lstStyle>
          <a:p>
            <a:pPr fontAlgn="base">
              <a:spcBef>
                <a:spcPct val="0"/>
              </a:spcBef>
              <a:spcAft>
                <a:spcPct val="0"/>
              </a:spcAft>
              <a:defRPr/>
            </a:pPr>
            <a:endParaRPr lang="en-US" dirty="0">
              <a:solidFill>
                <a:srgbClr val="EAEAEA"/>
              </a:solidFill>
            </a:endParaRPr>
          </a:p>
        </p:txBody>
      </p:sp>
      <p:sp>
        <p:nvSpPr>
          <p:cNvPr id="3081"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pPr algn="ctr" fontAlgn="base">
              <a:spcBef>
                <a:spcPct val="0"/>
              </a:spcBef>
              <a:spcAft>
                <a:spcPct val="0"/>
              </a:spcAft>
              <a:defRPr/>
            </a:pPr>
            <a:endParaRPr lang="en-US" dirty="0">
              <a:solidFill>
                <a:srgbClr val="EAEAEA"/>
              </a:solidFill>
            </a:endParaRPr>
          </a:p>
        </p:txBody>
      </p:sp>
      <p:sp>
        <p:nvSpPr>
          <p:cNvPr id="3082"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1D8800FD-9FBA-437D-8CA6-EB246102B371}" type="slidenum">
              <a:rPr lang="en-US">
                <a:solidFill>
                  <a:srgbClr val="EAEAEA"/>
                </a:solidFill>
              </a:rPr>
              <a:pPr fontAlgn="base">
                <a:spcBef>
                  <a:spcPct val="0"/>
                </a:spcBef>
                <a:spcAft>
                  <a:spcPct val="0"/>
                </a:spcAft>
                <a:defRPr/>
              </a:pPr>
              <a:t>‹#›</a:t>
            </a:fld>
            <a:endParaRPr lang="en-US" dirty="0">
              <a:solidFill>
                <a:srgbClr val="EAEAEA"/>
              </a:solidFill>
            </a:endParaRPr>
          </a:p>
        </p:txBody>
      </p:sp>
      <p:grpSp>
        <p:nvGrpSpPr>
          <p:cNvPr id="1031" name="Group 11"/>
          <p:cNvGrpSpPr>
            <a:grpSpLocks/>
          </p:cNvGrpSpPr>
          <p:nvPr/>
        </p:nvGrpSpPr>
        <p:grpSpPr bwMode="auto">
          <a:xfrm>
            <a:off x="0" y="0"/>
            <a:ext cx="1143000" cy="6856413"/>
            <a:chOff x="0" y="0"/>
            <a:chExt cx="720" cy="4319"/>
          </a:xfrm>
        </p:grpSpPr>
        <p:sp>
          <p:nvSpPr>
            <p:cNvPr id="1032" name="Rectangle 12"/>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sp>
          <p:nvSpPr>
            <p:cNvPr id="1033" name="Rectangle 13"/>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fontAlgn="base" hangingPunct="0">
                <a:spcBef>
                  <a:spcPct val="50000"/>
                </a:spcBef>
                <a:spcAft>
                  <a:spcPct val="0"/>
                </a:spcAft>
              </a:pPr>
              <a:endParaRPr lang="en-US" sz="2400" dirty="0">
                <a:solidFill>
                  <a:srgbClr val="EAEAEA"/>
                </a:solidFill>
              </a:endParaRPr>
            </a:p>
          </p:txBody>
        </p:sp>
        <p:pic>
          <p:nvPicPr>
            <p:cNvPr id="1034" name="Picture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8881706"/>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base">
              <a:spcBef>
                <a:spcPct val="0"/>
              </a:spcBef>
              <a:spcAft>
                <a:spcPct val="0"/>
              </a:spcAft>
              <a:defRPr/>
            </a:pPr>
            <a:fld id="{1D8800FD-9FBA-437D-8CA6-EB246102B371}" type="slidenum">
              <a:rPr lang="en-US" smtClean="0">
                <a:solidFill>
                  <a:srgbClr val="EAEAEA"/>
                </a:solidFill>
              </a:rPr>
              <a:pPr fontAlgn="base">
                <a:spcBef>
                  <a:spcPct val="0"/>
                </a:spcBef>
                <a:spcAft>
                  <a:spcPct val="0"/>
                </a:spcAft>
                <a:defRPr/>
              </a:pPr>
              <a:t>‹#›</a:t>
            </a:fld>
            <a:endParaRPr lang="en-US" dirty="0">
              <a:solidFill>
                <a:srgbClr val="EAEAEA"/>
              </a:solidFill>
            </a:endParaRPr>
          </a:p>
        </p:txBody>
      </p:sp>
    </p:spTree>
    <p:extLst>
      <p:ext uri="{BB962C8B-B14F-4D97-AF65-F5344CB8AC3E}">
        <p14:creationId xmlns:p14="http://schemas.microsoft.com/office/powerpoint/2010/main" val="4196222646"/>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base">
              <a:spcBef>
                <a:spcPct val="0"/>
              </a:spcBef>
              <a:spcAft>
                <a:spcPct val="0"/>
              </a:spcAft>
              <a:defRPr/>
            </a:pPr>
            <a:fld id="{1D8800FD-9FBA-437D-8CA6-EB246102B371}" type="slidenum">
              <a:rPr lang="en-US" smtClean="0">
                <a:solidFill>
                  <a:srgbClr val="EAEAEA"/>
                </a:solidFill>
              </a:rPr>
              <a:pPr fontAlgn="base">
                <a:spcBef>
                  <a:spcPct val="0"/>
                </a:spcBef>
                <a:spcAft>
                  <a:spcPct val="0"/>
                </a:spcAft>
                <a:defRPr/>
              </a:pPr>
              <a:t>‹#›</a:t>
            </a:fld>
            <a:endParaRPr lang="en-US" dirty="0">
              <a:solidFill>
                <a:srgbClr val="EAEAEA"/>
              </a:solidFill>
            </a:endParaRPr>
          </a:p>
        </p:txBody>
      </p:sp>
    </p:spTree>
    <p:extLst>
      <p:ext uri="{BB962C8B-B14F-4D97-AF65-F5344CB8AC3E}">
        <p14:creationId xmlns:p14="http://schemas.microsoft.com/office/powerpoint/2010/main" val="4196222646"/>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dirty="0">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dirty="0">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endParaRPr lang="en-US" dirty="0">
              <a:solidFill>
                <a:srgbClr val="EAEAEA"/>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base">
              <a:spcBef>
                <a:spcPct val="0"/>
              </a:spcBef>
              <a:spcAft>
                <a:spcPct val="0"/>
              </a:spcAft>
              <a:defRPr/>
            </a:pPr>
            <a:fld id="{1D8800FD-9FBA-437D-8CA6-EB246102B371}" type="slidenum">
              <a:rPr lang="en-US" smtClean="0">
                <a:solidFill>
                  <a:srgbClr val="EAEAEA"/>
                </a:solidFill>
              </a:rPr>
              <a:pPr fontAlgn="base">
                <a:spcBef>
                  <a:spcPct val="0"/>
                </a:spcBef>
                <a:spcAft>
                  <a:spcPct val="0"/>
                </a:spcAft>
                <a:defRPr/>
              </a:pPr>
              <a:t>‹#›</a:t>
            </a:fld>
            <a:endParaRPr lang="en-US" dirty="0">
              <a:solidFill>
                <a:srgbClr val="EAEAEA"/>
              </a:solidFill>
            </a:endParaRPr>
          </a:p>
        </p:txBody>
      </p:sp>
    </p:spTree>
    <p:extLst>
      <p:ext uri="{BB962C8B-B14F-4D97-AF65-F5344CB8AC3E}">
        <p14:creationId xmlns:p14="http://schemas.microsoft.com/office/powerpoint/2010/main" val="872037572"/>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3.wmf"/><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3.wmf"/><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45.xml"/><Relationship Id="rId4" Type="http://schemas.openxmlformats.org/officeDocument/2006/relationships/image" Target="../media/image42.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0.xml"/><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45.emf"/><Relationship Id="rId4" Type="http://schemas.openxmlformats.org/officeDocument/2006/relationships/oleObject" Target="../embeddings/oleObject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10134600" cy="1470025"/>
          </a:xfrm>
        </p:spPr>
        <p:txBody>
          <a:bodyPr>
            <a:noAutofit/>
          </a:bodyPr>
          <a:lstStyle/>
          <a:p>
            <a:pPr algn="ctr"/>
            <a:r>
              <a:rPr lang="en-US" sz="5400" dirty="0" smtClean="0">
                <a:latin typeface="Times New Roman" pitchFamily="18" charset="0"/>
                <a:cs typeface="Times New Roman" pitchFamily="18" charset="0"/>
              </a:rPr>
              <a:t>Suicide in the military</a:t>
            </a:r>
            <a:r>
              <a:rPr lang="en-US" sz="5400" dirty="0" smtClean="0">
                <a:latin typeface="Tw Cen MT Condensed Extra Bold" pitchFamily="34" charset="0"/>
              </a:rPr>
              <a:t/>
            </a:r>
            <a:br>
              <a:rPr lang="en-US" sz="5400" dirty="0" smtClean="0">
                <a:latin typeface="Tw Cen MT Condensed Extra Bold" pitchFamily="34" charset="0"/>
              </a:rPr>
            </a:br>
            <a:r>
              <a:rPr lang="en-US" sz="4000" i="1" dirty="0" smtClean="0">
                <a:latin typeface="Times New Roman" pitchFamily="18" charset="0"/>
                <a:cs typeface="Times New Roman" pitchFamily="18" charset="0"/>
              </a:rPr>
              <a:t>Prevalence, research, and resources</a:t>
            </a:r>
            <a:endParaRPr lang="en-US" sz="4000" i="1" dirty="0">
              <a:latin typeface="Times New Roman" pitchFamily="18" charset="0"/>
              <a:cs typeface="Times New Roman" pitchFamily="18" charset="0"/>
            </a:endParaRPr>
          </a:p>
        </p:txBody>
      </p:sp>
      <p:sp>
        <p:nvSpPr>
          <p:cNvPr id="3" name="Subtitle 2"/>
          <p:cNvSpPr>
            <a:spLocks noGrp="1"/>
          </p:cNvSpPr>
          <p:nvPr>
            <p:ph type="subTitle" idx="1"/>
          </p:nvPr>
        </p:nvSpPr>
        <p:spPr>
          <a:xfrm>
            <a:off x="76200" y="3352800"/>
            <a:ext cx="8839200" cy="3200400"/>
          </a:xfrm>
        </p:spPr>
        <p:txBody>
          <a:bodyPr>
            <a:normAutofit fontScale="92500" lnSpcReduction="20000"/>
          </a:bodyPr>
          <a:lstStyle/>
          <a:p>
            <a:endParaRPr lang="en-US" sz="4400" dirty="0" smtClean="0">
              <a:solidFill>
                <a:schemeClr val="tx1"/>
              </a:solidFill>
              <a:latin typeface="Adobe Garamond Pro" pitchFamily="18" charset="0"/>
            </a:endParaRPr>
          </a:p>
          <a:p>
            <a:r>
              <a:rPr lang="en-US" sz="4400" dirty="0" smtClean="0">
                <a:solidFill>
                  <a:schemeClr val="tx1"/>
                </a:solidFill>
                <a:latin typeface="Adobe Garamond Pro" pitchFamily="18" charset="0"/>
              </a:rPr>
              <a:t>Daniel S. </a:t>
            </a:r>
            <a:r>
              <a:rPr lang="en-US" sz="4400" dirty="0" err="1" smtClean="0">
                <a:solidFill>
                  <a:schemeClr val="tx1"/>
                </a:solidFill>
                <a:latin typeface="Adobe Garamond Pro" pitchFamily="18" charset="0"/>
              </a:rPr>
              <a:t>DeBrule</a:t>
            </a:r>
            <a:r>
              <a:rPr lang="en-US" sz="4400" dirty="0" smtClean="0">
                <a:solidFill>
                  <a:schemeClr val="tx1"/>
                </a:solidFill>
                <a:latin typeface="Adobe Garamond Pro" pitchFamily="18" charset="0"/>
              </a:rPr>
              <a:t>, Ph.D.</a:t>
            </a:r>
          </a:p>
          <a:p>
            <a:pPr algn="l"/>
            <a:endParaRPr lang="en-US" dirty="0">
              <a:solidFill>
                <a:schemeClr val="tx1"/>
              </a:solidFill>
              <a:latin typeface="Adobe Garamond Pro" pitchFamily="18" charset="0"/>
            </a:endParaRPr>
          </a:p>
          <a:p>
            <a:pPr algn="l"/>
            <a:endParaRPr lang="en-US" sz="2800" dirty="0">
              <a:solidFill>
                <a:schemeClr val="tx1"/>
              </a:solidFill>
              <a:latin typeface="Adobe Garamond Pro" pitchFamily="18" charset="0"/>
            </a:endParaRPr>
          </a:p>
          <a:p>
            <a:pPr algn="l"/>
            <a:r>
              <a:rPr lang="en-US" sz="2800" dirty="0" smtClean="0">
                <a:solidFill>
                  <a:schemeClr val="tx1"/>
                </a:solidFill>
                <a:latin typeface="Adobe Garamond Pro" pitchFamily="18" charset="0"/>
              </a:rPr>
              <a:t>Assistant Professor, Indiana University South Bend</a:t>
            </a:r>
          </a:p>
          <a:p>
            <a:pPr algn="l"/>
            <a:r>
              <a:rPr lang="en-US" sz="2800" dirty="0" smtClean="0">
                <a:solidFill>
                  <a:schemeClr val="tx1"/>
                </a:solidFill>
                <a:latin typeface="Adobe Garamond Pro" pitchFamily="18" charset="0"/>
              </a:rPr>
              <a:t>Licensed Clinical Psychologist, </a:t>
            </a:r>
            <a:r>
              <a:rPr lang="en-US" sz="2800" dirty="0" err="1" smtClean="0">
                <a:solidFill>
                  <a:schemeClr val="tx1"/>
                </a:solidFill>
                <a:latin typeface="Adobe Garamond Pro" pitchFamily="18" charset="0"/>
              </a:rPr>
              <a:t>Feathergill</a:t>
            </a:r>
            <a:r>
              <a:rPr lang="en-US" sz="2800" dirty="0" smtClean="0">
                <a:solidFill>
                  <a:schemeClr val="tx1"/>
                </a:solidFill>
                <a:latin typeface="Adobe Garamond Pro" pitchFamily="18" charset="0"/>
              </a:rPr>
              <a:t> &amp; Associates</a:t>
            </a:r>
          </a:p>
          <a:p>
            <a:pPr algn="l"/>
            <a:r>
              <a:rPr lang="en-US" sz="2800" dirty="0" smtClean="0">
                <a:solidFill>
                  <a:schemeClr val="tx1"/>
                </a:solidFill>
                <a:latin typeface="Adobe Garamond Pro" pitchFamily="18" charset="0"/>
              </a:rPr>
              <a:t>Project Director, Alice Swarm Fund for Severe Mental Illness</a:t>
            </a:r>
            <a:endParaRPr lang="en-US" sz="2800" dirty="0">
              <a:solidFill>
                <a:schemeClr val="tx1"/>
              </a:solidFill>
              <a:latin typeface="Adobe Garamond Pro" pitchFamily="18" charset="0"/>
            </a:endParaRPr>
          </a:p>
        </p:txBody>
      </p:sp>
    </p:spTree>
    <p:extLst>
      <p:ext uri="{BB962C8B-B14F-4D97-AF65-F5344CB8AC3E}">
        <p14:creationId xmlns:p14="http://schemas.microsoft.com/office/powerpoint/2010/main" val="327914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9200" y="609600"/>
            <a:ext cx="6346825" cy="1639888"/>
          </a:xfrm>
          <a:effectLst>
            <a:outerShdw blurRad="63500" dist="38099" dir="2700000" algn="ctr" rotWithShape="0">
              <a:schemeClr val="bg2">
                <a:alpha val="74997"/>
              </a:schemeClr>
            </a:outerShdw>
          </a:effectLst>
        </p:spPr>
        <p:txBody>
          <a:bodyPr/>
          <a:lstStyle/>
          <a:p>
            <a:r>
              <a:rPr lang="en-US" sz="4000" dirty="0" smtClean="0">
                <a:solidFill>
                  <a:schemeClr val="tx1"/>
                </a:solidFill>
                <a:latin typeface="Textile" charset="0"/>
                <a:ea typeface="ＭＳ Ｐゴシック" charset="-128"/>
              </a:rPr>
              <a:t>More Americans Die by </a:t>
            </a:r>
            <a:r>
              <a:rPr lang="en-US" sz="4000" dirty="0" smtClean="0">
                <a:solidFill>
                  <a:schemeClr val="tx1"/>
                </a:solidFill>
                <a:effectLst>
                  <a:outerShdw blurRad="38100" dist="38100" dir="2700000" algn="tl">
                    <a:srgbClr val="C0C0C0"/>
                  </a:outerShdw>
                </a:effectLst>
                <a:latin typeface="Textile" charset="0"/>
                <a:ea typeface="ＭＳ Ｐゴシック" charset="-128"/>
              </a:rPr>
              <a:t>Suicide</a:t>
            </a:r>
            <a:r>
              <a:rPr lang="en-US" sz="4000" dirty="0" smtClean="0">
                <a:solidFill>
                  <a:schemeClr val="tx1"/>
                </a:solidFill>
                <a:latin typeface="Textile" charset="0"/>
                <a:ea typeface="ＭＳ Ｐゴシック" charset="-128"/>
              </a:rPr>
              <a:t> Each Year Than by </a:t>
            </a:r>
            <a:r>
              <a:rPr lang="en-US" sz="4000" dirty="0" smtClean="0">
                <a:solidFill>
                  <a:schemeClr val="tx1"/>
                </a:solidFill>
                <a:effectLst>
                  <a:outerShdw blurRad="38100" dist="38100" dir="2700000" algn="tl">
                    <a:srgbClr val="C0C0C0"/>
                  </a:outerShdw>
                </a:effectLst>
                <a:latin typeface="Textile" charset="0"/>
                <a:ea typeface="ＭＳ Ｐゴシック" charset="-128"/>
              </a:rPr>
              <a:t>Homicide</a:t>
            </a:r>
            <a:endParaRPr lang="en-US" sz="4000" dirty="0" smtClean="0">
              <a:latin typeface="Textile" charset="0"/>
              <a:ea typeface="ＭＳ Ｐゴシック" charset="-128"/>
            </a:endParaRPr>
          </a:p>
        </p:txBody>
      </p:sp>
      <p:sp>
        <p:nvSpPr>
          <p:cNvPr id="27651" name="Text Box 8"/>
          <p:cNvSpPr txBox="1">
            <a:spLocks noChangeArrowheads="1"/>
          </p:cNvSpPr>
          <p:nvPr/>
        </p:nvSpPr>
        <p:spPr bwMode="auto">
          <a:xfrm>
            <a:off x="7412038" y="4154488"/>
            <a:ext cx="1155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0"/>
              </a:spcBef>
              <a:spcAft>
                <a:spcPct val="0"/>
              </a:spcAft>
            </a:pPr>
            <a:r>
              <a:rPr lang="en-US" sz="1000" dirty="0">
                <a:solidFill>
                  <a:srgbClr val="000000"/>
                </a:solidFill>
                <a:latin typeface="Times New Roman" charset="0"/>
              </a:rPr>
              <a:t>15th ranking cause</a:t>
            </a:r>
          </a:p>
          <a:p>
            <a:pPr algn="r" eaLnBrk="0" fontAlgn="base" hangingPunct="0">
              <a:spcBef>
                <a:spcPct val="0"/>
              </a:spcBef>
              <a:spcAft>
                <a:spcPct val="0"/>
              </a:spcAft>
            </a:pPr>
            <a:r>
              <a:rPr lang="en-US" sz="1000" dirty="0">
                <a:solidFill>
                  <a:srgbClr val="000000"/>
                </a:solidFill>
                <a:latin typeface="Times New Roman" charset="0"/>
              </a:rPr>
              <a:t>6.1 per 100,000 </a:t>
            </a:r>
            <a:endParaRPr lang="en-US" sz="1000" dirty="0">
              <a:solidFill>
                <a:srgbClr val="FF0000"/>
              </a:solidFill>
              <a:latin typeface="Times New Roman" charset="0"/>
            </a:endParaRPr>
          </a:p>
        </p:txBody>
      </p:sp>
      <p:sp>
        <p:nvSpPr>
          <p:cNvPr id="27652" name="Text Box 9"/>
          <p:cNvSpPr txBox="1">
            <a:spLocks noChangeArrowheads="1"/>
          </p:cNvSpPr>
          <p:nvPr/>
        </p:nvSpPr>
        <p:spPr bwMode="auto">
          <a:xfrm>
            <a:off x="6680200" y="2851150"/>
            <a:ext cx="1157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0"/>
              </a:spcBef>
              <a:spcAft>
                <a:spcPct val="0"/>
              </a:spcAft>
            </a:pPr>
            <a:r>
              <a:rPr lang="en-US" sz="1000" dirty="0">
                <a:solidFill>
                  <a:srgbClr val="000000"/>
                </a:solidFill>
                <a:latin typeface="Times New Roman" charset="0"/>
              </a:rPr>
              <a:t>11th ranking cause</a:t>
            </a:r>
          </a:p>
          <a:p>
            <a:pPr algn="r" eaLnBrk="0" fontAlgn="base" hangingPunct="0">
              <a:spcBef>
                <a:spcPct val="0"/>
              </a:spcBef>
              <a:spcAft>
                <a:spcPct val="0"/>
              </a:spcAft>
            </a:pPr>
            <a:r>
              <a:rPr lang="en-US" sz="1000" dirty="0">
                <a:solidFill>
                  <a:srgbClr val="000000"/>
                </a:solidFill>
                <a:latin typeface="Times New Roman" charset="0"/>
              </a:rPr>
              <a:t>11.5 per 100,000 </a:t>
            </a:r>
            <a:endParaRPr lang="en-US" sz="1000" dirty="0">
              <a:solidFill>
                <a:srgbClr val="FF0000"/>
              </a:solidFill>
              <a:latin typeface="Times New Roman" charset="0"/>
            </a:endParaRPr>
          </a:p>
        </p:txBody>
      </p:sp>
      <p:sp>
        <p:nvSpPr>
          <p:cNvPr id="27653" name="Text Box 10"/>
          <p:cNvSpPr txBox="1">
            <a:spLocks noChangeArrowheads="1"/>
          </p:cNvSpPr>
          <p:nvPr/>
        </p:nvSpPr>
        <p:spPr bwMode="auto">
          <a:xfrm>
            <a:off x="1506538" y="5395913"/>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0"/>
              </a:spcBef>
              <a:spcAft>
                <a:spcPct val="0"/>
              </a:spcAft>
            </a:pPr>
            <a:r>
              <a:rPr lang="en-US" sz="2000" dirty="0">
                <a:solidFill>
                  <a:srgbClr val="000000"/>
                </a:solidFill>
                <a:latin typeface="Textile" charset="0"/>
              </a:rPr>
              <a:t>88% more people killed themselves than were murdered by others</a:t>
            </a:r>
            <a:endParaRPr lang="en-US" sz="1600" dirty="0">
              <a:solidFill>
                <a:srgbClr val="FF0000"/>
              </a:solidFill>
              <a:latin typeface="Textile" charset="0"/>
            </a:endParaRPr>
          </a:p>
        </p:txBody>
      </p:sp>
      <p:sp>
        <p:nvSpPr>
          <p:cNvPr id="90123" name="Text Box 11"/>
          <p:cNvSpPr txBox="1">
            <a:spLocks noChangeArrowheads="1"/>
          </p:cNvSpPr>
          <p:nvPr/>
        </p:nvSpPr>
        <p:spPr bwMode="auto">
          <a:xfrm>
            <a:off x="261938" y="2581275"/>
            <a:ext cx="6148387" cy="1016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6000" dirty="0">
                <a:solidFill>
                  <a:srgbClr val="0000FF"/>
                </a:solidFill>
                <a:latin typeface="Textile" charset="0"/>
              </a:rPr>
              <a:t>Suicide 34,598</a:t>
            </a:r>
            <a:r>
              <a:rPr lang="en-US" sz="6000" dirty="0">
                <a:solidFill>
                  <a:srgbClr val="0000FF"/>
                </a:solidFill>
                <a:effectLst>
                  <a:outerShdw blurRad="38100" dist="38100" dir="2700000" algn="tl">
                    <a:srgbClr val="C0C0C0"/>
                  </a:outerShdw>
                </a:effectLst>
                <a:latin typeface="Textile" charset="0"/>
              </a:rPr>
              <a:t> </a:t>
            </a:r>
            <a:endParaRPr lang="en-US" sz="2800" dirty="0">
              <a:solidFill>
                <a:srgbClr val="0000FF"/>
              </a:solidFill>
              <a:latin typeface="Times" charset="0"/>
            </a:endParaRPr>
          </a:p>
        </p:txBody>
      </p:sp>
      <p:sp>
        <p:nvSpPr>
          <p:cNvPr id="90124" name="Text Box 12"/>
          <p:cNvSpPr txBox="1">
            <a:spLocks noChangeArrowheads="1"/>
          </p:cNvSpPr>
          <p:nvPr/>
        </p:nvSpPr>
        <p:spPr bwMode="auto">
          <a:xfrm>
            <a:off x="284163" y="3843338"/>
            <a:ext cx="6907212" cy="1016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6000" dirty="0">
                <a:solidFill>
                  <a:srgbClr val="0000FF"/>
                </a:solidFill>
                <a:latin typeface="Textile" charset="0"/>
              </a:rPr>
              <a:t>Homicide 18,361</a:t>
            </a:r>
            <a:r>
              <a:rPr lang="en-US" sz="6000" dirty="0">
                <a:solidFill>
                  <a:srgbClr val="0000FF"/>
                </a:solidFill>
                <a:effectLst>
                  <a:outerShdw blurRad="38100" dist="38100" dir="2700000" algn="tl">
                    <a:srgbClr val="C0C0C0"/>
                  </a:outerShdw>
                </a:effectLst>
                <a:latin typeface="Textile" charset="0"/>
              </a:rPr>
              <a:t> </a:t>
            </a:r>
            <a:endParaRPr lang="en-US" sz="2800" dirty="0">
              <a:solidFill>
                <a:srgbClr val="0000FF"/>
              </a:solidFill>
              <a:effectLst>
                <a:outerShdw blurRad="38100" dist="38100" dir="2700000" algn="tl">
                  <a:srgbClr val="C0C0C0"/>
                </a:outerShdw>
              </a:effectLst>
              <a:latin typeface="Times" charset="0"/>
            </a:endParaRPr>
          </a:p>
        </p:txBody>
      </p:sp>
    </p:spTree>
    <p:extLst>
      <p:ext uri="{BB962C8B-B14F-4D97-AF65-F5344CB8AC3E}">
        <p14:creationId xmlns:p14="http://schemas.microsoft.com/office/powerpoint/2010/main" val="4051365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63538" y="301625"/>
            <a:ext cx="8178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600" b="1" dirty="0">
                <a:solidFill>
                  <a:srgbClr val="FF0000"/>
                </a:solidFill>
                <a:latin typeface="Textile" charset="0"/>
                <a:ea typeface="ＭＳ Ｐゴシック" charset="-128"/>
              </a:rPr>
              <a:t>Causes of Death by Sex in USA</a:t>
            </a:r>
            <a:endParaRPr lang="en-US" sz="3900" b="1" dirty="0">
              <a:solidFill>
                <a:srgbClr val="FF0000"/>
              </a:solidFill>
              <a:latin typeface="SnyderSpeed" pitchFamily="4" charset="0"/>
              <a:ea typeface="ＭＳ Ｐゴシック" charset="-128"/>
            </a:endParaRPr>
          </a:p>
        </p:txBody>
      </p:sp>
      <p:sp>
        <p:nvSpPr>
          <p:cNvPr id="316419" name="Rectangle 3"/>
          <p:cNvSpPr>
            <a:spLocks noChangeArrowheads="1"/>
          </p:cNvSpPr>
          <p:nvPr/>
        </p:nvSpPr>
        <p:spPr bwMode="auto">
          <a:xfrm>
            <a:off x="1295400" y="838200"/>
            <a:ext cx="6450013" cy="576263"/>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3550"/>
              </a:lnSpc>
              <a:spcBef>
                <a:spcPct val="0"/>
              </a:spcBef>
              <a:spcAft>
                <a:spcPct val="0"/>
              </a:spcAft>
              <a:tabLst>
                <a:tab pos="901700" algn="l"/>
                <a:tab pos="1804988" algn="l"/>
                <a:tab pos="2706688" algn="l"/>
                <a:tab pos="3608388" algn="l"/>
                <a:tab pos="4510088" algn="l"/>
                <a:tab pos="5413375" algn="l"/>
                <a:tab pos="6315075" algn="l"/>
              </a:tabLst>
            </a:pPr>
            <a:r>
              <a:rPr lang="en-US" sz="2800" dirty="0">
                <a:solidFill>
                  <a:srgbClr val="0000FF"/>
                </a:solidFill>
                <a:effectLst>
                  <a:outerShdw blurRad="38100" dist="38100" dir="2700000" algn="tl">
                    <a:srgbClr val="C0C0C0"/>
                  </a:outerShdw>
                </a:effectLst>
                <a:latin typeface="Textile" charset="0"/>
                <a:ea typeface="ＭＳ Ｐゴシック" charset="-128"/>
              </a:rPr>
              <a:t>Ranks higher for men, lower for women</a:t>
            </a:r>
            <a:endParaRPr lang="en-US" sz="2800"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sp>
        <p:nvSpPr>
          <p:cNvPr id="31748" name="Rectangle 4"/>
          <p:cNvSpPr>
            <a:spLocks noGrp="1" noChangeArrowheads="1"/>
          </p:cNvSpPr>
          <p:nvPr>
            <p:ph type="body" idx="1"/>
          </p:nvPr>
        </p:nvSpPr>
        <p:spPr>
          <a:xfrm>
            <a:off x="1428750" y="6059488"/>
            <a:ext cx="3055938" cy="827087"/>
          </a:xfrm>
          <a:noFill/>
        </p:spPr>
        <p:txBody>
          <a:bodyPr wrap="none" lIns="18795" tIns="26625" rIns="18795" bIns="26625"/>
          <a:lstStyle/>
          <a:p>
            <a:pPr marL="0" indent="0">
              <a:lnSpc>
                <a:spcPts val="2763"/>
              </a:lnSpc>
              <a:spcBef>
                <a:spcPct val="0"/>
              </a:spcBef>
              <a:buClr>
                <a:srgbClr val="AA0056"/>
              </a:buClr>
              <a:buFont typeface="Helvetica" charset="0"/>
              <a:buChar char=" "/>
              <a:tabLst>
                <a:tab pos="450850" algn="l"/>
                <a:tab pos="901700" algn="l"/>
                <a:tab pos="1352550" algn="l"/>
              </a:tabLst>
            </a:pPr>
            <a:r>
              <a:rPr lang="en-US" sz="2400" b="1" dirty="0" smtClean="0">
                <a:solidFill>
                  <a:srgbClr val="0000FF"/>
                </a:solidFill>
                <a:latin typeface="TektoMM_503 BD 488 NO" pitchFamily="1" charset="0"/>
                <a:ea typeface="ＭＳ Ｐゴシック" charset="-128"/>
              </a:rPr>
              <a:t>  </a:t>
            </a:r>
            <a:r>
              <a:rPr lang="en-US" sz="1800" b="1" dirty="0" smtClean="0">
                <a:solidFill>
                  <a:srgbClr val="0000FF"/>
                </a:solidFill>
                <a:latin typeface="Textile" charset="0"/>
                <a:ea typeface="ＭＳ Ｐゴシック" charset="-128"/>
              </a:rPr>
              <a:t>7th cause for men</a:t>
            </a:r>
          </a:p>
          <a:p>
            <a:pPr marL="0" indent="0">
              <a:lnSpc>
                <a:spcPts val="2763"/>
              </a:lnSpc>
              <a:spcBef>
                <a:spcPct val="0"/>
              </a:spcBef>
              <a:buClr>
                <a:srgbClr val="AA0056"/>
              </a:buClr>
              <a:buFont typeface="Helvetica" charset="0"/>
              <a:buChar char=" "/>
              <a:tabLst>
                <a:tab pos="450850" algn="l"/>
                <a:tab pos="901700" algn="l"/>
                <a:tab pos="1352550" algn="l"/>
              </a:tabLst>
            </a:pPr>
            <a:r>
              <a:rPr lang="en-US" sz="1800" b="1" dirty="0" smtClean="0">
                <a:solidFill>
                  <a:srgbClr val="0000FF"/>
                </a:solidFill>
                <a:latin typeface="Textile" charset="0"/>
                <a:ea typeface="ＭＳ Ｐゴシック" charset="-128"/>
              </a:rPr>
              <a:t>15th cause for women</a:t>
            </a:r>
            <a:endParaRPr lang="en-US" sz="2000" b="1" dirty="0" smtClean="0">
              <a:solidFill>
                <a:srgbClr val="0000FF"/>
              </a:solidFill>
              <a:latin typeface="Textile" charset="0"/>
              <a:ea typeface="ＭＳ Ｐゴシック" charset="-128"/>
            </a:endParaRPr>
          </a:p>
        </p:txBody>
      </p:sp>
      <p:sp>
        <p:nvSpPr>
          <p:cNvPr id="31749" name="Rectangle 5"/>
          <p:cNvSpPr>
            <a:spLocks noChangeArrowheads="1"/>
          </p:cNvSpPr>
          <p:nvPr/>
        </p:nvSpPr>
        <p:spPr bwMode="auto">
          <a:xfrm>
            <a:off x="4470400" y="1735138"/>
            <a:ext cx="295116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1800"/>
              </a:lnSpc>
              <a:spcBef>
                <a:spcPct val="0"/>
              </a:spcBef>
              <a:spcAft>
                <a:spcPct val="0"/>
              </a:spcAft>
              <a:tabLst>
                <a:tab pos="450850" algn="l"/>
                <a:tab pos="901700" algn="l"/>
                <a:tab pos="1352550" algn="l"/>
              </a:tabLst>
            </a:pPr>
            <a:r>
              <a:rPr lang="en-US" sz="1600" b="1" dirty="0">
                <a:solidFill>
                  <a:srgbClr val="000000"/>
                </a:solidFill>
                <a:latin typeface="Arial" charset="0"/>
                <a:ea typeface="ＭＳ Ｐゴシック" charset="-128"/>
              </a:rPr>
              <a:t>Rank  &amp;  Cause of Death</a:t>
            </a:r>
            <a:r>
              <a:rPr lang="en-US" sz="1400" dirty="0">
                <a:solidFill>
                  <a:srgbClr val="000000"/>
                </a:solidFill>
                <a:latin typeface="Arial" charset="0"/>
                <a:ea typeface="ＭＳ Ｐゴシック" charset="-128"/>
              </a:rPr>
              <a:t/>
            </a:r>
            <a:br>
              <a:rPr lang="en-US" sz="14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1. Diseases of heart</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2. Malignant neoplasms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3. Cerebrovascular diseases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4. Chronic lower respiratory  diseases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5. Alzheimer’s disease </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6. Accidents (unintentional injuries)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7. Diabetes mellitus</a:t>
            </a:r>
          </a:p>
          <a:p>
            <a:pP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  8. Influenza &amp; pneumonia </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9. Nephritis &amp; Nephrosis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10. Septicemia</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11. Hypertension </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12. Chronic liver disease &amp; cirrhosis</a:t>
            </a:r>
          </a:p>
          <a:p>
            <a:pP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13. Parkinson’s disease </a:t>
            </a:r>
          </a:p>
          <a:p>
            <a:pP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14. Pneumonitis due to solids and liquids </a:t>
            </a:r>
          </a:p>
          <a:p>
            <a:pPr defTabSz="901700" eaLnBrk="0" fontAlgn="base" hangingPunct="0">
              <a:lnSpc>
                <a:spcPts val="2075"/>
              </a:lnSpc>
              <a:spcBef>
                <a:spcPct val="0"/>
              </a:spcBef>
              <a:spcAft>
                <a:spcPct val="0"/>
              </a:spcAft>
              <a:tabLst>
                <a:tab pos="450850" algn="l"/>
                <a:tab pos="901700" algn="l"/>
                <a:tab pos="1352550" algn="l"/>
              </a:tabLst>
            </a:pPr>
            <a:r>
              <a:rPr lang="en-US" b="1" dirty="0">
                <a:solidFill>
                  <a:srgbClr val="FF0000"/>
                </a:solidFill>
                <a:latin typeface="Arial" charset="0"/>
                <a:ea typeface="ＭＳ Ｐゴシック" charset="-128"/>
              </a:rPr>
              <a:t>15. Suicide</a:t>
            </a:r>
            <a:r>
              <a:rPr lang="en-US" sz="1200" b="1" dirty="0">
                <a:solidFill>
                  <a:srgbClr val="FF0000"/>
                </a:solidFill>
                <a:latin typeface="Arial" charset="0"/>
                <a:ea typeface="ＭＳ Ｐゴシック" charset="-128"/>
              </a:rPr>
              <a:t> (intentional self-harm)</a:t>
            </a:r>
          </a:p>
        </p:txBody>
      </p:sp>
      <p:sp>
        <p:nvSpPr>
          <p:cNvPr id="31750" name="Rectangle 7"/>
          <p:cNvSpPr>
            <a:spLocks noChangeArrowheads="1"/>
          </p:cNvSpPr>
          <p:nvPr/>
        </p:nvSpPr>
        <p:spPr bwMode="auto">
          <a:xfrm>
            <a:off x="7221538" y="1771650"/>
            <a:ext cx="1084262"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r" defTabSz="901700" eaLnBrk="0" fontAlgn="base" hangingPunct="0">
              <a:lnSpc>
                <a:spcPts val="1800"/>
              </a:lnSpc>
              <a:spcBef>
                <a:spcPct val="0"/>
              </a:spcBef>
              <a:spcAft>
                <a:spcPct val="0"/>
              </a:spcAft>
              <a:tabLst>
                <a:tab pos="450850" algn="l"/>
                <a:tab pos="901700" algn="l"/>
                <a:tab pos="1352550" algn="l"/>
              </a:tabLst>
            </a:pPr>
            <a:r>
              <a:rPr lang="en-US" sz="1600" b="1" dirty="0">
                <a:solidFill>
                  <a:srgbClr val="000000"/>
                </a:solidFill>
                <a:latin typeface="Arial" charset="0"/>
                <a:ea typeface="ＭＳ Ｐゴシック" charset="-128"/>
              </a:rPr>
              <a:t>Deaths</a:t>
            </a:r>
            <a:r>
              <a:rPr lang="en-US" dirty="0">
                <a:solidFill>
                  <a:srgbClr val="000000"/>
                </a:solidFill>
                <a:latin typeface="Arial" charset="0"/>
                <a:ea typeface="ＭＳ Ｐゴシック" charset="-128"/>
              </a:rPr>
              <a:t/>
            </a:r>
            <a:br>
              <a:rPr lang="en-US"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306,246</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270,0189</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81,841</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66,689</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52,832</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43,879</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35,904</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28,646</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23,832</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18,989</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14,548</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10,014</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8,504</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8,054</a:t>
            </a:r>
          </a:p>
          <a:p>
            <a:pPr algn="r" defTabSz="901700" eaLnBrk="0" fontAlgn="base" hangingPunct="0">
              <a:lnSpc>
                <a:spcPts val="1800"/>
              </a:lnSpc>
              <a:spcBef>
                <a:spcPct val="0"/>
              </a:spcBef>
              <a:spcAft>
                <a:spcPct val="0"/>
              </a:spcAft>
              <a:tabLst>
                <a:tab pos="450850" algn="l"/>
                <a:tab pos="901700" algn="l"/>
                <a:tab pos="1352550" algn="l"/>
              </a:tabLst>
            </a:pPr>
            <a:r>
              <a:rPr lang="en-US" b="1" dirty="0">
                <a:solidFill>
                  <a:srgbClr val="FF0000"/>
                </a:solidFill>
                <a:latin typeface="Arial" charset="0"/>
                <a:ea typeface="ＭＳ Ｐゴシック" charset="-128"/>
              </a:rPr>
              <a:t>7,329</a:t>
            </a:r>
            <a:r>
              <a:rPr lang="en-US" dirty="0">
                <a:solidFill>
                  <a:srgbClr val="000000"/>
                </a:solidFill>
                <a:latin typeface="Arial" charset="0"/>
                <a:ea typeface="ＭＳ Ｐゴシック" charset="-128"/>
              </a:rPr>
              <a:t/>
            </a:r>
            <a:br>
              <a:rPr lang="en-US" dirty="0">
                <a:solidFill>
                  <a:srgbClr val="000000"/>
                </a:solidFill>
                <a:latin typeface="Arial" charset="0"/>
                <a:ea typeface="ＭＳ Ｐゴシック" charset="-128"/>
              </a:rPr>
            </a:br>
            <a:endParaRPr lang="en-US" dirty="0">
              <a:solidFill>
                <a:srgbClr val="000000"/>
              </a:solidFill>
              <a:latin typeface="Arial" charset="0"/>
              <a:ea typeface="ＭＳ Ｐゴシック" charset="-128"/>
            </a:endParaRPr>
          </a:p>
        </p:txBody>
      </p:sp>
      <p:pic>
        <p:nvPicPr>
          <p:cNvPr id="31751"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4391025"/>
            <a:ext cx="17414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2" name="Rectangle 10"/>
          <p:cNvSpPr>
            <a:spLocks noChangeArrowheads="1"/>
          </p:cNvSpPr>
          <p:nvPr/>
        </p:nvSpPr>
        <p:spPr bwMode="auto">
          <a:xfrm>
            <a:off x="1676400" y="1135063"/>
            <a:ext cx="1377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2800" b="1" u="sng" dirty="0">
                <a:solidFill>
                  <a:srgbClr val="000000"/>
                </a:solidFill>
                <a:latin typeface="Textile" charset="0"/>
                <a:ea typeface="ＭＳ Ｐゴシック" charset="-128"/>
              </a:rPr>
              <a:t>Men</a:t>
            </a:r>
            <a:endParaRPr lang="en-US" sz="2800" b="1" i="1" u="sng" dirty="0">
              <a:solidFill>
                <a:srgbClr val="000000"/>
              </a:solidFill>
              <a:latin typeface="TektoMM_503 BD 488 NO" pitchFamily="1" charset="0"/>
              <a:ea typeface="ＭＳ Ｐゴシック" charset="-128"/>
            </a:endParaRPr>
          </a:p>
        </p:txBody>
      </p:sp>
      <p:sp>
        <p:nvSpPr>
          <p:cNvPr id="31753" name="Rectangle 11"/>
          <p:cNvSpPr>
            <a:spLocks noChangeArrowheads="1"/>
          </p:cNvSpPr>
          <p:nvPr/>
        </p:nvSpPr>
        <p:spPr bwMode="auto">
          <a:xfrm>
            <a:off x="5791200" y="1190625"/>
            <a:ext cx="2266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2800" b="1" u="sng" dirty="0">
                <a:solidFill>
                  <a:srgbClr val="000000"/>
                </a:solidFill>
                <a:latin typeface="Textile" charset="0"/>
                <a:ea typeface="ＭＳ Ｐゴシック" charset="-128"/>
              </a:rPr>
              <a:t>Women</a:t>
            </a:r>
            <a:endParaRPr lang="en-US" sz="2800" b="1" i="1" u="sng" dirty="0">
              <a:solidFill>
                <a:srgbClr val="000000"/>
              </a:solidFill>
              <a:latin typeface="TektoMM_503 BD 488 NO" pitchFamily="1" charset="0"/>
              <a:ea typeface="ＭＳ Ｐゴシック" charset="-128"/>
            </a:endParaRPr>
          </a:p>
        </p:txBody>
      </p:sp>
      <p:sp>
        <p:nvSpPr>
          <p:cNvPr id="31754" name="Rectangle 12"/>
          <p:cNvSpPr>
            <a:spLocks noChangeArrowheads="1"/>
          </p:cNvSpPr>
          <p:nvPr/>
        </p:nvSpPr>
        <p:spPr bwMode="auto">
          <a:xfrm>
            <a:off x="5022850" y="6042025"/>
            <a:ext cx="2892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2463"/>
              </a:lnSpc>
              <a:spcBef>
                <a:spcPct val="0"/>
              </a:spcBef>
              <a:spcAft>
                <a:spcPct val="0"/>
              </a:spcAft>
              <a:tabLst>
                <a:tab pos="450850" algn="l"/>
                <a:tab pos="901700" algn="l"/>
                <a:tab pos="1352550" algn="l"/>
              </a:tabLst>
            </a:pPr>
            <a:r>
              <a:rPr lang="en-US" sz="2100" b="1" dirty="0">
                <a:solidFill>
                  <a:srgbClr val="000000"/>
                </a:solidFill>
                <a:ea typeface="ＭＳ Ｐゴシック" charset="-128"/>
              </a:rPr>
              <a:t>1,219,744 total deaths</a:t>
            </a:r>
          </a:p>
        </p:txBody>
      </p:sp>
      <p:sp>
        <p:nvSpPr>
          <p:cNvPr id="31755" name="Rectangle 13"/>
          <p:cNvSpPr>
            <a:spLocks noChangeArrowheads="1"/>
          </p:cNvSpPr>
          <p:nvPr/>
        </p:nvSpPr>
        <p:spPr bwMode="auto">
          <a:xfrm>
            <a:off x="339725" y="4387850"/>
            <a:ext cx="17160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2463"/>
              </a:lnSpc>
              <a:spcBef>
                <a:spcPct val="0"/>
              </a:spcBef>
              <a:spcAft>
                <a:spcPct val="0"/>
              </a:spcAft>
              <a:tabLst>
                <a:tab pos="450850" algn="l"/>
                <a:tab pos="901700" algn="l"/>
                <a:tab pos="1352550" algn="l"/>
              </a:tabLst>
            </a:pPr>
            <a:r>
              <a:rPr lang="en-US" sz="2100" b="1" dirty="0">
                <a:solidFill>
                  <a:srgbClr val="000000"/>
                </a:solidFill>
                <a:ea typeface="ＭＳ Ｐゴシック" charset="-128"/>
              </a:rPr>
              <a:t>1,203, 968 </a:t>
            </a:r>
            <a:br>
              <a:rPr lang="en-US" sz="2100" b="1" dirty="0">
                <a:solidFill>
                  <a:srgbClr val="000000"/>
                </a:solidFill>
                <a:ea typeface="ＭＳ Ｐゴシック" charset="-128"/>
              </a:rPr>
            </a:br>
            <a:r>
              <a:rPr lang="en-US" sz="2100" b="1" dirty="0">
                <a:solidFill>
                  <a:srgbClr val="000000"/>
                </a:solidFill>
                <a:ea typeface="ＭＳ Ｐゴシック" charset="-128"/>
              </a:rPr>
              <a:t>total deaths</a:t>
            </a:r>
          </a:p>
        </p:txBody>
      </p:sp>
      <p:sp>
        <p:nvSpPr>
          <p:cNvPr id="31756" name="Rectangle 75"/>
          <p:cNvSpPr>
            <a:spLocks noChangeArrowheads="1"/>
          </p:cNvSpPr>
          <p:nvPr/>
        </p:nvSpPr>
        <p:spPr bwMode="auto">
          <a:xfrm>
            <a:off x="152400" y="1671638"/>
            <a:ext cx="300672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lnSpc>
                <a:spcPts val="1800"/>
              </a:lnSpc>
              <a:spcBef>
                <a:spcPct val="0"/>
              </a:spcBef>
              <a:spcAft>
                <a:spcPct val="0"/>
              </a:spcAft>
            </a:pPr>
            <a:r>
              <a:rPr lang="en-US" sz="1600" b="1" dirty="0">
                <a:solidFill>
                  <a:srgbClr val="000000"/>
                </a:solidFill>
                <a:latin typeface="Arial" charset="0"/>
                <a:ea typeface="ＭＳ Ｐゴシック" charset="-128"/>
              </a:rPr>
              <a:t>Rank  &amp;  Cause of Death</a:t>
            </a:r>
            <a:r>
              <a:rPr lang="en-US" sz="1400" dirty="0">
                <a:solidFill>
                  <a:srgbClr val="000000"/>
                </a:solidFill>
                <a:latin typeface="Arial" charset="0"/>
                <a:ea typeface="ＭＳ Ｐゴシック" charset="-128"/>
              </a:rPr>
              <a:t/>
            </a:r>
            <a:br>
              <a:rPr lang="en-US" sz="14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1. Diseases of heart</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2. Malignant neoplasms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3. Accidents (unintentional injuries)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4. Chronic lower respiratory  diseases </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5. Cerebrovascular diseases </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6. Diabetes mellitus </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  </a:t>
            </a:r>
            <a:r>
              <a:rPr lang="en-US" b="1" dirty="0">
                <a:solidFill>
                  <a:srgbClr val="FF0000"/>
                </a:solidFill>
                <a:latin typeface="Arial" charset="0"/>
                <a:ea typeface="ＭＳ Ｐゴシック" charset="-128"/>
              </a:rPr>
              <a:t>7. Suicide</a:t>
            </a:r>
            <a:r>
              <a:rPr lang="en-US" sz="1200" dirty="0">
                <a:solidFill>
                  <a:srgbClr val="000000"/>
                </a:solidFill>
                <a:latin typeface="Arial" charset="0"/>
                <a:ea typeface="ＭＳ Ｐゴシック" charset="-128"/>
              </a:rPr>
              <a:t> </a:t>
            </a:r>
            <a:r>
              <a:rPr lang="en-US" sz="1200" b="1" dirty="0">
                <a:solidFill>
                  <a:srgbClr val="FF0000"/>
                </a:solidFill>
                <a:latin typeface="Arial" charset="0"/>
                <a:ea typeface="ＭＳ Ｐゴシック" charset="-128"/>
              </a:rPr>
              <a:t>(intentional self-harm)</a:t>
            </a:r>
            <a:endParaRPr lang="en-US" sz="1200" dirty="0">
              <a:solidFill>
                <a:srgbClr val="000000"/>
              </a:solidFill>
              <a:latin typeface="Arial" charset="0"/>
              <a:ea typeface="ＭＳ Ｐゴシック" charset="-128"/>
            </a:endParaRPr>
          </a:p>
          <a:p>
            <a:pPr eaLnBrk="0" fontAlgn="base" hangingPunct="0">
              <a:lnSpc>
                <a:spcPts val="1800"/>
              </a:lnSpc>
              <a:spcBef>
                <a:spcPct val="0"/>
              </a:spcBef>
              <a:spcAft>
                <a:spcPct val="0"/>
              </a:spcAft>
            </a:pPr>
            <a:r>
              <a:rPr lang="en-US" sz="1200" dirty="0">
                <a:solidFill>
                  <a:srgbClr val="000000"/>
                </a:solidFill>
                <a:latin typeface="Arial" charset="0"/>
                <a:ea typeface="ＭＳ Ｐゴシック" charset="-128"/>
              </a:rPr>
              <a:t>  8. Influenza &amp; pneumonia </a:t>
            </a:r>
            <a:r>
              <a:rPr lang="en-US" sz="1400" b="1" dirty="0">
                <a:solidFill>
                  <a:srgbClr val="FF0000"/>
                </a:solidFill>
                <a:latin typeface="Arial" charset="0"/>
                <a:ea typeface="ＭＳ Ｐゴシック" charset="-128"/>
              </a:rPr>
              <a:t/>
            </a:r>
            <a:br>
              <a:rPr lang="en-US" sz="1400" b="1" dirty="0">
                <a:solidFill>
                  <a:srgbClr val="FF0000"/>
                </a:solidFill>
                <a:latin typeface="Arial" charset="0"/>
                <a:ea typeface="ＭＳ Ｐゴシック" charset="-128"/>
              </a:rPr>
            </a:br>
            <a:r>
              <a:rPr lang="en-US" sz="1200" dirty="0">
                <a:solidFill>
                  <a:srgbClr val="000000"/>
                </a:solidFill>
                <a:latin typeface="Arial" charset="0"/>
                <a:ea typeface="ＭＳ Ｐゴシック" charset="-128"/>
              </a:rPr>
              <a:t>  9. Nephritis &amp; Nephrosis</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10. Alzheimer’s disease </a:t>
            </a:r>
          </a:p>
        </p:txBody>
      </p:sp>
      <p:sp>
        <p:nvSpPr>
          <p:cNvPr id="31757" name="Rectangle 76"/>
          <p:cNvSpPr>
            <a:spLocks noChangeArrowheads="1"/>
          </p:cNvSpPr>
          <p:nvPr/>
        </p:nvSpPr>
        <p:spPr bwMode="auto">
          <a:xfrm>
            <a:off x="2916238" y="1670050"/>
            <a:ext cx="10969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r" defTabSz="901700" eaLnBrk="0" fontAlgn="base" hangingPunct="0">
              <a:lnSpc>
                <a:spcPts val="1800"/>
              </a:lnSpc>
              <a:spcBef>
                <a:spcPct val="0"/>
              </a:spcBef>
              <a:spcAft>
                <a:spcPct val="0"/>
              </a:spcAft>
              <a:tabLst>
                <a:tab pos="450850" algn="l"/>
                <a:tab pos="901700" algn="l"/>
                <a:tab pos="1352550" algn="l"/>
              </a:tabLst>
            </a:pPr>
            <a:r>
              <a:rPr lang="en-US" sz="1600" b="1" dirty="0">
                <a:solidFill>
                  <a:srgbClr val="000000"/>
                </a:solidFill>
                <a:latin typeface="Arial" charset="0"/>
                <a:ea typeface="ＭＳ Ｐゴシック" charset="-128"/>
              </a:rPr>
              <a:t>Deaths</a:t>
            </a:r>
            <a:endParaRPr lang="en-US" dirty="0">
              <a:solidFill>
                <a:srgbClr val="000000"/>
              </a:solidFill>
              <a:latin typeface="Arial" charset="0"/>
              <a:ea typeface="ＭＳ Ｐゴシック" charset="-128"/>
            </a:endParaRP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309,821</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292,857</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79,827</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61,235</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54,111</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35,478</a:t>
            </a:r>
            <a:br>
              <a:rPr lang="en-US" sz="1200" dirty="0">
                <a:solidFill>
                  <a:srgbClr val="000000"/>
                </a:solidFill>
                <a:latin typeface="Arial" charset="0"/>
                <a:ea typeface="ＭＳ Ｐゴシック" charset="-128"/>
              </a:rPr>
            </a:br>
            <a:r>
              <a:rPr lang="en-US" b="1" dirty="0">
                <a:solidFill>
                  <a:srgbClr val="FF0000"/>
                </a:solidFill>
                <a:latin typeface="Arial" charset="0"/>
                <a:ea typeface="ＭＳ Ｐゴシック" charset="-128"/>
              </a:rPr>
              <a:t>27,269</a:t>
            </a:r>
          </a:p>
          <a:p>
            <a:pPr algn="r" defTabSz="901700" eaLnBrk="0" fontAlgn="base" hangingPunct="0">
              <a:lnSpc>
                <a:spcPts val="1800"/>
              </a:lnSpc>
              <a:spcBef>
                <a:spcPct val="0"/>
              </a:spcBef>
              <a:spcAft>
                <a:spcPct val="0"/>
              </a:spcAft>
              <a:tabLst>
                <a:tab pos="450850" algn="l"/>
                <a:tab pos="901700" algn="l"/>
                <a:tab pos="1352550" algn="l"/>
              </a:tabLst>
            </a:pPr>
            <a:r>
              <a:rPr lang="en-US" sz="1200" dirty="0">
                <a:solidFill>
                  <a:srgbClr val="000000"/>
                </a:solidFill>
                <a:latin typeface="Arial" charset="0"/>
                <a:ea typeface="ＭＳ Ｐゴシック" charset="-128"/>
              </a:rPr>
              <a:t>24,071</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22,616</a:t>
            </a:r>
            <a:br>
              <a:rPr lang="en-US" sz="1200" dirty="0">
                <a:solidFill>
                  <a:srgbClr val="000000"/>
                </a:solidFill>
                <a:latin typeface="Arial" charset="0"/>
                <a:ea typeface="ＭＳ Ｐゴシック" charset="-128"/>
              </a:rPr>
            </a:br>
            <a:r>
              <a:rPr lang="en-US" sz="1200" dirty="0">
                <a:solidFill>
                  <a:srgbClr val="000000"/>
                </a:solidFill>
                <a:latin typeface="Arial" charset="0"/>
                <a:ea typeface="ＭＳ Ｐゴシック" charset="-128"/>
              </a:rPr>
              <a:t>21,800</a:t>
            </a:r>
            <a:r>
              <a:rPr lang="en-US" dirty="0">
                <a:solidFill>
                  <a:srgbClr val="000000"/>
                </a:solidFill>
                <a:latin typeface="Arial" charset="0"/>
                <a:ea typeface="ＭＳ Ｐゴシック" charset="-128"/>
              </a:rPr>
              <a:t/>
            </a:r>
            <a:br>
              <a:rPr lang="en-US" dirty="0">
                <a:solidFill>
                  <a:srgbClr val="000000"/>
                </a:solidFill>
                <a:latin typeface="Arial" charset="0"/>
                <a:ea typeface="ＭＳ Ｐゴシック" charset="-128"/>
              </a:rPr>
            </a:br>
            <a:endParaRPr lang="en-US"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2064345247"/>
      </p:ext>
    </p:extLst>
  </p:cSld>
  <p:clrMapOvr>
    <a:masterClrMapping/>
  </p:clrMapOvr>
  <p:transition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9" descr="Pills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800" y="5878513"/>
            <a:ext cx="13049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3" name="Group 2"/>
          <p:cNvGrpSpPr>
            <a:grpSpLocks/>
          </p:cNvGrpSpPr>
          <p:nvPr/>
        </p:nvGrpSpPr>
        <p:grpSpPr bwMode="auto">
          <a:xfrm>
            <a:off x="61913" y="6456363"/>
            <a:ext cx="6075362" cy="0"/>
            <a:chOff x="40" y="4120"/>
            <a:chExt cx="3880" cy="0"/>
          </a:xfrm>
        </p:grpSpPr>
        <p:sp>
          <p:nvSpPr>
            <p:cNvPr id="46096" name="Line 3"/>
            <p:cNvSpPr>
              <a:spLocks noChangeShapeType="1"/>
            </p:cNvSpPr>
            <p:nvPr/>
          </p:nvSpPr>
          <p:spPr bwMode="auto">
            <a:xfrm>
              <a:off x="632" y="4120"/>
              <a:ext cx="3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6097" name="Line 4"/>
            <p:cNvSpPr>
              <a:spLocks noChangeShapeType="1"/>
            </p:cNvSpPr>
            <p:nvPr/>
          </p:nvSpPr>
          <p:spPr bwMode="auto">
            <a:xfrm flipH="1">
              <a:off x="40" y="4120"/>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46084" name="Rectangle 5"/>
          <p:cNvSpPr>
            <a:spLocks noChangeArrowheads="1"/>
          </p:cNvSpPr>
          <p:nvPr/>
        </p:nvSpPr>
        <p:spPr bwMode="auto">
          <a:xfrm>
            <a:off x="74613" y="325438"/>
            <a:ext cx="83423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600" b="1" dirty="0">
                <a:solidFill>
                  <a:srgbClr val="FF0000"/>
                </a:solidFill>
                <a:latin typeface="Textile" charset="0"/>
                <a:ea typeface="ＭＳ Ｐゴシック" charset="-128"/>
              </a:rPr>
              <a:t>Sex/Gender &amp; Suicide Methods</a:t>
            </a:r>
            <a:endParaRPr lang="en-US" sz="3900" b="1" dirty="0">
              <a:solidFill>
                <a:srgbClr val="FF0000"/>
              </a:solidFill>
              <a:latin typeface="SnyderSpeed" pitchFamily="4" charset="0"/>
              <a:ea typeface="ＭＳ Ｐゴシック" charset="-128"/>
            </a:endParaRPr>
          </a:p>
        </p:txBody>
      </p:sp>
      <p:sp>
        <p:nvSpPr>
          <p:cNvPr id="320518" name="Rectangle 6"/>
          <p:cNvSpPr>
            <a:spLocks noChangeArrowheads="1"/>
          </p:cNvSpPr>
          <p:nvPr/>
        </p:nvSpPr>
        <p:spPr bwMode="auto">
          <a:xfrm>
            <a:off x="327025" y="1228725"/>
            <a:ext cx="8224838" cy="121602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700" dirty="0">
                <a:solidFill>
                  <a:srgbClr val="000000"/>
                </a:solidFill>
                <a:effectLst>
                  <a:outerShdw blurRad="38100" dist="38100" dir="2700000" algn="tl">
                    <a:srgbClr val="C0C0C0"/>
                  </a:outerShdw>
                </a:effectLst>
                <a:latin typeface="Textile" charset="0"/>
                <a:ea typeface="ＭＳ Ｐゴシック" charset="-128"/>
              </a:rPr>
              <a:t>Firearms the leading method for</a:t>
            </a:r>
            <a:r>
              <a:rPr lang="en-US" sz="2700" dirty="0">
                <a:solidFill>
                  <a:srgbClr val="0000FF"/>
                </a:solidFill>
                <a:effectLst>
                  <a:outerShdw blurRad="38100" dist="38100" dir="2700000" algn="tl">
                    <a:srgbClr val="C0C0C0"/>
                  </a:outerShdw>
                </a:effectLst>
                <a:latin typeface="Textile" charset="0"/>
                <a:ea typeface="ＭＳ Ｐゴシック" charset="-128"/>
              </a:rPr>
              <a:t> Men</a:t>
            </a:r>
          </a:p>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700" dirty="0">
                <a:solidFill>
                  <a:srgbClr val="FF0000"/>
                </a:solidFill>
                <a:effectLst>
                  <a:outerShdw blurRad="38100" dist="38100" dir="2700000" algn="tl">
                    <a:srgbClr val="C0C0C0"/>
                  </a:outerShdw>
                </a:effectLst>
                <a:latin typeface="Textile" charset="0"/>
                <a:ea typeface="ＭＳ Ｐゴシック" charset="-128"/>
              </a:rPr>
              <a:t>Women</a:t>
            </a:r>
            <a:r>
              <a:rPr lang="en-US" sz="2700" dirty="0">
                <a:solidFill>
                  <a:srgbClr val="0000FF"/>
                </a:solidFill>
                <a:effectLst>
                  <a:outerShdw blurRad="38100" dist="38100" dir="2700000" algn="tl">
                    <a:srgbClr val="C0C0C0"/>
                  </a:outerShdw>
                </a:effectLst>
                <a:latin typeface="Textile" charset="0"/>
                <a:ea typeface="ＭＳ Ｐゴシック" charset="-128"/>
              </a:rPr>
              <a:t> </a:t>
            </a:r>
            <a:r>
              <a:rPr lang="en-US" sz="2700" dirty="0">
                <a:solidFill>
                  <a:srgbClr val="000000"/>
                </a:solidFill>
                <a:effectLst>
                  <a:outerShdw blurRad="38100" dist="38100" dir="2700000" algn="tl">
                    <a:srgbClr val="C0C0C0"/>
                  </a:outerShdw>
                </a:effectLst>
                <a:latin typeface="Textile" charset="0"/>
                <a:ea typeface="ＭＳ Ｐゴシック" charset="-128"/>
              </a:rPr>
              <a:t>used poisons most then firearms</a:t>
            </a:r>
            <a:endParaRPr lang="en-US" sz="2800" dirty="0">
              <a:solidFill>
                <a:srgbClr val="0000FF"/>
              </a:solidFill>
              <a:effectLst>
                <a:outerShdw blurRad="38100" dist="38100" dir="2700000" algn="tl">
                  <a:srgbClr val="C0C0C0"/>
                </a:outerShdw>
              </a:effectLst>
              <a:latin typeface="Textile" charset="0"/>
              <a:ea typeface="ＭＳ Ｐゴシック" charset="-128"/>
            </a:endParaRPr>
          </a:p>
        </p:txBody>
      </p:sp>
      <p:sp>
        <p:nvSpPr>
          <p:cNvPr id="46086" name="Rectangle 7"/>
          <p:cNvSpPr>
            <a:spLocks noGrp="1" noChangeArrowheads="1"/>
          </p:cNvSpPr>
          <p:nvPr>
            <p:ph type="body" idx="1"/>
          </p:nvPr>
        </p:nvSpPr>
        <p:spPr>
          <a:xfrm>
            <a:off x="47625" y="3122613"/>
            <a:ext cx="9018588" cy="2371725"/>
          </a:xfrm>
          <a:noFill/>
        </p:spPr>
        <p:txBody>
          <a:bodyPr wrap="none" lIns="18795" tIns="26625" rIns="18795" bIns="26625"/>
          <a:lstStyle/>
          <a:p>
            <a:pPr marL="120650" indent="-120650">
              <a:lnSpc>
                <a:spcPts val="4238"/>
              </a:lnSpc>
              <a:spcBef>
                <a:spcPct val="0"/>
              </a:spcBef>
              <a:buClr>
                <a:srgbClr val="AA0056"/>
              </a:buClr>
              <a:buFont typeface="Helvetica" charset="0"/>
              <a:buChar char=" "/>
              <a:tabLst>
                <a:tab pos="901700" algn="l"/>
                <a:tab pos="4849813" algn="dec"/>
                <a:tab pos="6315075" algn="dec"/>
                <a:tab pos="7216775" algn="dec"/>
                <a:tab pos="8620125" algn="dec"/>
              </a:tabLst>
            </a:pPr>
            <a:r>
              <a:rPr lang="en-US" sz="3600" b="1" dirty="0" smtClean="0">
                <a:solidFill>
                  <a:srgbClr val="000000"/>
                </a:solidFill>
                <a:ea typeface="ＭＳ Ｐゴシック" charset="-128"/>
              </a:rPr>
              <a:t>Firearms	</a:t>
            </a:r>
            <a:r>
              <a:rPr lang="en-US" sz="3600" b="1" dirty="0" smtClean="0">
                <a:solidFill>
                  <a:srgbClr val="0000FF"/>
                </a:solidFill>
                <a:ea typeface="ＭＳ Ｐゴシック" charset="-128"/>
              </a:rPr>
              <a:t>55.7%  </a:t>
            </a:r>
            <a:r>
              <a:rPr lang="en-US" sz="1800" b="1" dirty="0" smtClean="0">
                <a:solidFill>
                  <a:srgbClr val="000000"/>
                </a:solidFill>
                <a:ea typeface="ＭＳ Ｐゴシック" charset="-128"/>
              </a:rPr>
              <a:t>15,181</a:t>
            </a:r>
            <a:r>
              <a:rPr lang="en-US" sz="3600" b="1" dirty="0" smtClean="0">
                <a:solidFill>
                  <a:srgbClr val="000000"/>
                </a:solidFill>
                <a:ea typeface="ＭＳ Ｐゴシック" charset="-128"/>
              </a:rPr>
              <a:t>	</a:t>
            </a:r>
            <a:r>
              <a:rPr lang="en-US" sz="3600" b="1" dirty="0" smtClean="0">
                <a:solidFill>
                  <a:srgbClr val="FF0000"/>
                </a:solidFill>
                <a:ea typeface="ＭＳ Ｐゴシック" charset="-128"/>
              </a:rPr>
              <a:t>29.6%</a:t>
            </a:r>
            <a:r>
              <a:rPr lang="en-US" sz="3600" b="1" dirty="0" smtClean="0">
                <a:solidFill>
                  <a:srgbClr val="0000FF"/>
                </a:solidFill>
                <a:ea typeface="ＭＳ Ｐゴシック" charset="-128"/>
              </a:rPr>
              <a:t>  </a:t>
            </a:r>
            <a:r>
              <a:rPr lang="en-US" sz="1800" b="1" dirty="0" smtClean="0">
                <a:solidFill>
                  <a:srgbClr val="000000"/>
                </a:solidFill>
                <a:ea typeface="ＭＳ Ｐゴシック" charset="-128"/>
              </a:rPr>
              <a:t>2,171 </a:t>
            </a:r>
            <a:r>
              <a:rPr lang="en-US" sz="3600" b="1" dirty="0" smtClean="0">
                <a:solidFill>
                  <a:srgbClr val="000000"/>
                </a:solidFill>
                <a:ea typeface="ＭＳ Ｐゴシック" charset="-128"/>
              </a:rPr>
              <a:t/>
            </a:r>
            <a:br>
              <a:rPr lang="en-US" sz="3600" b="1" dirty="0" smtClean="0">
                <a:solidFill>
                  <a:srgbClr val="000000"/>
                </a:solidFill>
                <a:ea typeface="ＭＳ Ｐゴシック" charset="-128"/>
              </a:rPr>
            </a:br>
            <a:r>
              <a:rPr lang="en-US" sz="3600" b="1" dirty="0" smtClean="0">
                <a:solidFill>
                  <a:srgbClr val="000000"/>
                </a:solidFill>
                <a:ea typeface="ＭＳ Ｐゴシック" charset="-128"/>
              </a:rPr>
              <a:t>Suffocation </a:t>
            </a:r>
            <a:r>
              <a:rPr lang="en-US" sz="1200" b="1" dirty="0" smtClean="0">
                <a:solidFill>
                  <a:srgbClr val="000000"/>
                </a:solidFill>
                <a:ea typeface="ＭＳ Ｐゴシック" charset="-128"/>
              </a:rPr>
              <a:t>incl. hanging, strangulation</a:t>
            </a:r>
            <a:r>
              <a:rPr lang="en-US" sz="3600" b="1" dirty="0" smtClean="0">
                <a:solidFill>
                  <a:srgbClr val="000000"/>
                </a:solidFill>
                <a:ea typeface="ＭＳ Ｐゴシック" charset="-128"/>
              </a:rPr>
              <a:t> </a:t>
            </a:r>
            <a:r>
              <a:rPr lang="en-US" sz="3600" b="1" dirty="0" smtClean="0">
                <a:solidFill>
                  <a:srgbClr val="0000FF"/>
                </a:solidFill>
                <a:ea typeface="ＭＳ Ｐゴシック" charset="-128"/>
              </a:rPr>
              <a:t>24.4%   </a:t>
            </a:r>
            <a:r>
              <a:rPr lang="en-US" sz="1800" b="1" dirty="0" smtClean="0">
                <a:solidFill>
                  <a:srgbClr val="000000"/>
                </a:solidFill>
                <a:ea typeface="ＭＳ Ｐゴシック" charset="-128"/>
              </a:rPr>
              <a:t>6,649</a:t>
            </a:r>
            <a:r>
              <a:rPr lang="en-US" sz="3600" b="1" dirty="0" smtClean="0">
                <a:solidFill>
                  <a:srgbClr val="000000"/>
                </a:solidFill>
                <a:ea typeface="ＭＳ Ｐゴシック" charset="-128"/>
              </a:rPr>
              <a:t>  </a:t>
            </a:r>
            <a:r>
              <a:rPr lang="en-US" sz="3600" b="1" dirty="0" smtClean="0">
                <a:solidFill>
                  <a:srgbClr val="FF0000"/>
                </a:solidFill>
                <a:ea typeface="ＭＳ Ｐゴシック" charset="-128"/>
              </a:rPr>
              <a:t>20.6%</a:t>
            </a:r>
            <a:r>
              <a:rPr lang="en-US" sz="3600" b="1" dirty="0" smtClean="0">
                <a:solidFill>
                  <a:srgbClr val="0000FF"/>
                </a:solidFill>
                <a:ea typeface="ＭＳ Ｐゴシック" charset="-128"/>
              </a:rPr>
              <a:t>  </a:t>
            </a:r>
            <a:r>
              <a:rPr lang="en-US" sz="1800" b="1" dirty="0" smtClean="0">
                <a:solidFill>
                  <a:srgbClr val="000000"/>
                </a:solidFill>
                <a:ea typeface="ＭＳ Ｐゴシック" charset="-128"/>
              </a:rPr>
              <a:t>1,512 </a:t>
            </a:r>
            <a:r>
              <a:rPr lang="en-US" sz="3600" b="1" dirty="0" smtClean="0">
                <a:solidFill>
                  <a:srgbClr val="000000"/>
                </a:solidFill>
                <a:ea typeface="ＭＳ Ｐゴシック" charset="-128"/>
              </a:rPr>
              <a:t/>
            </a:r>
            <a:br>
              <a:rPr lang="en-US" sz="3600" b="1" dirty="0" smtClean="0">
                <a:solidFill>
                  <a:srgbClr val="000000"/>
                </a:solidFill>
                <a:ea typeface="ＭＳ Ｐゴシック" charset="-128"/>
              </a:rPr>
            </a:br>
            <a:r>
              <a:rPr lang="en-US" sz="3600" b="1" dirty="0" smtClean="0">
                <a:solidFill>
                  <a:srgbClr val="000000"/>
                </a:solidFill>
                <a:ea typeface="ＭＳ Ｐゴシック" charset="-128"/>
              </a:rPr>
              <a:t>Poisoning </a:t>
            </a:r>
            <a:r>
              <a:rPr lang="en-US" sz="1200" b="1" dirty="0" smtClean="0">
                <a:solidFill>
                  <a:srgbClr val="000000"/>
                </a:solidFill>
                <a:ea typeface="ＭＳ Ｐゴシック" charset="-128"/>
              </a:rPr>
              <a:t>(solid and liquid and gas)</a:t>
            </a:r>
            <a:r>
              <a:rPr lang="en-US" sz="3600" b="1" dirty="0" smtClean="0">
                <a:solidFill>
                  <a:srgbClr val="000000"/>
                </a:solidFill>
                <a:ea typeface="ＭＳ Ｐゴシック" charset="-128"/>
              </a:rPr>
              <a:t>     </a:t>
            </a:r>
            <a:r>
              <a:rPr lang="en-US" sz="3600" b="1" dirty="0" smtClean="0">
                <a:solidFill>
                  <a:srgbClr val="0000FF"/>
                </a:solidFill>
                <a:ea typeface="ＭＳ Ｐゴシック" charset="-128"/>
              </a:rPr>
              <a:t>12.5%   </a:t>
            </a:r>
            <a:r>
              <a:rPr lang="en-US" sz="1800" b="1" dirty="0" smtClean="0">
                <a:solidFill>
                  <a:srgbClr val="000000"/>
                </a:solidFill>
                <a:ea typeface="ＭＳ Ｐゴシック" charset="-128"/>
              </a:rPr>
              <a:t>3,413</a:t>
            </a:r>
            <a:r>
              <a:rPr lang="en-US" sz="3600" b="1" dirty="0" smtClean="0">
                <a:solidFill>
                  <a:srgbClr val="000000"/>
                </a:solidFill>
                <a:ea typeface="ＭＳ Ｐゴシック" charset="-128"/>
              </a:rPr>
              <a:t>  </a:t>
            </a:r>
            <a:r>
              <a:rPr lang="en-US" sz="3600" b="1" dirty="0" smtClean="0">
                <a:solidFill>
                  <a:srgbClr val="FF0000"/>
                </a:solidFill>
                <a:ea typeface="ＭＳ Ｐゴシック" charset="-128"/>
              </a:rPr>
              <a:t>40.2%</a:t>
            </a:r>
            <a:r>
              <a:rPr lang="en-US" sz="3600" b="1" dirty="0" smtClean="0">
                <a:solidFill>
                  <a:srgbClr val="0000FF"/>
                </a:solidFill>
                <a:ea typeface="ＭＳ Ｐゴシック" charset="-128"/>
              </a:rPr>
              <a:t>  </a:t>
            </a:r>
            <a:r>
              <a:rPr lang="en-US" sz="1800" b="1" dirty="0" smtClean="0">
                <a:solidFill>
                  <a:srgbClr val="000000"/>
                </a:solidFill>
                <a:ea typeface="ＭＳ Ｐゴシック" charset="-128"/>
              </a:rPr>
              <a:t>2,945 </a:t>
            </a:r>
            <a:r>
              <a:rPr lang="en-US" sz="3600" b="1" dirty="0" smtClean="0">
                <a:solidFill>
                  <a:srgbClr val="000000"/>
                </a:solidFill>
                <a:ea typeface="ＭＳ Ｐゴシック" charset="-128"/>
              </a:rPr>
              <a:t/>
            </a:r>
            <a:br>
              <a:rPr lang="en-US" sz="3600" b="1" dirty="0" smtClean="0">
                <a:solidFill>
                  <a:srgbClr val="000000"/>
                </a:solidFill>
                <a:ea typeface="ＭＳ Ｐゴシック" charset="-128"/>
              </a:rPr>
            </a:br>
            <a:r>
              <a:rPr lang="en-US" sz="3600" b="1" dirty="0" smtClean="0">
                <a:solidFill>
                  <a:srgbClr val="000000"/>
                </a:solidFill>
                <a:ea typeface="ＭＳ Ｐゴシック" charset="-128"/>
              </a:rPr>
              <a:t>All Other Methods       </a:t>
            </a:r>
            <a:r>
              <a:rPr lang="en-US" sz="3600" b="1" dirty="0" smtClean="0">
                <a:solidFill>
                  <a:srgbClr val="0000FF"/>
                </a:solidFill>
                <a:ea typeface="ＭＳ Ｐゴシック" charset="-128"/>
              </a:rPr>
              <a:t>7.4%   </a:t>
            </a:r>
            <a:r>
              <a:rPr lang="en-US" sz="1800" b="1" dirty="0" smtClean="0">
                <a:solidFill>
                  <a:srgbClr val="000000"/>
                </a:solidFill>
                <a:ea typeface="ＭＳ Ｐゴシック" charset="-128"/>
              </a:rPr>
              <a:t>2,026</a:t>
            </a:r>
            <a:r>
              <a:rPr lang="en-US" sz="3600" b="1" dirty="0" smtClean="0">
                <a:solidFill>
                  <a:srgbClr val="000000"/>
                </a:solidFill>
                <a:ea typeface="ＭＳ Ｐゴシック" charset="-128"/>
              </a:rPr>
              <a:t>    </a:t>
            </a:r>
            <a:r>
              <a:rPr lang="en-US" sz="3600" b="1" dirty="0" smtClean="0">
                <a:solidFill>
                  <a:srgbClr val="FF0000"/>
                </a:solidFill>
                <a:ea typeface="ＭＳ Ｐゴシック" charset="-128"/>
              </a:rPr>
              <a:t>9.6%</a:t>
            </a:r>
            <a:r>
              <a:rPr lang="en-US" sz="3600" b="1" dirty="0" smtClean="0">
                <a:solidFill>
                  <a:srgbClr val="0000FF"/>
                </a:solidFill>
                <a:ea typeface="ＭＳ Ｐゴシック" charset="-128"/>
              </a:rPr>
              <a:t>   </a:t>
            </a:r>
            <a:r>
              <a:rPr lang="en-US" sz="1800" b="1" dirty="0" smtClean="0">
                <a:solidFill>
                  <a:srgbClr val="000000"/>
                </a:solidFill>
                <a:ea typeface="ＭＳ Ｐゴシック" charset="-128"/>
              </a:rPr>
              <a:t>701 </a:t>
            </a:r>
          </a:p>
        </p:txBody>
      </p:sp>
      <p:sp>
        <p:nvSpPr>
          <p:cNvPr id="46087" name="Rectangle 8"/>
          <p:cNvSpPr>
            <a:spLocks noChangeArrowheads="1"/>
          </p:cNvSpPr>
          <p:nvPr/>
        </p:nvSpPr>
        <p:spPr bwMode="auto">
          <a:xfrm>
            <a:off x="2530475" y="5454650"/>
            <a:ext cx="20415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2763"/>
              </a:lnSpc>
              <a:spcBef>
                <a:spcPct val="0"/>
              </a:spcBef>
              <a:spcAft>
                <a:spcPct val="0"/>
              </a:spcAft>
              <a:tabLst>
                <a:tab pos="450850" algn="l"/>
                <a:tab pos="901700" algn="l"/>
                <a:tab pos="1352550" algn="l"/>
              </a:tabLst>
            </a:pPr>
            <a:r>
              <a:rPr lang="en-US" sz="2400" b="1" dirty="0">
                <a:solidFill>
                  <a:srgbClr val="000000"/>
                </a:solidFill>
                <a:ea typeface="ＭＳ Ｐゴシック" charset="-128"/>
              </a:rPr>
              <a:t>Total Number</a:t>
            </a:r>
          </a:p>
        </p:txBody>
      </p:sp>
      <p:sp>
        <p:nvSpPr>
          <p:cNvPr id="46088" name="Rectangle 9"/>
          <p:cNvSpPr>
            <a:spLocks noChangeArrowheads="1"/>
          </p:cNvSpPr>
          <p:nvPr/>
        </p:nvSpPr>
        <p:spPr bwMode="auto">
          <a:xfrm>
            <a:off x="4584700" y="2587625"/>
            <a:ext cx="1352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3600" b="1" u="sng" dirty="0">
                <a:solidFill>
                  <a:srgbClr val="0000FF"/>
                </a:solidFill>
                <a:latin typeface="Textile" charset="0"/>
                <a:ea typeface="ＭＳ Ｐゴシック" charset="-128"/>
              </a:rPr>
              <a:t>Men</a:t>
            </a:r>
            <a:endParaRPr lang="en-US" sz="3600" b="1" u="sng" dirty="0">
              <a:solidFill>
                <a:srgbClr val="0000FF"/>
              </a:solidFill>
              <a:latin typeface="TektoMM_503 BD 488 NO" pitchFamily="1" charset="0"/>
              <a:ea typeface="ＭＳ Ｐゴシック" charset="-128"/>
            </a:endParaRPr>
          </a:p>
        </p:txBody>
      </p:sp>
      <p:sp>
        <p:nvSpPr>
          <p:cNvPr id="46089" name="Rectangle 10"/>
          <p:cNvSpPr>
            <a:spLocks noChangeArrowheads="1"/>
          </p:cNvSpPr>
          <p:nvPr/>
        </p:nvSpPr>
        <p:spPr bwMode="auto">
          <a:xfrm>
            <a:off x="6688138" y="2587625"/>
            <a:ext cx="21304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3600" b="1" u="sng" dirty="0">
                <a:solidFill>
                  <a:srgbClr val="FF0000"/>
                </a:solidFill>
                <a:latin typeface="Textile" charset="0"/>
                <a:ea typeface="ＭＳ Ｐゴシック" charset="-128"/>
              </a:rPr>
              <a:t>Women</a:t>
            </a:r>
            <a:endParaRPr lang="en-US" sz="3600" b="1" u="sng" dirty="0">
              <a:solidFill>
                <a:srgbClr val="FF0000"/>
              </a:solidFill>
              <a:latin typeface="TektoMM_503 BD 488 NO" pitchFamily="1" charset="0"/>
              <a:ea typeface="ＭＳ Ｐゴシック" charset="-128"/>
            </a:endParaRPr>
          </a:p>
        </p:txBody>
      </p:sp>
      <p:pic>
        <p:nvPicPr>
          <p:cNvPr id="46090"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927100"/>
            <a:ext cx="8397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6091"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7900"/>
            <a:ext cx="72866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6092"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5816600"/>
            <a:ext cx="1797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93" name="Rectangle 14"/>
          <p:cNvSpPr>
            <a:spLocks noChangeArrowheads="1"/>
          </p:cNvSpPr>
          <p:nvPr/>
        </p:nvSpPr>
        <p:spPr bwMode="auto">
          <a:xfrm>
            <a:off x="4687888" y="5454650"/>
            <a:ext cx="9969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2763"/>
              </a:lnSpc>
              <a:spcBef>
                <a:spcPct val="0"/>
              </a:spcBef>
              <a:spcAft>
                <a:spcPct val="0"/>
              </a:spcAft>
              <a:tabLst>
                <a:tab pos="450850" algn="l"/>
                <a:tab pos="901700" algn="l"/>
                <a:tab pos="1352550" algn="l"/>
              </a:tabLst>
            </a:pPr>
            <a:r>
              <a:rPr lang="en-US" sz="2400" b="1" dirty="0">
                <a:solidFill>
                  <a:srgbClr val="000000"/>
                </a:solidFill>
                <a:ea typeface="ＭＳ Ｐゴシック" charset="-128"/>
              </a:rPr>
              <a:t>27,269</a:t>
            </a:r>
          </a:p>
        </p:txBody>
      </p:sp>
      <p:sp>
        <p:nvSpPr>
          <p:cNvPr id="46094" name="Rectangle 15"/>
          <p:cNvSpPr>
            <a:spLocks noChangeArrowheads="1"/>
          </p:cNvSpPr>
          <p:nvPr/>
        </p:nvSpPr>
        <p:spPr bwMode="auto">
          <a:xfrm>
            <a:off x="7092950" y="5454650"/>
            <a:ext cx="7715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2763"/>
              </a:lnSpc>
              <a:spcBef>
                <a:spcPct val="0"/>
              </a:spcBef>
              <a:spcAft>
                <a:spcPct val="0"/>
              </a:spcAft>
              <a:tabLst>
                <a:tab pos="450850" algn="l"/>
                <a:tab pos="901700" algn="l"/>
                <a:tab pos="1352550" algn="l"/>
              </a:tabLst>
            </a:pPr>
            <a:r>
              <a:rPr lang="en-US" sz="2400" b="1" dirty="0">
                <a:solidFill>
                  <a:srgbClr val="000000"/>
                </a:solidFill>
                <a:ea typeface="ＭＳ Ｐゴシック" charset="-128"/>
              </a:rPr>
              <a:t>7,329</a:t>
            </a:r>
          </a:p>
        </p:txBody>
      </p:sp>
      <p:sp>
        <p:nvSpPr>
          <p:cNvPr id="46095" name="Rectangle 16"/>
          <p:cNvSpPr>
            <a:spLocks noChangeArrowheads="1"/>
          </p:cNvSpPr>
          <p:nvPr/>
        </p:nvSpPr>
        <p:spPr bwMode="auto">
          <a:xfrm>
            <a:off x="5538788" y="6561138"/>
            <a:ext cx="3298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spAutoFit/>
          </a:bodyPr>
          <a:lstStyle/>
          <a:p>
            <a:pPr defTabSz="901700" eaLnBrk="0" fontAlgn="base" hangingPunct="0">
              <a:lnSpc>
                <a:spcPts val="1575"/>
              </a:lnSpc>
              <a:spcBef>
                <a:spcPct val="0"/>
              </a:spcBef>
              <a:spcAft>
                <a:spcPct val="0"/>
              </a:spcAft>
              <a:tabLst>
                <a:tab pos="450850" algn="l"/>
                <a:tab pos="901700" algn="l"/>
                <a:tab pos="1352550" algn="l"/>
              </a:tabLst>
            </a:pPr>
            <a:r>
              <a:rPr lang="en-US" sz="1200" b="1" dirty="0">
                <a:solidFill>
                  <a:srgbClr val="000000"/>
                </a:solidFill>
                <a:ea typeface="ＭＳ Ｐゴシック" charset="-128"/>
              </a:rPr>
              <a:t>Note: Totals may not equal 100% due to rounding</a:t>
            </a:r>
          </a:p>
        </p:txBody>
      </p:sp>
    </p:spTree>
    <p:extLst>
      <p:ext uri="{BB962C8B-B14F-4D97-AF65-F5344CB8AC3E}">
        <p14:creationId xmlns:p14="http://schemas.microsoft.com/office/powerpoint/2010/main" val="1450916639"/>
      </p:ext>
    </p:extLst>
  </p:cSld>
  <p:clrMapOvr>
    <a:masterClrMapping/>
  </p:clrMapOvr>
  <p:transition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3338" y="436563"/>
            <a:ext cx="8875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425"/>
              </a:lnSpc>
              <a:spcBef>
                <a:spcPct val="0"/>
              </a:spcBef>
              <a:spcAft>
                <a:spcPct val="0"/>
              </a:spcAft>
              <a:tabLst>
                <a:tab pos="901700" algn="l"/>
                <a:tab pos="1804988" algn="l"/>
                <a:tab pos="2706688" algn="l"/>
                <a:tab pos="3608388" algn="l"/>
                <a:tab pos="4510088" algn="l"/>
                <a:tab pos="5413375" algn="l"/>
                <a:tab pos="6315075" algn="l"/>
              </a:tabLst>
            </a:pPr>
            <a:r>
              <a:rPr lang="en-US" sz="3600" b="1" dirty="0">
                <a:solidFill>
                  <a:srgbClr val="FF0000"/>
                </a:solidFill>
                <a:latin typeface="Textile" charset="0"/>
                <a:ea typeface="ＭＳ Ｐゴシック" charset="-128"/>
              </a:rPr>
              <a:t>Divisional Differences in USA Suicide </a:t>
            </a:r>
            <a:endParaRPr lang="en-US" sz="4300" b="1" dirty="0">
              <a:solidFill>
                <a:srgbClr val="FF0000"/>
              </a:solidFill>
              <a:latin typeface="SnyderSpeed" pitchFamily="4" charset="0"/>
              <a:ea typeface="ＭＳ Ｐゴシック" charset="-128"/>
            </a:endParaRPr>
          </a:p>
        </p:txBody>
      </p:sp>
      <p:sp>
        <p:nvSpPr>
          <p:cNvPr id="459779" name="Rectangle 3"/>
          <p:cNvSpPr>
            <a:spLocks noChangeArrowheads="1"/>
          </p:cNvSpPr>
          <p:nvPr/>
        </p:nvSpPr>
        <p:spPr bwMode="auto">
          <a:xfrm>
            <a:off x="976313" y="1216025"/>
            <a:ext cx="7540625" cy="665163"/>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800" i="1" dirty="0">
                <a:solidFill>
                  <a:srgbClr val="0000FF"/>
                </a:solidFill>
                <a:effectLst>
                  <a:outerShdw blurRad="38100" dist="38100" dir="2700000" algn="tl">
                    <a:srgbClr val="C0C0C0"/>
                  </a:outerShdw>
                </a:effectLst>
                <a:latin typeface="Textile" charset="0"/>
                <a:ea typeface="ＭＳ Ｐゴシック" charset="-128"/>
              </a:rPr>
              <a:t>Suicide highest in the Mountain States</a:t>
            </a:r>
          </a:p>
        </p:txBody>
      </p:sp>
      <p:pic>
        <p:nvPicPr>
          <p:cNvPr id="4813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25" y="1817688"/>
            <a:ext cx="7666038"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3" name="Line 5"/>
          <p:cNvSpPr>
            <a:spLocks noChangeShapeType="1"/>
          </p:cNvSpPr>
          <p:nvPr/>
        </p:nvSpPr>
        <p:spPr bwMode="auto">
          <a:xfrm flipH="1" flipV="1">
            <a:off x="5824538" y="4927600"/>
            <a:ext cx="187325" cy="889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34" name="Line 6"/>
          <p:cNvSpPr>
            <a:spLocks noChangeShapeType="1"/>
          </p:cNvSpPr>
          <p:nvPr/>
        </p:nvSpPr>
        <p:spPr bwMode="auto">
          <a:xfrm>
            <a:off x="6521450" y="2470150"/>
            <a:ext cx="638175" cy="8397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35" name="Line 7"/>
          <p:cNvSpPr>
            <a:spLocks noChangeShapeType="1"/>
          </p:cNvSpPr>
          <p:nvPr/>
        </p:nvSpPr>
        <p:spPr bwMode="auto">
          <a:xfrm>
            <a:off x="6672263" y="2406650"/>
            <a:ext cx="525462" cy="527050"/>
          </a:xfrm>
          <a:prstGeom prst="line">
            <a:avLst/>
          </a:prstGeom>
          <a:noFill/>
          <a:ln w="57150">
            <a:solidFill>
              <a:schemeClr val="bg2"/>
            </a:solidFill>
            <a:round/>
            <a:headEnd/>
            <a:tailEnd type="triangle" w="lg"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36" name="Oval 8"/>
          <p:cNvSpPr>
            <a:spLocks noChangeArrowheads="1"/>
          </p:cNvSpPr>
          <p:nvPr/>
        </p:nvSpPr>
        <p:spPr bwMode="auto">
          <a:xfrm>
            <a:off x="676275" y="2257425"/>
            <a:ext cx="676275" cy="676275"/>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37" name="Text Box 9"/>
          <p:cNvSpPr txBox="1">
            <a:spLocks noChangeArrowheads="1"/>
          </p:cNvSpPr>
          <p:nvPr/>
        </p:nvSpPr>
        <p:spPr bwMode="auto">
          <a:xfrm>
            <a:off x="611188" y="2413000"/>
            <a:ext cx="9620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11.0</a:t>
            </a:r>
          </a:p>
        </p:txBody>
      </p:sp>
      <p:sp>
        <p:nvSpPr>
          <p:cNvPr id="48138" name="Oval 10"/>
          <p:cNvSpPr>
            <a:spLocks noChangeArrowheads="1"/>
          </p:cNvSpPr>
          <p:nvPr/>
        </p:nvSpPr>
        <p:spPr bwMode="auto">
          <a:xfrm>
            <a:off x="3819525" y="2782888"/>
            <a:ext cx="676275" cy="677862"/>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39" name="Oval 11"/>
          <p:cNvSpPr>
            <a:spLocks noChangeArrowheads="1"/>
          </p:cNvSpPr>
          <p:nvPr/>
        </p:nvSpPr>
        <p:spPr bwMode="auto">
          <a:xfrm>
            <a:off x="5267325" y="4365625"/>
            <a:ext cx="677863" cy="677863"/>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0" name="Oval 12"/>
          <p:cNvSpPr>
            <a:spLocks noChangeArrowheads="1"/>
          </p:cNvSpPr>
          <p:nvPr/>
        </p:nvSpPr>
        <p:spPr bwMode="auto">
          <a:xfrm>
            <a:off x="3665538" y="4589463"/>
            <a:ext cx="676275" cy="676275"/>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1" name="Oval 13"/>
          <p:cNvSpPr>
            <a:spLocks noChangeArrowheads="1"/>
          </p:cNvSpPr>
          <p:nvPr/>
        </p:nvSpPr>
        <p:spPr bwMode="auto">
          <a:xfrm>
            <a:off x="6370638" y="4062413"/>
            <a:ext cx="676275" cy="676275"/>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2" name="Oval 14"/>
          <p:cNvSpPr>
            <a:spLocks noChangeArrowheads="1"/>
          </p:cNvSpPr>
          <p:nvPr/>
        </p:nvSpPr>
        <p:spPr bwMode="auto">
          <a:xfrm>
            <a:off x="8174038" y="2181225"/>
            <a:ext cx="677862" cy="677863"/>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3" name="Oval 15"/>
          <p:cNvSpPr>
            <a:spLocks noChangeArrowheads="1"/>
          </p:cNvSpPr>
          <p:nvPr/>
        </p:nvSpPr>
        <p:spPr bwMode="auto">
          <a:xfrm>
            <a:off x="5243513" y="2933700"/>
            <a:ext cx="752475" cy="752475"/>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4" name="Oval 16"/>
          <p:cNvSpPr>
            <a:spLocks noChangeArrowheads="1"/>
          </p:cNvSpPr>
          <p:nvPr/>
        </p:nvSpPr>
        <p:spPr bwMode="auto">
          <a:xfrm>
            <a:off x="6145213" y="1804988"/>
            <a:ext cx="676275" cy="677862"/>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5" name="Oval 17"/>
          <p:cNvSpPr>
            <a:spLocks noChangeArrowheads="1"/>
          </p:cNvSpPr>
          <p:nvPr/>
        </p:nvSpPr>
        <p:spPr bwMode="auto">
          <a:xfrm>
            <a:off x="1862138" y="3084513"/>
            <a:ext cx="676275" cy="676275"/>
          </a:xfrm>
          <a:prstGeom prst="ellipse">
            <a:avLst/>
          </a:prstGeom>
          <a:solidFill>
            <a:schemeClr val="bg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46" name="Text Box 18"/>
          <p:cNvSpPr txBox="1">
            <a:spLocks noChangeArrowheads="1"/>
          </p:cNvSpPr>
          <p:nvPr/>
        </p:nvSpPr>
        <p:spPr bwMode="auto">
          <a:xfrm>
            <a:off x="1800225" y="3244850"/>
            <a:ext cx="8270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16.8</a:t>
            </a:r>
          </a:p>
        </p:txBody>
      </p:sp>
      <p:sp>
        <p:nvSpPr>
          <p:cNvPr id="48147" name="Text Box 19"/>
          <p:cNvSpPr txBox="1">
            <a:spLocks noChangeArrowheads="1"/>
          </p:cNvSpPr>
          <p:nvPr/>
        </p:nvSpPr>
        <p:spPr bwMode="auto">
          <a:xfrm>
            <a:off x="3749675" y="2933700"/>
            <a:ext cx="9779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12.3</a:t>
            </a:r>
          </a:p>
        </p:txBody>
      </p:sp>
      <p:sp>
        <p:nvSpPr>
          <p:cNvPr id="48148" name="Text Box 20"/>
          <p:cNvSpPr txBox="1">
            <a:spLocks noChangeArrowheads="1"/>
          </p:cNvSpPr>
          <p:nvPr/>
        </p:nvSpPr>
        <p:spPr bwMode="auto">
          <a:xfrm>
            <a:off x="5208588" y="4522788"/>
            <a:ext cx="9779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13.8</a:t>
            </a:r>
          </a:p>
        </p:txBody>
      </p:sp>
      <p:sp>
        <p:nvSpPr>
          <p:cNvPr id="48149" name="Text Box 21"/>
          <p:cNvSpPr txBox="1">
            <a:spLocks noChangeArrowheads="1"/>
          </p:cNvSpPr>
          <p:nvPr/>
        </p:nvSpPr>
        <p:spPr bwMode="auto">
          <a:xfrm>
            <a:off x="3606800" y="4743450"/>
            <a:ext cx="976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11.2</a:t>
            </a:r>
          </a:p>
        </p:txBody>
      </p:sp>
      <p:sp>
        <p:nvSpPr>
          <p:cNvPr id="48150" name="Text Box 22"/>
          <p:cNvSpPr txBox="1">
            <a:spLocks noChangeArrowheads="1"/>
          </p:cNvSpPr>
          <p:nvPr/>
        </p:nvSpPr>
        <p:spPr bwMode="auto">
          <a:xfrm>
            <a:off x="6305550" y="4197350"/>
            <a:ext cx="976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12.1</a:t>
            </a:r>
          </a:p>
        </p:txBody>
      </p:sp>
      <p:sp>
        <p:nvSpPr>
          <p:cNvPr id="48151" name="Text Box 23"/>
          <p:cNvSpPr txBox="1">
            <a:spLocks noChangeArrowheads="1"/>
          </p:cNvSpPr>
          <p:nvPr/>
        </p:nvSpPr>
        <p:spPr bwMode="auto">
          <a:xfrm>
            <a:off x="8188325" y="2332038"/>
            <a:ext cx="9779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9.3 </a:t>
            </a:r>
          </a:p>
        </p:txBody>
      </p:sp>
      <p:sp>
        <p:nvSpPr>
          <p:cNvPr id="48152" name="Line 24"/>
          <p:cNvSpPr>
            <a:spLocks noChangeShapeType="1"/>
          </p:cNvSpPr>
          <p:nvPr/>
        </p:nvSpPr>
        <p:spPr bwMode="auto">
          <a:xfrm flipH="1">
            <a:off x="7723188" y="2557463"/>
            <a:ext cx="450850" cy="0"/>
          </a:xfrm>
          <a:prstGeom prst="line">
            <a:avLst/>
          </a:prstGeom>
          <a:noFill/>
          <a:ln w="57150">
            <a:solidFill>
              <a:schemeClr val="bg2"/>
            </a:solidFill>
            <a:round/>
            <a:headEnd/>
            <a:tailEnd type="triangle" w="lg"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8153" name="Text Box 25"/>
          <p:cNvSpPr txBox="1">
            <a:spLocks noChangeArrowheads="1"/>
          </p:cNvSpPr>
          <p:nvPr/>
        </p:nvSpPr>
        <p:spPr bwMode="auto">
          <a:xfrm>
            <a:off x="6170613" y="1976438"/>
            <a:ext cx="9779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8.5</a:t>
            </a:r>
          </a:p>
        </p:txBody>
      </p:sp>
      <p:sp>
        <p:nvSpPr>
          <p:cNvPr id="48154" name="Text Box 26"/>
          <p:cNvSpPr txBox="1">
            <a:spLocks noChangeArrowheads="1"/>
          </p:cNvSpPr>
          <p:nvPr/>
        </p:nvSpPr>
        <p:spPr bwMode="auto">
          <a:xfrm>
            <a:off x="5210175" y="3127375"/>
            <a:ext cx="976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215" tIns="45107" rIns="90215" bIns="45107">
            <a:spAutoFit/>
          </a:bodyP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dirty="0">
                <a:solidFill>
                  <a:srgbClr val="000000"/>
                </a:solidFill>
                <a:latin typeface="Textile" charset="0"/>
              </a:rPr>
              <a:t>10.9</a:t>
            </a:r>
          </a:p>
        </p:txBody>
      </p:sp>
      <p:sp>
        <p:nvSpPr>
          <p:cNvPr id="459803" name="Rectangle 27"/>
          <p:cNvSpPr>
            <a:spLocks noChangeArrowheads="1"/>
          </p:cNvSpPr>
          <p:nvPr/>
        </p:nvSpPr>
        <p:spPr bwMode="auto">
          <a:xfrm>
            <a:off x="6838950" y="5716588"/>
            <a:ext cx="2130425" cy="638175"/>
          </a:xfrm>
          <a:prstGeom prst="rect">
            <a:avLst/>
          </a:prstGeom>
          <a:noFill/>
          <a:ln w="12700">
            <a:noFill/>
            <a:miter lim="800000"/>
            <a:headEnd/>
            <a:tailEnd/>
          </a:ln>
          <a:effectLst/>
        </p:spPr>
        <p:txBody>
          <a:bodyPr lIns="90215" tIns="45107" rIns="90215" bIns="45107">
            <a:spAutoFit/>
          </a:bodyPr>
          <a:lstStyle/>
          <a:p>
            <a:pPr algn="ctr" defTabSz="901700" eaLnBrk="0" fontAlgn="base" hangingPunct="0">
              <a:spcBef>
                <a:spcPct val="0"/>
              </a:spcBef>
              <a:spcAft>
                <a:spcPct val="0"/>
              </a:spcAft>
              <a:defRPr/>
            </a:pPr>
            <a:r>
              <a:rPr lang="en-US" i="1" dirty="0">
                <a:solidFill>
                  <a:srgbClr val="0000FF"/>
                </a:solidFill>
                <a:effectLst>
                  <a:outerShdw blurRad="38100" dist="38100" dir="2700000" algn="tl">
                    <a:srgbClr val="DDDDDD"/>
                  </a:outerShdw>
                </a:effectLst>
                <a:latin typeface="Textile" charset="0"/>
                <a:ea typeface="ＭＳ Ｐゴシック" charset="-128"/>
              </a:rPr>
              <a:t>per 100,000 population</a:t>
            </a:r>
          </a:p>
        </p:txBody>
      </p:sp>
      <p:sp>
        <p:nvSpPr>
          <p:cNvPr id="48156" name="Oval 28"/>
          <p:cNvSpPr>
            <a:spLocks noChangeArrowheads="1"/>
          </p:cNvSpPr>
          <p:nvPr/>
        </p:nvSpPr>
        <p:spPr bwMode="auto">
          <a:xfrm>
            <a:off x="7515225" y="4889500"/>
            <a:ext cx="827088" cy="827088"/>
          </a:xfrm>
          <a:prstGeom prst="ellipse">
            <a:avLst/>
          </a:prstGeom>
          <a:solidFill>
            <a:schemeClr val="bg1"/>
          </a:solidFill>
          <a:ln w="12700">
            <a:solidFill>
              <a:srgbClr val="0000FF"/>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459805" name="Rectangle 29"/>
          <p:cNvSpPr>
            <a:spLocks noChangeArrowheads="1"/>
          </p:cNvSpPr>
          <p:nvPr/>
        </p:nvSpPr>
        <p:spPr bwMode="auto">
          <a:xfrm>
            <a:off x="7494588" y="5106988"/>
            <a:ext cx="855662" cy="398462"/>
          </a:xfrm>
          <a:prstGeom prst="rect">
            <a:avLst/>
          </a:prstGeom>
          <a:noFill/>
          <a:ln w="12700">
            <a:noFill/>
            <a:miter lim="800000"/>
            <a:headEnd/>
            <a:tailEnd/>
          </a:ln>
          <a:effectLst/>
        </p:spPr>
        <p:txBody>
          <a:bodyPr wrap="none" lIns="90215" tIns="45107" rIns="90215" bIns="45107">
            <a:spAutoFit/>
          </a:bodyPr>
          <a:lstStyle/>
          <a:p>
            <a:pPr defTabSz="901700" eaLnBrk="0" fontAlgn="base" hangingPunct="0">
              <a:spcBef>
                <a:spcPct val="0"/>
              </a:spcBef>
              <a:spcAft>
                <a:spcPct val="0"/>
              </a:spcAft>
              <a:defRPr/>
            </a:pPr>
            <a:r>
              <a:rPr lang="en-US" sz="2000" i="1" dirty="0">
                <a:solidFill>
                  <a:srgbClr val="0000FF"/>
                </a:solidFill>
                <a:effectLst>
                  <a:outerShdw blurRad="38100" dist="38100" dir="2700000" algn="tl">
                    <a:srgbClr val="DDDDDD"/>
                  </a:outerShdw>
                </a:effectLst>
                <a:latin typeface="Textile" charset="0"/>
                <a:ea typeface="ＭＳ Ｐゴシック" charset="-128"/>
              </a:rPr>
              <a:t>11.5 </a:t>
            </a:r>
          </a:p>
        </p:txBody>
      </p:sp>
      <p:sp>
        <p:nvSpPr>
          <p:cNvPr id="459806" name="Rectangle 30"/>
          <p:cNvSpPr>
            <a:spLocks noChangeArrowheads="1"/>
          </p:cNvSpPr>
          <p:nvPr/>
        </p:nvSpPr>
        <p:spPr bwMode="auto">
          <a:xfrm>
            <a:off x="6989763" y="4579938"/>
            <a:ext cx="1862137" cy="363537"/>
          </a:xfrm>
          <a:prstGeom prst="rect">
            <a:avLst/>
          </a:prstGeom>
          <a:noFill/>
          <a:ln w="12700">
            <a:noFill/>
            <a:miter lim="800000"/>
            <a:headEnd/>
            <a:tailEnd/>
          </a:ln>
          <a:effectLst/>
        </p:spPr>
        <p:txBody>
          <a:bodyPr wrap="none" lIns="90215" tIns="45107" rIns="90215" bIns="45107">
            <a:spAutoFit/>
          </a:bodyPr>
          <a:lstStyle/>
          <a:p>
            <a:pPr defTabSz="901700" eaLnBrk="0" fontAlgn="base" hangingPunct="0">
              <a:spcBef>
                <a:spcPct val="0"/>
              </a:spcBef>
              <a:spcAft>
                <a:spcPct val="0"/>
              </a:spcAft>
              <a:defRPr/>
            </a:pPr>
            <a:r>
              <a:rPr lang="en-US" i="1" dirty="0">
                <a:solidFill>
                  <a:srgbClr val="0000FF"/>
                </a:solidFill>
                <a:effectLst>
                  <a:outerShdw blurRad="38100" dist="38100" dir="2700000" algn="tl">
                    <a:srgbClr val="DDDDDD"/>
                  </a:outerShdw>
                </a:effectLst>
                <a:latin typeface="Textile" charset="0"/>
                <a:ea typeface="ＭＳ Ｐゴシック" charset="-128"/>
              </a:rPr>
              <a:t>National Rate</a:t>
            </a:r>
          </a:p>
        </p:txBody>
      </p:sp>
      <p:sp>
        <p:nvSpPr>
          <p:cNvPr id="48159" name="Text Box 31"/>
          <p:cNvSpPr txBox="1">
            <a:spLocks noChangeArrowheads="1"/>
          </p:cNvSpPr>
          <p:nvPr/>
        </p:nvSpPr>
        <p:spPr bwMode="auto">
          <a:xfrm>
            <a:off x="7877175" y="2854325"/>
            <a:ext cx="885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New England</a:t>
            </a:r>
            <a:endParaRPr lang="en-US" sz="800" dirty="0">
              <a:solidFill>
                <a:srgbClr val="FF0000"/>
              </a:solidFill>
              <a:latin typeface="Textile" charset="0"/>
            </a:endParaRPr>
          </a:p>
        </p:txBody>
      </p:sp>
      <p:sp>
        <p:nvSpPr>
          <p:cNvPr id="48160" name="Text Box 32"/>
          <p:cNvSpPr txBox="1">
            <a:spLocks noChangeArrowheads="1"/>
          </p:cNvSpPr>
          <p:nvPr/>
        </p:nvSpPr>
        <p:spPr bwMode="auto">
          <a:xfrm>
            <a:off x="6264275" y="2532063"/>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Middle Atlantic</a:t>
            </a:r>
            <a:endParaRPr lang="en-US" sz="800" dirty="0">
              <a:solidFill>
                <a:srgbClr val="FF0000"/>
              </a:solidFill>
              <a:latin typeface="Textile" charset="0"/>
            </a:endParaRPr>
          </a:p>
        </p:txBody>
      </p:sp>
      <p:sp>
        <p:nvSpPr>
          <p:cNvPr id="48161" name="Text Box 33"/>
          <p:cNvSpPr txBox="1">
            <a:spLocks noChangeArrowheads="1"/>
          </p:cNvSpPr>
          <p:nvPr/>
        </p:nvSpPr>
        <p:spPr bwMode="auto">
          <a:xfrm>
            <a:off x="5270500" y="2011363"/>
            <a:ext cx="6715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East North Central</a:t>
            </a:r>
            <a:endParaRPr lang="en-US" sz="800" dirty="0">
              <a:solidFill>
                <a:srgbClr val="FF0000"/>
              </a:solidFill>
              <a:latin typeface="Textile" charset="0"/>
            </a:endParaRPr>
          </a:p>
        </p:txBody>
      </p:sp>
      <p:sp>
        <p:nvSpPr>
          <p:cNvPr id="48162" name="Text Box 34"/>
          <p:cNvSpPr txBox="1">
            <a:spLocks noChangeArrowheads="1"/>
          </p:cNvSpPr>
          <p:nvPr/>
        </p:nvSpPr>
        <p:spPr bwMode="auto">
          <a:xfrm>
            <a:off x="2243138" y="1825625"/>
            <a:ext cx="727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Mountain</a:t>
            </a:r>
            <a:endParaRPr lang="en-US" sz="800" dirty="0">
              <a:solidFill>
                <a:srgbClr val="FF0000"/>
              </a:solidFill>
              <a:latin typeface="Textile" charset="0"/>
            </a:endParaRPr>
          </a:p>
        </p:txBody>
      </p:sp>
      <p:sp>
        <p:nvSpPr>
          <p:cNvPr id="48163" name="Text Box 35"/>
          <p:cNvSpPr txBox="1">
            <a:spLocks noChangeArrowheads="1"/>
          </p:cNvSpPr>
          <p:nvPr/>
        </p:nvSpPr>
        <p:spPr bwMode="auto">
          <a:xfrm>
            <a:off x="133350" y="2235200"/>
            <a:ext cx="727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Pacific</a:t>
            </a:r>
            <a:endParaRPr lang="en-US" sz="800" dirty="0">
              <a:solidFill>
                <a:srgbClr val="FF0000"/>
              </a:solidFill>
              <a:latin typeface="Textile" charset="0"/>
            </a:endParaRPr>
          </a:p>
        </p:txBody>
      </p:sp>
      <p:sp>
        <p:nvSpPr>
          <p:cNvPr id="48164" name="Text Box 36"/>
          <p:cNvSpPr txBox="1">
            <a:spLocks noChangeArrowheads="1"/>
          </p:cNvSpPr>
          <p:nvPr/>
        </p:nvSpPr>
        <p:spPr bwMode="auto">
          <a:xfrm>
            <a:off x="4365625" y="5895975"/>
            <a:ext cx="6715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West South Central</a:t>
            </a:r>
            <a:endParaRPr lang="en-US" sz="800" dirty="0">
              <a:solidFill>
                <a:srgbClr val="FF0000"/>
              </a:solidFill>
              <a:latin typeface="Textile" charset="0"/>
            </a:endParaRPr>
          </a:p>
        </p:txBody>
      </p:sp>
      <p:sp>
        <p:nvSpPr>
          <p:cNvPr id="48165" name="Text Box 37"/>
          <p:cNvSpPr txBox="1">
            <a:spLocks noChangeArrowheads="1"/>
          </p:cNvSpPr>
          <p:nvPr/>
        </p:nvSpPr>
        <p:spPr bwMode="auto">
          <a:xfrm>
            <a:off x="5405438" y="5507038"/>
            <a:ext cx="6715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East South Central</a:t>
            </a:r>
            <a:endParaRPr lang="en-US" sz="800" dirty="0">
              <a:solidFill>
                <a:srgbClr val="FF0000"/>
              </a:solidFill>
              <a:latin typeface="Textile" charset="0"/>
            </a:endParaRPr>
          </a:p>
        </p:txBody>
      </p:sp>
      <p:sp>
        <p:nvSpPr>
          <p:cNvPr id="48166" name="Text Box 38"/>
          <p:cNvSpPr txBox="1">
            <a:spLocks noChangeArrowheads="1"/>
          </p:cNvSpPr>
          <p:nvPr/>
        </p:nvSpPr>
        <p:spPr bwMode="auto">
          <a:xfrm>
            <a:off x="7472363" y="3897313"/>
            <a:ext cx="671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South Atlantic</a:t>
            </a:r>
            <a:endParaRPr lang="en-US" sz="800" dirty="0">
              <a:solidFill>
                <a:srgbClr val="FF0000"/>
              </a:solidFill>
              <a:latin typeface="Textile" charset="0"/>
            </a:endParaRPr>
          </a:p>
        </p:txBody>
      </p:sp>
      <p:sp>
        <p:nvSpPr>
          <p:cNvPr id="48167" name="Text Box 39"/>
          <p:cNvSpPr txBox="1">
            <a:spLocks noChangeArrowheads="1"/>
          </p:cNvSpPr>
          <p:nvPr/>
        </p:nvSpPr>
        <p:spPr bwMode="auto">
          <a:xfrm>
            <a:off x="3690938" y="1703388"/>
            <a:ext cx="6715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800" dirty="0">
                <a:solidFill>
                  <a:srgbClr val="000000"/>
                </a:solidFill>
                <a:latin typeface="Textile" charset="0"/>
              </a:rPr>
              <a:t>West North Central</a:t>
            </a:r>
            <a:endParaRPr lang="en-US" sz="800" dirty="0">
              <a:solidFill>
                <a:srgbClr val="FF0000"/>
              </a:solidFill>
              <a:latin typeface="Textile" charset="0"/>
            </a:endParaRPr>
          </a:p>
        </p:txBody>
      </p:sp>
    </p:spTree>
    <p:extLst>
      <p:ext uri="{BB962C8B-B14F-4D97-AF65-F5344CB8AC3E}">
        <p14:creationId xmlns:p14="http://schemas.microsoft.com/office/powerpoint/2010/main" val="1114361870"/>
      </p:ext>
    </p:extLst>
  </p:cSld>
  <p:clrMapOvr>
    <a:masterClrMapping/>
  </p:clrMapOvr>
  <p:transition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601663" y="288925"/>
            <a:ext cx="77787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300" b="1" dirty="0">
                <a:solidFill>
                  <a:srgbClr val="FF0000"/>
                </a:solidFill>
                <a:latin typeface="Textile" charset="0"/>
                <a:ea typeface="ＭＳ Ｐゴシック" charset="-128"/>
              </a:rPr>
              <a:t>USA State Suicide Rates</a:t>
            </a:r>
            <a:endParaRPr lang="en-US" sz="4700" b="1" dirty="0">
              <a:solidFill>
                <a:srgbClr val="FF0000"/>
              </a:solidFill>
              <a:latin typeface="Textile" charset="0"/>
              <a:ea typeface="ＭＳ Ｐゴシック" charset="-128"/>
            </a:endParaRPr>
          </a:p>
        </p:txBody>
      </p:sp>
      <p:sp>
        <p:nvSpPr>
          <p:cNvPr id="131076" name="Rectangle 4"/>
          <p:cNvSpPr>
            <a:spLocks noChangeArrowheads="1"/>
          </p:cNvSpPr>
          <p:nvPr/>
        </p:nvSpPr>
        <p:spPr bwMode="auto">
          <a:xfrm>
            <a:off x="2125663" y="1082675"/>
            <a:ext cx="4922837" cy="66357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800" b="1" i="1" dirty="0">
                <a:solidFill>
                  <a:srgbClr val="0000FF"/>
                </a:solidFill>
                <a:effectLst>
                  <a:outerShdw blurRad="38100" dist="38100" dir="2700000" algn="tl">
                    <a:srgbClr val="C0C0C0"/>
                  </a:outerShdw>
                </a:effectLst>
                <a:latin typeface="Textile" charset="0"/>
                <a:ea typeface="ＭＳ Ｐゴシック" charset="-128"/>
              </a:rPr>
              <a:t>Ranking of Top States</a:t>
            </a:r>
          </a:p>
        </p:txBody>
      </p:sp>
      <p:sp>
        <p:nvSpPr>
          <p:cNvPr id="50180" name="Rectangle 5"/>
          <p:cNvSpPr>
            <a:spLocks noGrp="1" noChangeArrowheads="1"/>
          </p:cNvSpPr>
          <p:nvPr>
            <p:ph type="body" idx="1"/>
          </p:nvPr>
        </p:nvSpPr>
        <p:spPr>
          <a:xfrm>
            <a:off x="122238" y="2349500"/>
            <a:ext cx="2028825" cy="2232025"/>
          </a:xfrm>
          <a:noFill/>
        </p:spPr>
        <p:txBody>
          <a:bodyPr wrap="none" lIns="18795" tIns="26625" rIns="18795" bIns="26625"/>
          <a:lstStyle/>
          <a:p>
            <a:pPr marL="0" indent="0">
              <a:lnSpc>
                <a:spcPts val="2763"/>
              </a:lnSpc>
              <a:spcBef>
                <a:spcPct val="0"/>
              </a:spcBef>
              <a:buClr>
                <a:srgbClr val="AA0056"/>
              </a:buClr>
              <a:buFont typeface="Helvetica" charset="0"/>
              <a:buChar char=" "/>
              <a:tabLst>
                <a:tab pos="450850" algn="l"/>
                <a:tab pos="901700" algn="l"/>
                <a:tab pos="1352550" algn="l"/>
              </a:tabLst>
            </a:pPr>
            <a:r>
              <a:rPr lang="en-US" sz="1400" b="1" dirty="0" smtClean="0">
                <a:solidFill>
                  <a:srgbClr val="000000"/>
                </a:solidFill>
                <a:latin typeface="Textile" charset="0"/>
                <a:ea typeface="ＭＳ Ｐゴシック" charset="-128"/>
              </a:rPr>
              <a:t> 1   Alaska</a:t>
            </a:r>
          </a:p>
          <a:p>
            <a:pPr marL="0" indent="0">
              <a:lnSpc>
                <a:spcPts val="2763"/>
              </a:lnSpc>
              <a:spcBef>
                <a:spcPct val="0"/>
              </a:spcBef>
              <a:buClr>
                <a:srgbClr val="AA0056"/>
              </a:buClr>
              <a:buFont typeface="Helvetica" charset="0"/>
              <a:buChar char=" "/>
              <a:tabLst>
                <a:tab pos="450850" algn="l"/>
                <a:tab pos="901700" algn="l"/>
                <a:tab pos="1352550" algn="l"/>
              </a:tabLst>
            </a:pPr>
            <a:r>
              <a:rPr lang="en-US" sz="1400" b="1" dirty="0" smtClean="0">
                <a:solidFill>
                  <a:srgbClr val="000000"/>
                </a:solidFill>
                <a:latin typeface="Textile" charset="0"/>
                <a:ea typeface="ＭＳ Ｐゴシック" charset="-128"/>
              </a:rPr>
              <a:t> 2   Montana</a:t>
            </a:r>
          </a:p>
          <a:p>
            <a:pPr marL="0" indent="0">
              <a:lnSpc>
                <a:spcPts val="2763"/>
              </a:lnSpc>
              <a:spcBef>
                <a:spcPct val="0"/>
              </a:spcBef>
              <a:buClr>
                <a:srgbClr val="AA0056"/>
              </a:buClr>
              <a:buFont typeface="Helvetica" charset="0"/>
              <a:buChar char=" "/>
              <a:tabLst>
                <a:tab pos="450850" algn="l"/>
                <a:tab pos="901700" algn="l"/>
                <a:tab pos="1352550" algn="l"/>
              </a:tabLst>
            </a:pPr>
            <a:r>
              <a:rPr lang="en-US" sz="1400" b="1" dirty="0" smtClean="0">
                <a:solidFill>
                  <a:srgbClr val="000000"/>
                </a:solidFill>
                <a:latin typeface="Textile" charset="0"/>
                <a:ea typeface="ＭＳ Ｐゴシック" charset="-128"/>
              </a:rPr>
              <a:t> 3   New Mexico</a:t>
            </a:r>
          </a:p>
          <a:p>
            <a:pPr marL="0" indent="0">
              <a:lnSpc>
                <a:spcPts val="2763"/>
              </a:lnSpc>
              <a:spcBef>
                <a:spcPct val="0"/>
              </a:spcBef>
              <a:buClr>
                <a:srgbClr val="AA0056"/>
              </a:buClr>
              <a:buFont typeface="Helvetica" charset="0"/>
              <a:buChar char=" "/>
              <a:tabLst>
                <a:tab pos="450850" algn="l"/>
                <a:tab pos="901700" algn="l"/>
                <a:tab pos="1352550" algn="l"/>
              </a:tabLst>
            </a:pPr>
            <a:r>
              <a:rPr lang="en-US" sz="1400" b="1" dirty="0" smtClean="0">
                <a:solidFill>
                  <a:srgbClr val="000000"/>
                </a:solidFill>
                <a:latin typeface="Textile" charset="0"/>
                <a:ea typeface="ＭＳ Ｐゴシック" charset="-128"/>
              </a:rPr>
              <a:t> 4   Wyoming</a:t>
            </a:r>
          </a:p>
          <a:p>
            <a:pPr marL="0" indent="0">
              <a:lnSpc>
                <a:spcPts val="2763"/>
              </a:lnSpc>
              <a:spcBef>
                <a:spcPct val="0"/>
              </a:spcBef>
              <a:buClr>
                <a:srgbClr val="AA0056"/>
              </a:buClr>
              <a:buFont typeface="Helvetica" charset="0"/>
              <a:buChar char=" "/>
              <a:tabLst>
                <a:tab pos="450850" algn="l"/>
                <a:tab pos="901700" algn="l"/>
                <a:tab pos="1352550" algn="l"/>
              </a:tabLst>
            </a:pPr>
            <a:r>
              <a:rPr lang="en-US" sz="1400" b="1" dirty="0" smtClean="0">
                <a:solidFill>
                  <a:srgbClr val="000000"/>
                </a:solidFill>
                <a:latin typeface="Textile" charset="0"/>
                <a:ea typeface="ＭＳ Ｐゴシック" charset="-128"/>
              </a:rPr>
              <a:t> 5   Nevada</a:t>
            </a:r>
          </a:p>
          <a:p>
            <a:pPr marL="0" indent="0">
              <a:tabLst>
                <a:tab pos="450850" algn="l"/>
                <a:tab pos="901700" algn="l"/>
                <a:tab pos="1352550" algn="l"/>
              </a:tabLst>
            </a:pPr>
            <a:endParaRPr lang="en-US" sz="1400" b="1" dirty="0" smtClean="0">
              <a:solidFill>
                <a:srgbClr val="000000"/>
              </a:solidFill>
              <a:latin typeface="Textile" charset="0"/>
              <a:ea typeface="ＭＳ Ｐゴシック" charset="-128"/>
            </a:endParaRPr>
          </a:p>
        </p:txBody>
      </p:sp>
      <p:sp>
        <p:nvSpPr>
          <p:cNvPr id="50181" name="Rectangle 6"/>
          <p:cNvSpPr>
            <a:spLocks noChangeArrowheads="1"/>
          </p:cNvSpPr>
          <p:nvPr/>
        </p:nvSpPr>
        <p:spPr bwMode="auto">
          <a:xfrm>
            <a:off x="41275" y="4079875"/>
            <a:ext cx="18907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2763"/>
              </a:lnSpc>
              <a:spcBef>
                <a:spcPct val="0"/>
              </a:spcBef>
              <a:spcAft>
                <a:spcPct val="0"/>
              </a:spcAft>
              <a:buClr>
                <a:srgbClr val="AA0056"/>
              </a:buClr>
              <a:buFont typeface="Helvetica" charset="0"/>
              <a:buChar char=" "/>
              <a:tabLst>
                <a:tab pos="450850" algn="l"/>
                <a:tab pos="901700" algn="l"/>
                <a:tab pos="1352550" algn="l"/>
              </a:tabLst>
            </a:pPr>
            <a:r>
              <a:rPr lang="en-US" sz="1400" b="1" dirty="0">
                <a:solidFill>
                  <a:srgbClr val="000000"/>
                </a:solidFill>
                <a:latin typeface="Textile" charset="0"/>
                <a:ea typeface="ＭＳ Ｐゴシック" charset="-128"/>
              </a:rPr>
              <a:t>  6  Colorado</a:t>
            </a:r>
          </a:p>
          <a:p>
            <a:pPr defTabSz="901700" eaLnBrk="0" fontAlgn="base" hangingPunct="0">
              <a:lnSpc>
                <a:spcPts val="2763"/>
              </a:lnSpc>
              <a:spcBef>
                <a:spcPct val="0"/>
              </a:spcBef>
              <a:spcAft>
                <a:spcPct val="0"/>
              </a:spcAft>
              <a:buClr>
                <a:srgbClr val="AA0056"/>
              </a:buClr>
              <a:buFont typeface="Helvetica" charset="0"/>
              <a:buChar char=" "/>
              <a:tabLst>
                <a:tab pos="450850" algn="l"/>
                <a:tab pos="901700" algn="l"/>
                <a:tab pos="1352550" algn="l"/>
              </a:tabLst>
            </a:pPr>
            <a:r>
              <a:rPr lang="en-US" sz="1400" b="1" dirty="0">
                <a:solidFill>
                  <a:srgbClr val="000000"/>
                </a:solidFill>
                <a:latin typeface="Textile" charset="0"/>
                <a:ea typeface="ＭＳ Ｐゴシック" charset="-128"/>
              </a:rPr>
              <a:t>  7  West Virginia</a:t>
            </a:r>
          </a:p>
          <a:p>
            <a:pPr defTabSz="901700" eaLnBrk="0" fontAlgn="base" hangingPunct="0">
              <a:lnSpc>
                <a:spcPts val="2763"/>
              </a:lnSpc>
              <a:spcBef>
                <a:spcPct val="0"/>
              </a:spcBef>
              <a:spcAft>
                <a:spcPct val="0"/>
              </a:spcAft>
              <a:buClr>
                <a:srgbClr val="AA0056"/>
              </a:buClr>
              <a:buFont typeface="Helvetica" charset="0"/>
              <a:buChar char=" "/>
              <a:tabLst>
                <a:tab pos="450850" algn="l"/>
                <a:tab pos="901700" algn="l"/>
                <a:tab pos="1352550" algn="l"/>
              </a:tabLst>
            </a:pPr>
            <a:r>
              <a:rPr lang="en-US" sz="1400" b="1" dirty="0">
                <a:solidFill>
                  <a:srgbClr val="000000"/>
                </a:solidFill>
                <a:latin typeface="Textile" charset="0"/>
                <a:ea typeface="ＭＳ Ｐゴシック" charset="-128"/>
              </a:rPr>
              <a:t>  8  Arizona</a:t>
            </a:r>
          </a:p>
          <a:p>
            <a:pPr defTabSz="901700" eaLnBrk="0" fontAlgn="base" hangingPunct="0">
              <a:lnSpc>
                <a:spcPts val="2763"/>
              </a:lnSpc>
              <a:spcBef>
                <a:spcPct val="0"/>
              </a:spcBef>
              <a:spcAft>
                <a:spcPct val="0"/>
              </a:spcAft>
              <a:buClr>
                <a:srgbClr val="AA0056"/>
              </a:buClr>
              <a:buFont typeface="Helvetica" charset="0"/>
              <a:buChar char=" "/>
              <a:tabLst>
                <a:tab pos="450850" algn="l"/>
                <a:tab pos="901700" algn="l"/>
                <a:tab pos="1352550" algn="l"/>
              </a:tabLst>
            </a:pPr>
            <a:r>
              <a:rPr lang="en-US" sz="1400" b="1" dirty="0">
                <a:solidFill>
                  <a:srgbClr val="000000"/>
                </a:solidFill>
                <a:latin typeface="Textile" charset="0"/>
                <a:ea typeface="ＭＳ Ｐゴシック" charset="-128"/>
              </a:rPr>
              <a:t>  9  Oregon</a:t>
            </a:r>
          </a:p>
          <a:p>
            <a:pPr defTabSz="901700" eaLnBrk="0" fontAlgn="base" hangingPunct="0">
              <a:lnSpc>
                <a:spcPts val="2763"/>
              </a:lnSpc>
              <a:spcBef>
                <a:spcPct val="0"/>
              </a:spcBef>
              <a:spcAft>
                <a:spcPct val="0"/>
              </a:spcAft>
              <a:buClr>
                <a:srgbClr val="AA0056"/>
              </a:buClr>
              <a:buFont typeface="Helvetica" charset="0"/>
              <a:buChar char=" "/>
              <a:tabLst>
                <a:tab pos="450850" algn="l"/>
                <a:tab pos="901700" algn="l"/>
                <a:tab pos="1352550" algn="l"/>
              </a:tabLst>
            </a:pPr>
            <a:r>
              <a:rPr lang="en-US" sz="1400" b="1" dirty="0">
                <a:solidFill>
                  <a:srgbClr val="000000"/>
                </a:solidFill>
                <a:latin typeface="Textile" charset="0"/>
                <a:ea typeface="ＭＳ Ｐゴシック" charset="-128"/>
              </a:rPr>
              <a:t>10  Kentucky</a:t>
            </a:r>
          </a:p>
          <a:p>
            <a:pPr defTabSz="901700" eaLnBrk="0" fontAlgn="base" hangingPunct="0">
              <a:lnSpc>
                <a:spcPts val="2763"/>
              </a:lnSpc>
              <a:spcBef>
                <a:spcPct val="0"/>
              </a:spcBef>
              <a:spcAft>
                <a:spcPct val="0"/>
              </a:spcAft>
              <a:buClr>
                <a:srgbClr val="AA0056"/>
              </a:buClr>
              <a:buFont typeface="Helvetica" charset="0"/>
              <a:buChar char=" "/>
              <a:tabLst>
                <a:tab pos="450850" algn="l"/>
                <a:tab pos="901700" algn="l"/>
                <a:tab pos="1352550" algn="l"/>
              </a:tabLst>
            </a:pPr>
            <a:endParaRPr lang="en-US" sz="1400" b="1" dirty="0">
              <a:solidFill>
                <a:srgbClr val="000000"/>
              </a:solidFill>
              <a:latin typeface="Textile" charset="0"/>
              <a:ea typeface="ＭＳ Ｐゴシック" charset="-128"/>
            </a:endParaRPr>
          </a:p>
        </p:txBody>
      </p:sp>
      <p:pic>
        <p:nvPicPr>
          <p:cNvPr id="50182"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588" y="1922463"/>
            <a:ext cx="70866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0183" name="Group 9"/>
          <p:cNvGrpSpPr>
            <a:grpSpLocks/>
          </p:cNvGrpSpPr>
          <p:nvPr/>
        </p:nvGrpSpPr>
        <p:grpSpPr bwMode="auto">
          <a:xfrm>
            <a:off x="3643313" y="4408488"/>
            <a:ext cx="381000" cy="381000"/>
            <a:chOff x="1476" y="2088"/>
            <a:chExt cx="240" cy="240"/>
          </a:xfrm>
        </p:grpSpPr>
        <p:sp>
          <p:nvSpPr>
            <p:cNvPr id="50230" name="Oval 10"/>
            <p:cNvSpPr>
              <a:spLocks noChangeArrowheads="1"/>
            </p:cNvSpPr>
            <p:nvPr/>
          </p:nvSpPr>
          <p:spPr bwMode="auto">
            <a:xfrm>
              <a:off x="1476" y="2088"/>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31" name="Rectangle 11"/>
            <p:cNvSpPr>
              <a:spLocks noChangeArrowheads="1"/>
            </p:cNvSpPr>
            <p:nvPr/>
          </p:nvSpPr>
          <p:spPr bwMode="auto">
            <a:xfrm>
              <a:off x="1505" y="2119"/>
              <a:ext cx="1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3</a:t>
              </a:r>
            </a:p>
          </p:txBody>
        </p:sp>
      </p:grpSp>
      <p:grpSp>
        <p:nvGrpSpPr>
          <p:cNvPr id="50184" name="Group 12"/>
          <p:cNvGrpSpPr>
            <a:grpSpLocks/>
          </p:cNvGrpSpPr>
          <p:nvPr/>
        </p:nvGrpSpPr>
        <p:grpSpPr bwMode="auto">
          <a:xfrm>
            <a:off x="3498850" y="2312988"/>
            <a:ext cx="381000" cy="381000"/>
            <a:chOff x="1332" y="3180"/>
            <a:chExt cx="240" cy="240"/>
          </a:xfrm>
        </p:grpSpPr>
        <p:sp>
          <p:nvSpPr>
            <p:cNvPr id="50228" name="Oval 13"/>
            <p:cNvSpPr>
              <a:spLocks noChangeArrowheads="1"/>
            </p:cNvSpPr>
            <p:nvPr/>
          </p:nvSpPr>
          <p:spPr bwMode="auto">
            <a:xfrm>
              <a:off x="1332" y="3180"/>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29" name="Rectangle 14"/>
            <p:cNvSpPr>
              <a:spLocks noChangeArrowheads="1"/>
            </p:cNvSpPr>
            <p:nvPr/>
          </p:nvSpPr>
          <p:spPr bwMode="auto">
            <a:xfrm>
              <a:off x="1350" y="3211"/>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2</a:t>
              </a:r>
            </a:p>
          </p:txBody>
        </p:sp>
      </p:grpSp>
      <p:grpSp>
        <p:nvGrpSpPr>
          <p:cNvPr id="50185" name="Group 18"/>
          <p:cNvGrpSpPr>
            <a:grpSpLocks/>
          </p:cNvGrpSpPr>
          <p:nvPr/>
        </p:nvGrpSpPr>
        <p:grpSpPr bwMode="auto">
          <a:xfrm>
            <a:off x="3644900" y="2997200"/>
            <a:ext cx="381000" cy="381000"/>
            <a:chOff x="2160" y="1464"/>
            <a:chExt cx="240" cy="240"/>
          </a:xfrm>
        </p:grpSpPr>
        <p:sp>
          <p:nvSpPr>
            <p:cNvPr id="50226" name="Oval 19"/>
            <p:cNvSpPr>
              <a:spLocks noChangeArrowheads="1"/>
            </p:cNvSpPr>
            <p:nvPr/>
          </p:nvSpPr>
          <p:spPr bwMode="auto">
            <a:xfrm>
              <a:off x="2160" y="1464"/>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27" name="Rectangle 20"/>
            <p:cNvSpPr>
              <a:spLocks noChangeArrowheads="1"/>
            </p:cNvSpPr>
            <p:nvPr/>
          </p:nvSpPr>
          <p:spPr bwMode="auto">
            <a:xfrm>
              <a:off x="2185" y="1496"/>
              <a:ext cx="19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4</a:t>
              </a:r>
            </a:p>
          </p:txBody>
        </p:sp>
      </p:grpSp>
      <p:grpSp>
        <p:nvGrpSpPr>
          <p:cNvPr id="50186" name="Group 24"/>
          <p:cNvGrpSpPr>
            <a:grpSpLocks/>
          </p:cNvGrpSpPr>
          <p:nvPr/>
        </p:nvGrpSpPr>
        <p:grpSpPr bwMode="auto">
          <a:xfrm>
            <a:off x="2932113" y="4389438"/>
            <a:ext cx="381000" cy="381000"/>
            <a:chOff x="2232" y="2808"/>
            <a:chExt cx="240" cy="240"/>
          </a:xfrm>
        </p:grpSpPr>
        <p:sp>
          <p:nvSpPr>
            <p:cNvPr id="50224" name="Oval 25"/>
            <p:cNvSpPr>
              <a:spLocks noChangeArrowheads="1"/>
            </p:cNvSpPr>
            <p:nvPr/>
          </p:nvSpPr>
          <p:spPr bwMode="auto">
            <a:xfrm>
              <a:off x="2232" y="2808"/>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25" name="Rectangle 26"/>
            <p:cNvSpPr>
              <a:spLocks noChangeArrowheads="1"/>
            </p:cNvSpPr>
            <p:nvPr/>
          </p:nvSpPr>
          <p:spPr bwMode="auto">
            <a:xfrm>
              <a:off x="2253" y="2839"/>
              <a:ext cx="1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8</a:t>
              </a:r>
            </a:p>
          </p:txBody>
        </p:sp>
      </p:grpSp>
      <p:grpSp>
        <p:nvGrpSpPr>
          <p:cNvPr id="50187" name="Group 33"/>
          <p:cNvGrpSpPr>
            <a:grpSpLocks/>
          </p:cNvGrpSpPr>
          <p:nvPr/>
        </p:nvGrpSpPr>
        <p:grpSpPr bwMode="auto">
          <a:xfrm>
            <a:off x="2119313" y="2608263"/>
            <a:ext cx="341312" cy="352425"/>
            <a:chOff x="1836" y="2268"/>
            <a:chExt cx="240" cy="255"/>
          </a:xfrm>
        </p:grpSpPr>
        <p:sp>
          <p:nvSpPr>
            <p:cNvPr id="50222" name="Oval 34"/>
            <p:cNvSpPr>
              <a:spLocks noChangeArrowheads="1"/>
            </p:cNvSpPr>
            <p:nvPr/>
          </p:nvSpPr>
          <p:spPr bwMode="auto">
            <a:xfrm>
              <a:off x="1836" y="2268"/>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23" name="Rectangle 35"/>
            <p:cNvSpPr>
              <a:spLocks noChangeArrowheads="1"/>
            </p:cNvSpPr>
            <p:nvPr/>
          </p:nvSpPr>
          <p:spPr bwMode="auto">
            <a:xfrm>
              <a:off x="1842" y="2300"/>
              <a:ext cx="22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9</a:t>
              </a:r>
            </a:p>
          </p:txBody>
        </p:sp>
      </p:grpSp>
      <p:grpSp>
        <p:nvGrpSpPr>
          <p:cNvPr id="50188" name="Group 36"/>
          <p:cNvGrpSpPr>
            <a:grpSpLocks/>
          </p:cNvGrpSpPr>
          <p:nvPr/>
        </p:nvGrpSpPr>
        <p:grpSpPr bwMode="auto">
          <a:xfrm>
            <a:off x="2365375" y="3368675"/>
            <a:ext cx="381000" cy="381000"/>
            <a:chOff x="5160" y="1212"/>
            <a:chExt cx="240" cy="240"/>
          </a:xfrm>
        </p:grpSpPr>
        <p:sp>
          <p:nvSpPr>
            <p:cNvPr id="50220" name="Oval 37"/>
            <p:cNvSpPr>
              <a:spLocks noChangeArrowheads="1"/>
            </p:cNvSpPr>
            <p:nvPr/>
          </p:nvSpPr>
          <p:spPr bwMode="auto">
            <a:xfrm>
              <a:off x="5160" y="1212"/>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21" name="Rectangle 38"/>
            <p:cNvSpPr>
              <a:spLocks noChangeArrowheads="1"/>
            </p:cNvSpPr>
            <p:nvPr/>
          </p:nvSpPr>
          <p:spPr bwMode="auto">
            <a:xfrm>
              <a:off x="5179" y="1243"/>
              <a:ext cx="2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5</a:t>
              </a:r>
            </a:p>
          </p:txBody>
        </p:sp>
      </p:grpSp>
      <p:grpSp>
        <p:nvGrpSpPr>
          <p:cNvPr id="50189" name="Group 45"/>
          <p:cNvGrpSpPr>
            <a:grpSpLocks/>
          </p:cNvGrpSpPr>
          <p:nvPr/>
        </p:nvGrpSpPr>
        <p:grpSpPr bwMode="auto">
          <a:xfrm>
            <a:off x="2994025" y="3625850"/>
            <a:ext cx="420688" cy="312738"/>
            <a:chOff x="4571" y="3374"/>
            <a:chExt cx="265" cy="197"/>
          </a:xfrm>
        </p:grpSpPr>
        <p:sp>
          <p:nvSpPr>
            <p:cNvPr id="50218" name="Oval 46"/>
            <p:cNvSpPr>
              <a:spLocks noChangeArrowheads="1"/>
            </p:cNvSpPr>
            <p:nvPr/>
          </p:nvSpPr>
          <p:spPr bwMode="auto">
            <a:xfrm>
              <a:off x="4608" y="3379"/>
              <a:ext cx="192" cy="192"/>
            </a:xfrm>
            <a:prstGeom prst="ellipse">
              <a:avLst/>
            </a:prstGeom>
            <a:solidFill>
              <a:schemeClr val="accent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19" name="Rectangle 47"/>
            <p:cNvSpPr>
              <a:spLocks noChangeArrowheads="1"/>
            </p:cNvSpPr>
            <p:nvPr/>
          </p:nvSpPr>
          <p:spPr bwMode="auto">
            <a:xfrm>
              <a:off x="4571" y="3374"/>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FFFFFF"/>
                  </a:solidFill>
                  <a:latin typeface="Textile" charset="0"/>
                  <a:ea typeface="ＭＳ Ｐゴシック" charset="-128"/>
                </a:rPr>
                <a:t>15</a:t>
              </a:r>
            </a:p>
          </p:txBody>
        </p:sp>
      </p:grpSp>
      <p:grpSp>
        <p:nvGrpSpPr>
          <p:cNvPr id="50190" name="Group 54"/>
          <p:cNvGrpSpPr>
            <a:grpSpLocks/>
          </p:cNvGrpSpPr>
          <p:nvPr/>
        </p:nvGrpSpPr>
        <p:grpSpPr bwMode="auto">
          <a:xfrm>
            <a:off x="3775075" y="3667125"/>
            <a:ext cx="381000" cy="381000"/>
            <a:chOff x="5160" y="1212"/>
            <a:chExt cx="240" cy="240"/>
          </a:xfrm>
        </p:grpSpPr>
        <p:sp>
          <p:nvSpPr>
            <p:cNvPr id="50216" name="Oval 55"/>
            <p:cNvSpPr>
              <a:spLocks noChangeArrowheads="1"/>
            </p:cNvSpPr>
            <p:nvPr/>
          </p:nvSpPr>
          <p:spPr bwMode="auto">
            <a:xfrm>
              <a:off x="5160" y="1212"/>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17" name="Rectangle 56"/>
            <p:cNvSpPr>
              <a:spLocks noChangeArrowheads="1"/>
            </p:cNvSpPr>
            <p:nvPr/>
          </p:nvSpPr>
          <p:spPr bwMode="auto">
            <a:xfrm>
              <a:off x="5182" y="1243"/>
              <a:ext cx="1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6</a:t>
              </a:r>
            </a:p>
          </p:txBody>
        </p:sp>
      </p:grpSp>
      <p:grpSp>
        <p:nvGrpSpPr>
          <p:cNvPr id="50191" name="Group 57"/>
          <p:cNvGrpSpPr>
            <a:grpSpLocks/>
          </p:cNvGrpSpPr>
          <p:nvPr/>
        </p:nvGrpSpPr>
        <p:grpSpPr bwMode="auto">
          <a:xfrm>
            <a:off x="8307388" y="2168525"/>
            <a:ext cx="428625" cy="312738"/>
            <a:chOff x="3021" y="2755"/>
            <a:chExt cx="270" cy="197"/>
          </a:xfrm>
        </p:grpSpPr>
        <p:sp>
          <p:nvSpPr>
            <p:cNvPr id="50214" name="Oval 58"/>
            <p:cNvSpPr>
              <a:spLocks noChangeArrowheads="1"/>
            </p:cNvSpPr>
            <p:nvPr/>
          </p:nvSpPr>
          <p:spPr bwMode="auto">
            <a:xfrm>
              <a:off x="3060" y="2755"/>
              <a:ext cx="192" cy="192"/>
            </a:xfrm>
            <a:prstGeom prst="ellipse">
              <a:avLst/>
            </a:prstGeom>
            <a:solidFill>
              <a:schemeClr val="accent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15" name="Rectangle 59"/>
            <p:cNvSpPr>
              <a:spLocks noChangeArrowheads="1"/>
            </p:cNvSpPr>
            <p:nvPr/>
          </p:nvSpPr>
          <p:spPr bwMode="auto">
            <a:xfrm>
              <a:off x="3021" y="2758"/>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FFFFFF"/>
                  </a:solidFill>
                  <a:latin typeface="Textile" charset="0"/>
                  <a:ea typeface="ＭＳ Ｐゴシック" charset="-128"/>
                </a:rPr>
                <a:t>14</a:t>
              </a:r>
            </a:p>
          </p:txBody>
        </p:sp>
      </p:grpSp>
      <p:grpSp>
        <p:nvGrpSpPr>
          <p:cNvPr id="50192" name="Group 60"/>
          <p:cNvGrpSpPr>
            <a:grpSpLocks/>
          </p:cNvGrpSpPr>
          <p:nvPr/>
        </p:nvGrpSpPr>
        <p:grpSpPr bwMode="auto">
          <a:xfrm>
            <a:off x="4894263" y="4341813"/>
            <a:ext cx="428625" cy="312737"/>
            <a:chOff x="3023" y="2750"/>
            <a:chExt cx="270" cy="197"/>
          </a:xfrm>
        </p:grpSpPr>
        <p:sp>
          <p:nvSpPr>
            <p:cNvPr id="50212" name="Oval 61"/>
            <p:cNvSpPr>
              <a:spLocks noChangeArrowheads="1"/>
            </p:cNvSpPr>
            <p:nvPr/>
          </p:nvSpPr>
          <p:spPr bwMode="auto">
            <a:xfrm>
              <a:off x="3060" y="2755"/>
              <a:ext cx="192" cy="192"/>
            </a:xfrm>
            <a:prstGeom prst="ellipse">
              <a:avLst/>
            </a:prstGeom>
            <a:solidFill>
              <a:schemeClr val="accent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13" name="Rectangle 62"/>
            <p:cNvSpPr>
              <a:spLocks noChangeArrowheads="1"/>
            </p:cNvSpPr>
            <p:nvPr/>
          </p:nvSpPr>
          <p:spPr bwMode="auto">
            <a:xfrm>
              <a:off x="3023" y="2750"/>
              <a:ext cx="2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FFFFFF"/>
                  </a:solidFill>
                  <a:latin typeface="Textile" charset="0"/>
                  <a:ea typeface="ＭＳ Ｐゴシック" charset="-128"/>
                </a:rPr>
                <a:t>13</a:t>
              </a:r>
            </a:p>
          </p:txBody>
        </p:sp>
      </p:grpSp>
      <p:grpSp>
        <p:nvGrpSpPr>
          <p:cNvPr id="50193" name="Group 63"/>
          <p:cNvGrpSpPr>
            <a:grpSpLocks/>
          </p:cNvGrpSpPr>
          <p:nvPr/>
        </p:nvGrpSpPr>
        <p:grpSpPr bwMode="auto">
          <a:xfrm>
            <a:off x="7720013" y="2124075"/>
            <a:ext cx="441325" cy="312738"/>
            <a:chOff x="3023" y="2750"/>
            <a:chExt cx="278" cy="197"/>
          </a:xfrm>
        </p:grpSpPr>
        <p:sp>
          <p:nvSpPr>
            <p:cNvPr id="50210" name="Oval 64"/>
            <p:cNvSpPr>
              <a:spLocks noChangeArrowheads="1"/>
            </p:cNvSpPr>
            <p:nvPr/>
          </p:nvSpPr>
          <p:spPr bwMode="auto">
            <a:xfrm>
              <a:off x="3060" y="2755"/>
              <a:ext cx="192" cy="192"/>
            </a:xfrm>
            <a:prstGeom prst="ellipse">
              <a:avLst/>
            </a:prstGeom>
            <a:solidFill>
              <a:schemeClr val="accent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11" name="Rectangle 65"/>
            <p:cNvSpPr>
              <a:spLocks noChangeArrowheads="1"/>
            </p:cNvSpPr>
            <p:nvPr/>
          </p:nvSpPr>
          <p:spPr bwMode="auto">
            <a:xfrm>
              <a:off x="3023" y="2750"/>
              <a:ext cx="2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FFFFFF"/>
                  </a:solidFill>
                  <a:latin typeface="Textile" charset="0"/>
                  <a:ea typeface="ＭＳ Ｐゴシック" charset="-128"/>
                </a:rPr>
                <a:t>15</a:t>
              </a:r>
            </a:p>
          </p:txBody>
        </p:sp>
      </p:grpSp>
      <p:grpSp>
        <p:nvGrpSpPr>
          <p:cNvPr id="50194" name="Group 94"/>
          <p:cNvGrpSpPr>
            <a:grpSpLocks/>
          </p:cNvGrpSpPr>
          <p:nvPr/>
        </p:nvGrpSpPr>
        <p:grpSpPr bwMode="auto">
          <a:xfrm>
            <a:off x="2173288" y="5064125"/>
            <a:ext cx="381000" cy="381000"/>
            <a:chOff x="1332" y="3180"/>
            <a:chExt cx="240" cy="240"/>
          </a:xfrm>
        </p:grpSpPr>
        <p:sp>
          <p:nvSpPr>
            <p:cNvPr id="50208" name="Oval 95"/>
            <p:cNvSpPr>
              <a:spLocks noChangeArrowheads="1"/>
            </p:cNvSpPr>
            <p:nvPr/>
          </p:nvSpPr>
          <p:spPr bwMode="auto">
            <a:xfrm>
              <a:off x="1332" y="3180"/>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09" name="Rectangle 96"/>
            <p:cNvSpPr>
              <a:spLocks noChangeArrowheads="1"/>
            </p:cNvSpPr>
            <p:nvPr/>
          </p:nvSpPr>
          <p:spPr bwMode="auto">
            <a:xfrm>
              <a:off x="1357" y="3211"/>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1</a:t>
              </a:r>
            </a:p>
          </p:txBody>
        </p:sp>
      </p:grpSp>
      <p:grpSp>
        <p:nvGrpSpPr>
          <p:cNvPr id="50195" name="Group 45"/>
          <p:cNvGrpSpPr>
            <a:grpSpLocks/>
          </p:cNvGrpSpPr>
          <p:nvPr/>
        </p:nvGrpSpPr>
        <p:grpSpPr bwMode="auto">
          <a:xfrm>
            <a:off x="4533900" y="2389188"/>
            <a:ext cx="423863" cy="312737"/>
            <a:chOff x="4570" y="3374"/>
            <a:chExt cx="267" cy="197"/>
          </a:xfrm>
        </p:grpSpPr>
        <p:sp>
          <p:nvSpPr>
            <p:cNvPr id="50206" name="Oval 46"/>
            <p:cNvSpPr>
              <a:spLocks noChangeArrowheads="1"/>
            </p:cNvSpPr>
            <p:nvPr/>
          </p:nvSpPr>
          <p:spPr bwMode="auto">
            <a:xfrm>
              <a:off x="4608" y="3379"/>
              <a:ext cx="192" cy="192"/>
            </a:xfrm>
            <a:prstGeom prst="ellipse">
              <a:avLst/>
            </a:prstGeom>
            <a:solidFill>
              <a:schemeClr val="accent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07" name="Rectangle 47"/>
            <p:cNvSpPr>
              <a:spLocks noChangeArrowheads="1"/>
            </p:cNvSpPr>
            <p:nvPr/>
          </p:nvSpPr>
          <p:spPr bwMode="auto">
            <a:xfrm>
              <a:off x="4570" y="3374"/>
              <a:ext cx="2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FFFFFF"/>
                  </a:solidFill>
                  <a:latin typeface="Textile" charset="0"/>
                  <a:ea typeface="ＭＳ Ｐゴシック" charset="-128"/>
                </a:rPr>
                <a:t>11</a:t>
              </a:r>
            </a:p>
          </p:txBody>
        </p:sp>
      </p:grpSp>
      <p:grpSp>
        <p:nvGrpSpPr>
          <p:cNvPr id="50196" name="Group 77"/>
          <p:cNvGrpSpPr>
            <a:grpSpLocks/>
          </p:cNvGrpSpPr>
          <p:nvPr/>
        </p:nvGrpSpPr>
        <p:grpSpPr bwMode="auto">
          <a:xfrm>
            <a:off x="6596063" y="3819525"/>
            <a:ext cx="441325" cy="381000"/>
            <a:chOff x="1910" y="3304"/>
            <a:chExt cx="278" cy="240"/>
          </a:xfrm>
        </p:grpSpPr>
        <p:sp>
          <p:nvSpPr>
            <p:cNvPr id="50204" name="Oval 78"/>
            <p:cNvSpPr>
              <a:spLocks noChangeArrowheads="1"/>
            </p:cNvSpPr>
            <p:nvPr/>
          </p:nvSpPr>
          <p:spPr bwMode="auto">
            <a:xfrm>
              <a:off x="1936" y="3304"/>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05" name="Rectangle 79"/>
            <p:cNvSpPr>
              <a:spLocks noChangeArrowheads="1"/>
            </p:cNvSpPr>
            <p:nvPr/>
          </p:nvSpPr>
          <p:spPr bwMode="auto">
            <a:xfrm>
              <a:off x="1910" y="3335"/>
              <a:ext cx="2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10</a:t>
              </a:r>
            </a:p>
          </p:txBody>
        </p:sp>
      </p:grpSp>
      <p:grpSp>
        <p:nvGrpSpPr>
          <p:cNvPr id="50197" name="Group 60"/>
          <p:cNvGrpSpPr>
            <a:grpSpLocks/>
          </p:cNvGrpSpPr>
          <p:nvPr/>
        </p:nvGrpSpPr>
        <p:grpSpPr bwMode="auto">
          <a:xfrm>
            <a:off x="2776538" y="2830513"/>
            <a:ext cx="420687" cy="312737"/>
            <a:chOff x="3025" y="2750"/>
            <a:chExt cx="265" cy="197"/>
          </a:xfrm>
        </p:grpSpPr>
        <p:sp>
          <p:nvSpPr>
            <p:cNvPr id="50202" name="Oval 61"/>
            <p:cNvSpPr>
              <a:spLocks noChangeArrowheads="1"/>
            </p:cNvSpPr>
            <p:nvPr/>
          </p:nvSpPr>
          <p:spPr bwMode="auto">
            <a:xfrm>
              <a:off x="3060" y="2755"/>
              <a:ext cx="192" cy="192"/>
            </a:xfrm>
            <a:prstGeom prst="ellipse">
              <a:avLst/>
            </a:prstGeom>
            <a:solidFill>
              <a:schemeClr val="accent1"/>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03" name="Rectangle 62"/>
            <p:cNvSpPr>
              <a:spLocks noChangeArrowheads="1"/>
            </p:cNvSpPr>
            <p:nvPr/>
          </p:nvSpPr>
          <p:spPr bwMode="auto">
            <a:xfrm>
              <a:off x="3025" y="2750"/>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FFFFFF"/>
                  </a:solidFill>
                  <a:latin typeface="Textile" charset="0"/>
                  <a:ea typeface="ＭＳ Ｐゴシック" charset="-128"/>
                </a:rPr>
                <a:t>11</a:t>
              </a:r>
            </a:p>
          </p:txBody>
        </p:sp>
      </p:grpSp>
      <p:grpSp>
        <p:nvGrpSpPr>
          <p:cNvPr id="50198" name="Group 21"/>
          <p:cNvGrpSpPr>
            <a:grpSpLocks/>
          </p:cNvGrpSpPr>
          <p:nvPr/>
        </p:nvGrpSpPr>
        <p:grpSpPr bwMode="auto">
          <a:xfrm>
            <a:off x="7153275" y="3595688"/>
            <a:ext cx="381000" cy="381000"/>
            <a:chOff x="1824" y="2760"/>
            <a:chExt cx="240" cy="240"/>
          </a:xfrm>
        </p:grpSpPr>
        <p:sp>
          <p:nvSpPr>
            <p:cNvPr id="50200" name="Oval 22"/>
            <p:cNvSpPr>
              <a:spLocks noChangeArrowheads="1"/>
            </p:cNvSpPr>
            <p:nvPr/>
          </p:nvSpPr>
          <p:spPr bwMode="auto">
            <a:xfrm>
              <a:off x="1824" y="2760"/>
              <a:ext cx="240" cy="240"/>
            </a:xfrm>
            <a:prstGeom prst="ellipse">
              <a:avLst/>
            </a:prstGeom>
            <a:solidFill>
              <a:srgbClr val="FFFFFF"/>
            </a:solidFill>
            <a:ln w="12700">
              <a:solidFill>
                <a:schemeClr val="bg2"/>
              </a:solidFill>
              <a:round/>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0201" name="Rectangle 23"/>
            <p:cNvSpPr>
              <a:spLocks noChangeArrowheads="1"/>
            </p:cNvSpPr>
            <p:nvPr/>
          </p:nvSpPr>
          <p:spPr bwMode="auto">
            <a:xfrm>
              <a:off x="1838" y="2791"/>
              <a:ext cx="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en-US" sz="1400" b="1" dirty="0">
                  <a:solidFill>
                    <a:srgbClr val="000000"/>
                  </a:solidFill>
                  <a:latin typeface="Textile" charset="0"/>
                  <a:ea typeface="ＭＳ Ｐゴシック" charset="-128"/>
                </a:rPr>
                <a:t>7</a:t>
              </a:r>
            </a:p>
          </p:txBody>
        </p:sp>
      </p:grpSp>
      <p:cxnSp>
        <p:nvCxnSpPr>
          <p:cNvPr id="50199" name="Straight Arrow Connector 64"/>
          <p:cNvCxnSpPr>
            <a:cxnSpLocks noChangeShapeType="1"/>
            <a:stCxn id="50210" idx="5"/>
          </p:cNvCxnSpPr>
          <p:nvPr/>
        </p:nvCxnSpPr>
        <p:spPr bwMode="auto">
          <a:xfrm rot="16200000" flipH="1">
            <a:off x="8028781" y="2402682"/>
            <a:ext cx="160337" cy="139700"/>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268206"/>
      </p:ext>
    </p:extLst>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4" descr="2007RateMF.p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2216150"/>
            <a:ext cx="3748087"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3" descr="2007NoMF.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 y="2222500"/>
            <a:ext cx="3843338"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ChangeArrowheads="1"/>
          </p:cNvSpPr>
          <p:nvPr/>
        </p:nvSpPr>
        <p:spPr bwMode="auto">
          <a:xfrm>
            <a:off x="762000" y="325438"/>
            <a:ext cx="73152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900" b="1" dirty="0">
                <a:solidFill>
                  <a:srgbClr val="FF0000"/>
                </a:solidFill>
                <a:latin typeface="Textile" charset="0"/>
                <a:ea typeface="ＭＳ Ｐゴシック" charset="-128"/>
              </a:rPr>
              <a:t>USA Suicide by Sex/Gender</a:t>
            </a:r>
            <a:endParaRPr lang="en-US" sz="3900" b="1" dirty="0">
              <a:solidFill>
                <a:srgbClr val="FF0000"/>
              </a:solidFill>
              <a:latin typeface="SnyderSpeed" pitchFamily="4" charset="0"/>
              <a:ea typeface="ＭＳ Ｐゴシック" charset="-128"/>
            </a:endParaRPr>
          </a:p>
        </p:txBody>
      </p:sp>
      <p:sp>
        <p:nvSpPr>
          <p:cNvPr id="135172" name="Rectangle 4"/>
          <p:cNvSpPr>
            <a:spLocks noChangeArrowheads="1"/>
          </p:cNvSpPr>
          <p:nvPr/>
        </p:nvSpPr>
        <p:spPr bwMode="auto">
          <a:xfrm>
            <a:off x="1979613" y="952500"/>
            <a:ext cx="5235575" cy="120332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800" b="1" i="1" dirty="0">
                <a:solidFill>
                  <a:srgbClr val="0000FF"/>
                </a:solidFill>
                <a:effectLst>
                  <a:outerShdw blurRad="38100" dist="38100" dir="2700000" algn="tl">
                    <a:srgbClr val="C0C0C0"/>
                  </a:outerShdw>
                </a:effectLst>
                <a:latin typeface="Textile" charset="0"/>
                <a:ea typeface="ＭＳ Ｐゴシック" charset="-128"/>
              </a:rPr>
              <a:t>Nearly 4 times more men die by </a:t>
            </a:r>
            <a:br>
              <a:rPr lang="en-US" sz="2800" b="1" i="1" dirty="0">
                <a:solidFill>
                  <a:srgbClr val="0000FF"/>
                </a:solidFill>
                <a:effectLst>
                  <a:outerShdw blurRad="38100" dist="38100" dir="2700000" algn="tl">
                    <a:srgbClr val="C0C0C0"/>
                  </a:outerShdw>
                </a:effectLst>
                <a:latin typeface="Textile" charset="0"/>
                <a:ea typeface="ＭＳ Ｐゴシック" charset="-128"/>
              </a:rPr>
            </a:br>
            <a:r>
              <a:rPr lang="en-US" sz="2800" b="1" i="1" dirty="0">
                <a:solidFill>
                  <a:srgbClr val="0000FF"/>
                </a:solidFill>
                <a:effectLst>
                  <a:outerShdw blurRad="38100" dist="38100" dir="2700000" algn="tl">
                    <a:srgbClr val="C0C0C0"/>
                  </a:outerShdw>
                </a:effectLst>
                <a:latin typeface="Textile" charset="0"/>
                <a:ea typeface="ＭＳ Ｐゴシック" charset="-128"/>
              </a:rPr>
              <a:t>suicide than women</a:t>
            </a:r>
            <a:r>
              <a:rPr lang="en-US" sz="3600" b="1" i="1" dirty="0">
                <a:solidFill>
                  <a:srgbClr val="0000FF"/>
                </a:solidFill>
                <a:effectLst>
                  <a:outerShdw blurRad="38100" dist="38100" dir="2700000" algn="tl">
                    <a:srgbClr val="C0C0C0"/>
                  </a:outerShdw>
                </a:effectLst>
                <a:latin typeface="Myriad Headline" pitchFamily="4" charset="0"/>
                <a:ea typeface="ＭＳ Ｐゴシック" charset="-128"/>
              </a:rPr>
              <a:t> </a:t>
            </a:r>
          </a:p>
        </p:txBody>
      </p:sp>
      <p:pic>
        <p:nvPicPr>
          <p:cNvPr id="5223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 y="965200"/>
            <a:ext cx="4762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2231"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063" y="990600"/>
            <a:ext cx="57626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2232" name="Group 7"/>
          <p:cNvGrpSpPr>
            <a:grpSpLocks/>
          </p:cNvGrpSpPr>
          <p:nvPr/>
        </p:nvGrpSpPr>
        <p:grpSpPr bwMode="auto">
          <a:xfrm>
            <a:off x="1776413" y="4175125"/>
            <a:ext cx="500062" cy="528638"/>
            <a:chOff x="1225" y="2664"/>
            <a:chExt cx="319" cy="337"/>
          </a:xfrm>
        </p:grpSpPr>
        <p:sp>
          <p:nvSpPr>
            <p:cNvPr id="52254" name="Oval 8"/>
            <p:cNvSpPr>
              <a:spLocks noChangeArrowheads="1"/>
            </p:cNvSpPr>
            <p:nvPr/>
          </p:nvSpPr>
          <p:spPr bwMode="auto">
            <a:xfrm>
              <a:off x="1225" y="2745"/>
              <a:ext cx="264" cy="25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55" name="Line 9"/>
            <p:cNvSpPr>
              <a:spLocks noChangeShapeType="1"/>
            </p:cNvSpPr>
            <p:nvPr/>
          </p:nvSpPr>
          <p:spPr bwMode="auto">
            <a:xfrm flipV="1">
              <a:off x="1432" y="2664"/>
              <a:ext cx="112" cy="10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56" name="Line 10"/>
            <p:cNvSpPr>
              <a:spLocks noChangeShapeType="1"/>
            </p:cNvSpPr>
            <p:nvPr/>
          </p:nvSpPr>
          <p:spPr bwMode="auto">
            <a:xfrm flipH="1">
              <a:off x="1392" y="2664"/>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57" name="Line 11"/>
            <p:cNvSpPr>
              <a:spLocks noChangeShapeType="1"/>
            </p:cNvSpPr>
            <p:nvPr/>
          </p:nvSpPr>
          <p:spPr bwMode="auto">
            <a:xfrm>
              <a:off x="1544" y="2680"/>
              <a:ext cx="0" cy="1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grpSp>
        <p:nvGrpSpPr>
          <p:cNvPr id="52233" name="Group 12"/>
          <p:cNvGrpSpPr>
            <a:grpSpLocks/>
          </p:cNvGrpSpPr>
          <p:nvPr/>
        </p:nvGrpSpPr>
        <p:grpSpPr bwMode="auto">
          <a:xfrm>
            <a:off x="3455988" y="5341938"/>
            <a:ext cx="325437" cy="487362"/>
            <a:chOff x="2297" y="3409"/>
            <a:chExt cx="208" cy="311"/>
          </a:xfrm>
        </p:grpSpPr>
        <p:sp>
          <p:nvSpPr>
            <p:cNvPr id="52251" name="Oval 13"/>
            <p:cNvSpPr>
              <a:spLocks noChangeArrowheads="1"/>
            </p:cNvSpPr>
            <p:nvPr/>
          </p:nvSpPr>
          <p:spPr bwMode="auto">
            <a:xfrm>
              <a:off x="2297" y="3409"/>
              <a:ext cx="208" cy="1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52" name="Line 14"/>
            <p:cNvSpPr>
              <a:spLocks noChangeShapeType="1"/>
            </p:cNvSpPr>
            <p:nvPr/>
          </p:nvSpPr>
          <p:spPr bwMode="auto">
            <a:xfrm>
              <a:off x="2392" y="3576"/>
              <a:ext cx="0"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53" name="Line 15"/>
            <p:cNvSpPr>
              <a:spLocks noChangeShapeType="1"/>
            </p:cNvSpPr>
            <p:nvPr/>
          </p:nvSpPr>
          <p:spPr bwMode="auto">
            <a:xfrm>
              <a:off x="2328" y="3640"/>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grpSp>
        <p:nvGrpSpPr>
          <p:cNvPr id="52234" name="Group 16"/>
          <p:cNvGrpSpPr>
            <a:grpSpLocks/>
          </p:cNvGrpSpPr>
          <p:nvPr/>
        </p:nvGrpSpPr>
        <p:grpSpPr bwMode="auto">
          <a:xfrm>
            <a:off x="5237163" y="4175125"/>
            <a:ext cx="498475" cy="528638"/>
            <a:chOff x="3321" y="2664"/>
            <a:chExt cx="319" cy="337"/>
          </a:xfrm>
        </p:grpSpPr>
        <p:sp>
          <p:nvSpPr>
            <p:cNvPr id="52247" name="Oval 17"/>
            <p:cNvSpPr>
              <a:spLocks noChangeArrowheads="1"/>
            </p:cNvSpPr>
            <p:nvPr/>
          </p:nvSpPr>
          <p:spPr bwMode="auto">
            <a:xfrm>
              <a:off x="3321" y="2745"/>
              <a:ext cx="264" cy="25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48" name="Line 18"/>
            <p:cNvSpPr>
              <a:spLocks noChangeShapeType="1"/>
            </p:cNvSpPr>
            <p:nvPr/>
          </p:nvSpPr>
          <p:spPr bwMode="auto">
            <a:xfrm flipV="1">
              <a:off x="3528" y="2664"/>
              <a:ext cx="112" cy="10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49" name="Line 19"/>
            <p:cNvSpPr>
              <a:spLocks noChangeShapeType="1"/>
            </p:cNvSpPr>
            <p:nvPr/>
          </p:nvSpPr>
          <p:spPr bwMode="auto">
            <a:xfrm flipH="1">
              <a:off x="3488" y="2664"/>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50" name="Line 20"/>
            <p:cNvSpPr>
              <a:spLocks noChangeShapeType="1"/>
            </p:cNvSpPr>
            <p:nvPr/>
          </p:nvSpPr>
          <p:spPr bwMode="auto">
            <a:xfrm>
              <a:off x="3640" y="2680"/>
              <a:ext cx="0" cy="1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grpSp>
        <p:nvGrpSpPr>
          <p:cNvPr id="52235" name="Group 21"/>
          <p:cNvGrpSpPr>
            <a:grpSpLocks/>
          </p:cNvGrpSpPr>
          <p:nvPr/>
        </p:nvGrpSpPr>
        <p:grpSpPr bwMode="auto">
          <a:xfrm>
            <a:off x="6864350" y="5318125"/>
            <a:ext cx="325438" cy="487363"/>
            <a:chOff x="4361" y="3393"/>
            <a:chExt cx="208" cy="311"/>
          </a:xfrm>
        </p:grpSpPr>
        <p:sp>
          <p:nvSpPr>
            <p:cNvPr id="52244" name="Oval 22"/>
            <p:cNvSpPr>
              <a:spLocks noChangeArrowheads="1"/>
            </p:cNvSpPr>
            <p:nvPr/>
          </p:nvSpPr>
          <p:spPr bwMode="auto">
            <a:xfrm>
              <a:off x="4361" y="3393"/>
              <a:ext cx="208" cy="1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45" name="Line 23"/>
            <p:cNvSpPr>
              <a:spLocks noChangeShapeType="1"/>
            </p:cNvSpPr>
            <p:nvPr/>
          </p:nvSpPr>
          <p:spPr bwMode="auto">
            <a:xfrm>
              <a:off x="4456" y="3560"/>
              <a:ext cx="0"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2246" name="Line 24"/>
            <p:cNvSpPr>
              <a:spLocks noChangeShapeType="1"/>
            </p:cNvSpPr>
            <p:nvPr/>
          </p:nvSpPr>
          <p:spPr bwMode="auto">
            <a:xfrm>
              <a:off x="4392" y="3624"/>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52236" name="Rectangle 63"/>
          <p:cNvSpPr>
            <a:spLocks noChangeArrowheads="1"/>
          </p:cNvSpPr>
          <p:nvPr/>
        </p:nvSpPr>
        <p:spPr bwMode="auto">
          <a:xfrm>
            <a:off x="4083050" y="3208338"/>
            <a:ext cx="977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00"/>
                </a:solidFill>
                <a:latin typeface="Textile" charset="0"/>
                <a:ea typeface="ＭＳ Ｐゴシック" charset="-128"/>
              </a:rPr>
              <a:t>Men</a:t>
            </a:r>
          </a:p>
        </p:txBody>
      </p:sp>
      <p:sp>
        <p:nvSpPr>
          <p:cNvPr id="52237" name="Rectangle 64"/>
          <p:cNvSpPr>
            <a:spLocks noChangeArrowheads="1"/>
          </p:cNvSpPr>
          <p:nvPr/>
        </p:nvSpPr>
        <p:spPr bwMode="auto">
          <a:xfrm>
            <a:off x="3844925" y="4711700"/>
            <a:ext cx="15160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00"/>
                </a:solidFill>
                <a:latin typeface="Textile" charset="0"/>
                <a:ea typeface="ＭＳ Ｐゴシック" charset="-128"/>
              </a:rPr>
              <a:t>Women</a:t>
            </a:r>
          </a:p>
        </p:txBody>
      </p:sp>
      <p:sp>
        <p:nvSpPr>
          <p:cNvPr id="52238" name="Rectangle 65"/>
          <p:cNvSpPr>
            <a:spLocks noChangeArrowheads="1"/>
          </p:cNvSpPr>
          <p:nvPr/>
        </p:nvSpPr>
        <p:spPr bwMode="auto">
          <a:xfrm>
            <a:off x="604838" y="6043613"/>
            <a:ext cx="293846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3550"/>
              </a:lnSpc>
              <a:spcBef>
                <a:spcPct val="0"/>
              </a:spcBef>
              <a:spcAft>
                <a:spcPct val="0"/>
              </a:spcAft>
              <a:buClr>
                <a:srgbClr val="AA0056"/>
              </a:buClr>
              <a:buSzPct val="100000"/>
              <a:buFont typeface="Helvetica" charset="0"/>
              <a:buChar char=" "/>
              <a:tabLst>
                <a:tab pos="450850" algn="l"/>
                <a:tab pos="901700" algn="l"/>
                <a:tab pos="1352550" algn="l"/>
              </a:tabLst>
            </a:pPr>
            <a:r>
              <a:rPr lang="en-US" sz="2000" b="1" dirty="0">
                <a:solidFill>
                  <a:srgbClr val="0000FF"/>
                </a:solidFill>
                <a:latin typeface="Textile" charset="0"/>
                <a:ea typeface="ＭＳ Ｐゴシック" charset="-128"/>
              </a:rPr>
              <a:t>Number of Suicides</a:t>
            </a:r>
            <a:endParaRPr lang="en-US" sz="2000" b="1" dirty="0">
              <a:solidFill>
                <a:srgbClr val="FF0000"/>
              </a:solidFill>
              <a:latin typeface="Textile" charset="0"/>
              <a:ea typeface="ＭＳ Ｐゴシック" charset="-128"/>
            </a:endParaRPr>
          </a:p>
        </p:txBody>
      </p:sp>
      <p:sp>
        <p:nvSpPr>
          <p:cNvPr id="52239" name="Rectangle 66"/>
          <p:cNvSpPr>
            <a:spLocks noChangeArrowheads="1"/>
          </p:cNvSpPr>
          <p:nvPr/>
        </p:nvSpPr>
        <p:spPr bwMode="auto">
          <a:xfrm>
            <a:off x="5843588" y="6019800"/>
            <a:ext cx="25939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3550"/>
              </a:lnSpc>
              <a:spcBef>
                <a:spcPct val="0"/>
              </a:spcBef>
              <a:spcAft>
                <a:spcPct val="0"/>
              </a:spcAft>
              <a:buClr>
                <a:srgbClr val="AA0056"/>
              </a:buClr>
              <a:buFont typeface="Helvetica" charset="0"/>
              <a:buChar char=" "/>
              <a:tabLst>
                <a:tab pos="450850" algn="l"/>
                <a:tab pos="901700" algn="l"/>
                <a:tab pos="1352550" algn="l"/>
              </a:tabLst>
            </a:pPr>
            <a:r>
              <a:rPr lang="en-US" sz="2000" b="1" dirty="0">
                <a:solidFill>
                  <a:srgbClr val="FF0000"/>
                </a:solidFill>
                <a:latin typeface="Textile" charset="0"/>
                <a:ea typeface="ＭＳ Ｐゴシック" charset="-128"/>
              </a:rPr>
              <a:t>Suicide Rates</a:t>
            </a:r>
            <a:endParaRPr lang="en-US" sz="2000" b="1" dirty="0">
              <a:solidFill>
                <a:srgbClr val="0000FF"/>
              </a:solidFill>
              <a:latin typeface="Textile" charset="0"/>
              <a:ea typeface="ＭＳ Ｐゴシック" charset="-128"/>
            </a:endParaRPr>
          </a:p>
        </p:txBody>
      </p:sp>
      <p:sp>
        <p:nvSpPr>
          <p:cNvPr id="52240" name="Rectangle 67"/>
          <p:cNvSpPr>
            <a:spLocks noChangeArrowheads="1"/>
          </p:cNvSpPr>
          <p:nvPr/>
        </p:nvSpPr>
        <p:spPr bwMode="auto">
          <a:xfrm>
            <a:off x="6650038" y="4829175"/>
            <a:ext cx="10906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2400" b="1" dirty="0">
                <a:solidFill>
                  <a:srgbClr val="FF0000"/>
                </a:solidFill>
                <a:latin typeface="Textile" charset="0"/>
                <a:ea typeface="ＭＳ Ｐゴシック" charset="-128"/>
              </a:rPr>
              <a:t>4.8</a:t>
            </a:r>
            <a:r>
              <a:rPr lang="en-US" sz="2400" b="1" dirty="0">
                <a:solidFill>
                  <a:srgbClr val="FFFFFF"/>
                </a:solidFill>
                <a:latin typeface="Textile" charset="0"/>
                <a:ea typeface="ＭＳ Ｐゴシック" charset="-128"/>
              </a:rPr>
              <a:t> </a:t>
            </a:r>
          </a:p>
        </p:txBody>
      </p:sp>
      <p:sp>
        <p:nvSpPr>
          <p:cNvPr id="52241" name="Rectangle 68"/>
          <p:cNvSpPr>
            <a:spLocks noChangeArrowheads="1"/>
          </p:cNvSpPr>
          <p:nvPr/>
        </p:nvSpPr>
        <p:spPr bwMode="auto">
          <a:xfrm>
            <a:off x="6408738" y="3051175"/>
            <a:ext cx="125253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2400" b="1" dirty="0">
                <a:solidFill>
                  <a:srgbClr val="FFFFFF"/>
                </a:solidFill>
                <a:latin typeface="Textile" charset="0"/>
                <a:ea typeface="ＭＳ Ｐゴシック" charset="-128"/>
              </a:rPr>
              <a:t>18.3 </a:t>
            </a:r>
          </a:p>
        </p:txBody>
      </p:sp>
      <p:sp>
        <p:nvSpPr>
          <p:cNvPr id="52242" name="Rectangle 69"/>
          <p:cNvSpPr>
            <a:spLocks noChangeArrowheads="1"/>
          </p:cNvSpPr>
          <p:nvPr/>
        </p:nvSpPr>
        <p:spPr bwMode="auto">
          <a:xfrm>
            <a:off x="1674813" y="4848225"/>
            <a:ext cx="14398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2400" b="1" dirty="0">
                <a:solidFill>
                  <a:srgbClr val="0000FF"/>
                </a:solidFill>
                <a:latin typeface="Textile" charset="0"/>
                <a:ea typeface="ＭＳ Ｐゴシック" charset="-128"/>
              </a:rPr>
              <a:t>7,329</a:t>
            </a:r>
            <a:r>
              <a:rPr lang="en-US" sz="2400" b="1" dirty="0">
                <a:solidFill>
                  <a:srgbClr val="FFFFFF"/>
                </a:solidFill>
                <a:latin typeface="Textile" charset="0"/>
                <a:ea typeface="ＭＳ Ｐゴシック" charset="-128"/>
              </a:rPr>
              <a:t> </a:t>
            </a:r>
          </a:p>
        </p:txBody>
      </p:sp>
      <p:sp>
        <p:nvSpPr>
          <p:cNvPr id="52243" name="Rectangle 70"/>
          <p:cNvSpPr>
            <a:spLocks noChangeArrowheads="1"/>
          </p:cNvSpPr>
          <p:nvPr/>
        </p:nvSpPr>
        <p:spPr bwMode="auto">
          <a:xfrm>
            <a:off x="1489075" y="3074988"/>
            <a:ext cx="15541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2400" b="1" dirty="0">
                <a:solidFill>
                  <a:srgbClr val="FFFFFF"/>
                </a:solidFill>
                <a:latin typeface="Textile" charset="0"/>
                <a:ea typeface="ＭＳ Ｐゴシック" charset="-128"/>
              </a:rPr>
              <a:t>27,269 </a:t>
            </a:r>
          </a:p>
        </p:txBody>
      </p:sp>
    </p:spTree>
    <p:extLst>
      <p:ext uri="{BB962C8B-B14F-4D97-AF65-F5344CB8AC3E}">
        <p14:creationId xmlns:p14="http://schemas.microsoft.com/office/powerpoint/2010/main" val="578105318"/>
      </p:ext>
    </p:extLst>
  </p:cSld>
  <p:clrMapOvr>
    <a:masterClrMapping/>
  </p:clrMapOvr>
  <p:transition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0" descr="racesex07.p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85950"/>
            <a:ext cx="44894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ChangeArrowheads="1"/>
          </p:cNvSpPr>
          <p:nvPr/>
        </p:nvSpPr>
        <p:spPr bwMode="auto">
          <a:xfrm>
            <a:off x="1052513" y="401638"/>
            <a:ext cx="73517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600" b="1" dirty="0">
                <a:solidFill>
                  <a:srgbClr val="FF0000"/>
                </a:solidFill>
                <a:latin typeface="Textile" charset="0"/>
                <a:ea typeface="ＭＳ Ｐゴシック" charset="-128"/>
              </a:rPr>
              <a:t>USA Suicide by Race &amp; Sex</a:t>
            </a:r>
            <a:endParaRPr lang="en-US" sz="3900" b="1" dirty="0">
              <a:solidFill>
                <a:srgbClr val="FF0000"/>
              </a:solidFill>
              <a:latin typeface="SnyderSpeed" pitchFamily="4" charset="0"/>
              <a:ea typeface="ＭＳ Ｐゴシック" charset="-128"/>
            </a:endParaRPr>
          </a:p>
        </p:txBody>
      </p:sp>
      <p:sp>
        <p:nvSpPr>
          <p:cNvPr id="326659" name="Rectangle 3"/>
          <p:cNvSpPr>
            <a:spLocks noChangeArrowheads="1"/>
          </p:cNvSpPr>
          <p:nvPr/>
        </p:nvSpPr>
        <p:spPr bwMode="auto">
          <a:xfrm>
            <a:off x="1936750" y="1217613"/>
            <a:ext cx="5875338" cy="66357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3200" i="1" dirty="0">
                <a:solidFill>
                  <a:srgbClr val="0000FF"/>
                </a:solidFill>
                <a:effectLst>
                  <a:outerShdw blurRad="38100" dist="38100" dir="2700000" algn="tl">
                    <a:srgbClr val="C0C0C0"/>
                  </a:outerShdw>
                </a:effectLst>
                <a:latin typeface="Textile" charset="0"/>
                <a:ea typeface="ＭＳ Ｐゴシック" charset="-128"/>
              </a:rPr>
              <a:t>White men have highest rates</a:t>
            </a:r>
            <a:endParaRPr lang="en-US" sz="3600" i="1"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sp>
        <p:nvSpPr>
          <p:cNvPr id="56325" name="Rectangle 5"/>
          <p:cNvSpPr>
            <a:spLocks noChangeArrowheads="1"/>
          </p:cNvSpPr>
          <p:nvPr/>
        </p:nvSpPr>
        <p:spPr bwMode="auto">
          <a:xfrm>
            <a:off x="7043738" y="5867400"/>
            <a:ext cx="14906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FF"/>
                </a:solidFill>
                <a:latin typeface="Textile" charset="0"/>
                <a:ea typeface="ＭＳ Ｐゴシック" charset="-128"/>
              </a:rPr>
              <a:t>Rate</a:t>
            </a:r>
            <a:endParaRPr lang="en-US" sz="2800" b="1" dirty="0">
              <a:solidFill>
                <a:srgbClr val="FF0000"/>
              </a:solidFill>
              <a:latin typeface="Textile" charset="0"/>
              <a:ea typeface="ＭＳ Ｐゴシック" charset="-128"/>
            </a:endParaRPr>
          </a:p>
        </p:txBody>
      </p:sp>
      <p:sp>
        <p:nvSpPr>
          <p:cNvPr id="56326" name="Rectangle 6"/>
          <p:cNvSpPr>
            <a:spLocks noGrp="1" noChangeArrowheads="1"/>
          </p:cNvSpPr>
          <p:nvPr>
            <p:ph type="body" idx="1"/>
          </p:nvPr>
        </p:nvSpPr>
        <p:spPr>
          <a:xfrm>
            <a:off x="6915150" y="6354763"/>
            <a:ext cx="2228850" cy="558800"/>
          </a:xfrm>
          <a:noFill/>
        </p:spPr>
        <p:txBody>
          <a:bodyPr/>
          <a:lstStyle/>
          <a:p>
            <a:pPr algn="ctr">
              <a:lnSpc>
                <a:spcPts val="2763"/>
              </a:lnSpc>
              <a:buFontTx/>
              <a:buNone/>
              <a:tabLst>
                <a:tab pos="450850" algn="l"/>
                <a:tab pos="901700" algn="l"/>
                <a:tab pos="1352550" algn="l"/>
              </a:tabLst>
            </a:pPr>
            <a:r>
              <a:rPr lang="en-US" sz="2400" b="1" dirty="0" smtClean="0">
                <a:solidFill>
                  <a:srgbClr val="000000"/>
                </a:solidFill>
                <a:latin typeface="Textile" charset="0"/>
                <a:ea typeface="ＭＳ Ｐゴシック" charset="-128"/>
              </a:rPr>
              <a:t>Number</a:t>
            </a:r>
            <a:endParaRPr lang="en-US" b="1" i="1" dirty="0" smtClean="0">
              <a:solidFill>
                <a:srgbClr val="000000"/>
              </a:solidFill>
              <a:latin typeface="TektoMM_503 BD 250 CN" pitchFamily="1" charset="0"/>
              <a:ea typeface="ＭＳ Ｐゴシック" charset="-128"/>
            </a:endParaRPr>
          </a:p>
        </p:txBody>
      </p:sp>
      <p:sp>
        <p:nvSpPr>
          <p:cNvPr id="56327" name="Text Box 7"/>
          <p:cNvSpPr txBox="1">
            <a:spLocks noChangeArrowheads="1"/>
          </p:cNvSpPr>
          <p:nvPr/>
        </p:nvSpPr>
        <p:spPr bwMode="auto">
          <a:xfrm>
            <a:off x="3408363" y="6450013"/>
            <a:ext cx="329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1600" b="1" dirty="0">
                <a:solidFill>
                  <a:srgbClr val="000000"/>
                </a:solidFill>
                <a:latin typeface="Textile" charset="0"/>
              </a:rPr>
              <a:t>Rate per 100,000 population</a:t>
            </a:r>
            <a:endParaRPr lang="en-US" sz="1600" dirty="0">
              <a:solidFill>
                <a:srgbClr val="FF0000"/>
              </a:solidFill>
              <a:latin typeface="Textile" charset="0"/>
            </a:endParaRPr>
          </a:p>
        </p:txBody>
      </p:sp>
      <p:sp>
        <p:nvSpPr>
          <p:cNvPr id="56328" name="Rectangle 19"/>
          <p:cNvSpPr>
            <a:spLocks noChangeArrowheads="1"/>
          </p:cNvSpPr>
          <p:nvPr/>
        </p:nvSpPr>
        <p:spPr bwMode="auto">
          <a:xfrm>
            <a:off x="1317625" y="2041525"/>
            <a:ext cx="1147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00"/>
                </a:solidFill>
                <a:latin typeface="Textile" charset="0"/>
                <a:ea typeface="ＭＳ Ｐゴシック" charset="-128"/>
              </a:rPr>
              <a:t>White Men</a:t>
            </a:r>
          </a:p>
        </p:txBody>
      </p:sp>
      <p:sp>
        <p:nvSpPr>
          <p:cNvPr id="56329" name="Rectangle 20"/>
          <p:cNvSpPr>
            <a:spLocks noChangeArrowheads="1"/>
          </p:cNvSpPr>
          <p:nvPr/>
        </p:nvSpPr>
        <p:spPr bwMode="auto">
          <a:xfrm>
            <a:off x="746125" y="2943225"/>
            <a:ext cx="1147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00"/>
                </a:solidFill>
                <a:latin typeface="Textile" charset="0"/>
                <a:ea typeface="ＭＳ Ｐゴシック" charset="-128"/>
              </a:rPr>
              <a:t>Nonwhite Men</a:t>
            </a:r>
          </a:p>
        </p:txBody>
      </p:sp>
      <p:sp>
        <p:nvSpPr>
          <p:cNvPr id="56330" name="Rectangle 21"/>
          <p:cNvSpPr>
            <a:spLocks noChangeArrowheads="1"/>
          </p:cNvSpPr>
          <p:nvPr/>
        </p:nvSpPr>
        <p:spPr bwMode="auto">
          <a:xfrm>
            <a:off x="809625" y="4086225"/>
            <a:ext cx="1147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00"/>
                </a:solidFill>
                <a:latin typeface="Textile" charset="0"/>
                <a:ea typeface="ＭＳ Ｐゴシック" charset="-128"/>
              </a:rPr>
              <a:t>White Women</a:t>
            </a:r>
          </a:p>
        </p:txBody>
      </p:sp>
      <p:sp>
        <p:nvSpPr>
          <p:cNvPr id="56331" name="Rectangle 22"/>
          <p:cNvSpPr>
            <a:spLocks noChangeArrowheads="1"/>
          </p:cNvSpPr>
          <p:nvPr/>
        </p:nvSpPr>
        <p:spPr bwMode="auto">
          <a:xfrm>
            <a:off x="238125" y="5102225"/>
            <a:ext cx="1147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738"/>
              </a:lnSpc>
              <a:spcBef>
                <a:spcPct val="0"/>
              </a:spcBef>
              <a:spcAft>
                <a:spcPct val="0"/>
              </a:spcAft>
              <a:tabLst>
                <a:tab pos="450850" algn="l"/>
                <a:tab pos="901700" algn="l"/>
                <a:tab pos="1352550" algn="l"/>
              </a:tabLst>
            </a:pPr>
            <a:r>
              <a:rPr lang="en-US" sz="2400" b="1" dirty="0">
                <a:solidFill>
                  <a:srgbClr val="000000"/>
                </a:solidFill>
                <a:latin typeface="Textile" charset="0"/>
                <a:ea typeface="ＭＳ Ｐゴシック" charset="-128"/>
              </a:rPr>
              <a:t>Nonwhite Women</a:t>
            </a:r>
          </a:p>
        </p:txBody>
      </p:sp>
      <p:sp>
        <p:nvSpPr>
          <p:cNvPr id="56332" name="Rectangle 32"/>
          <p:cNvSpPr>
            <a:spLocks noChangeArrowheads="1"/>
          </p:cNvSpPr>
          <p:nvPr/>
        </p:nvSpPr>
        <p:spPr bwMode="auto">
          <a:xfrm>
            <a:off x="6002338" y="2001838"/>
            <a:ext cx="1176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3200" b="1" dirty="0">
                <a:solidFill>
                  <a:srgbClr val="0000FF"/>
                </a:solidFill>
                <a:latin typeface="Textile" charset="0"/>
                <a:ea typeface="ＭＳ Ｐゴシック" charset="-128"/>
              </a:rPr>
              <a:t>20.5</a:t>
            </a:r>
          </a:p>
        </p:txBody>
      </p:sp>
      <p:sp>
        <p:nvSpPr>
          <p:cNvPr id="56333" name="Rectangle 33"/>
          <p:cNvSpPr>
            <a:spLocks noChangeArrowheads="1"/>
          </p:cNvSpPr>
          <p:nvPr/>
        </p:nvSpPr>
        <p:spPr bwMode="auto">
          <a:xfrm>
            <a:off x="6230938" y="3043238"/>
            <a:ext cx="1176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3200" b="1" dirty="0">
                <a:solidFill>
                  <a:srgbClr val="0000FF"/>
                </a:solidFill>
                <a:latin typeface="Textile" charset="0"/>
                <a:ea typeface="ＭＳ Ｐゴシック" charset="-128"/>
              </a:rPr>
              <a:t>9.6 </a:t>
            </a:r>
          </a:p>
        </p:txBody>
      </p:sp>
      <p:sp>
        <p:nvSpPr>
          <p:cNvPr id="56334" name="Rectangle 34"/>
          <p:cNvSpPr>
            <a:spLocks noChangeArrowheads="1"/>
          </p:cNvSpPr>
          <p:nvPr/>
        </p:nvSpPr>
        <p:spPr bwMode="auto">
          <a:xfrm>
            <a:off x="6180138" y="4046538"/>
            <a:ext cx="1176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3200" b="1" dirty="0">
                <a:solidFill>
                  <a:srgbClr val="0000FF"/>
                </a:solidFill>
                <a:latin typeface="Textile" charset="0"/>
                <a:ea typeface="ＭＳ Ｐゴシック" charset="-128"/>
              </a:rPr>
              <a:t>5.4 </a:t>
            </a:r>
          </a:p>
        </p:txBody>
      </p:sp>
      <p:sp>
        <p:nvSpPr>
          <p:cNvPr id="56335" name="Rectangle 35"/>
          <p:cNvSpPr>
            <a:spLocks noChangeArrowheads="1"/>
          </p:cNvSpPr>
          <p:nvPr/>
        </p:nvSpPr>
        <p:spPr bwMode="auto">
          <a:xfrm>
            <a:off x="6154738" y="5062538"/>
            <a:ext cx="1176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defTabSz="901700" eaLnBrk="0" fontAlgn="base" hangingPunct="0">
              <a:lnSpc>
                <a:spcPts val="4238"/>
              </a:lnSpc>
              <a:spcBef>
                <a:spcPct val="0"/>
              </a:spcBef>
              <a:spcAft>
                <a:spcPct val="0"/>
              </a:spcAft>
              <a:tabLst>
                <a:tab pos="450850" algn="l"/>
                <a:tab pos="901700" algn="l"/>
                <a:tab pos="1352550" algn="l"/>
              </a:tabLst>
            </a:pPr>
            <a:r>
              <a:rPr lang="en-US" sz="3200" b="1" dirty="0">
                <a:solidFill>
                  <a:srgbClr val="0000FF"/>
                </a:solidFill>
                <a:latin typeface="Textile" charset="0"/>
                <a:ea typeface="ＭＳ Ｐゴシック" charset="-128"/>
              </a:rPr>
              <a:t>2.3 </a:t>
            </a:r>
          </a:p>
        </p:txBody>
      </p:sp>
      <p:sp>
        <p:nvSpPr>
          <p:cNvPr id="56336" name="Text Box 36"/>
          <p:cNvSpPr txBox="1">
            <a:spLocks noChangeArrowheads="1"/>
          </p:cNvSpPr>
          <p:nvPr/>
        </p:nvSpPr>
        <p:spPr bwMode="auto">
          <a:xfrm>
            <a:off x="5991225" y="2570163"/>
            <a:ext cx="954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1600" dirty="0">
                <a:solidFill>
                  <a:srgbClr val="000000"/>
                </a:solidFill>
                <a:latin typeface="Textile" charset="0"/>
              </a:rPr>
              <a:t>24,725</a:t>
            </a:r>
            <a:endParaRPr lang="en-US" dirty="0">
              <a:solidFill>
                <a:srgbClr val="FF0000"/>
              </a:solidFill>
              <a:latin typeface="Times" charset="0"/>
            </a:endParaRPr>
          </a:p>
        </p:txBody>
      </p:sp>
      <p:sp>
        <p:nvSpPr>
          <p:cNvPr id="56337" name="Text Box 37"/>
          <p:cNvSpPr txBox="1">
            <a:spLocks noChangeArrowheads="1"/>
          </p:cNvSpPr>
          <p:nvPr/>
        </p:nvSpPr>
        <p:spPr bwMode="auto">
          <a:xfrm>
            <a:off x="6143625" y="3611563"/>
            <a:ext cx="796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1600" dirty="0">
                <a:solidFill>
                  <a:srgbClr val="000000"/>
                </a:solidFill>
                <a:latin typeface="Textile" charset="0"/>
              </a:rPr>
              <a:t>2,544 </a:t>
            </a:r>
            <a:endParaRPr lang="en-US" dirty="0">
              <a:solidFill>
                <a:srgbClr val="FF0000"/>
              </a:solidFill>
              <a:latin typeface="Times" charset="0"/>
            </a:endParaRPr>
          </a:p>
        </p:txBody>
      </p:sp>
      <p:sp>
        <p:nvSpPr>
          <p:cNvPr id="56338" name="Text Box 38"/>
          <p:cNvSpPr txBox="1">
            <a:spLocks noChangeArrowheads="1"/>
          </p:cNvSpPr>
          <p:nvPr/>
        </p:nvSpPr>
        <p:spPr bwMode="auto">
          <a:xfrm>
            <a:off x="6092825" y="4627563"/>
            <a:ext cx="800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1600" dirty="0">
                <a:solidFill>
                  <a:srgbClr val="000000"/>
                </a:solidFill>
                <a:latin typeface="Textile" charset="0"/>
              </a:rPr>
              <a:t>6,623  </a:t>
            </a:r>
            <a:endParaRPr lang="en-US" dirty="0">
              <a:solidFill>
                <a:srgbClr val="FF0000"/>
              </a:solidFill>
              <a:latin typeface="Times" charset="0"/>
            </a:endParaRPr>
          </a:p>
        </p:txBody>
      </p:sp>
      <p:sp>
        <p:nvSpPr>
          <p:cNvPr id="56339" name="Text Box 39"/>
          <p:cNvSpPr txBox="1">
            <a:spLocks noChangeArrowheads="1"/>
          </p:cNvSpPr>
          <p:nvPr/>
        </p:nvSpPr>
        <p:spPr bwMode="auto">
          <a:xfrm>
            <a:off x="6219825" y="5618163"/>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1600" dirty="0">
                <a:solidFill>
                  <a:srgbClr val="000000"/>
                </a:solidFill>
                <a:latin typeface="Textile" charset="0"/>
              </a:rPr>
              <a:t>706</a:t>
            </a:r>
            <a:endParaRPr lang="en-US" dirty="0">
              <a:solidFill>
                <a:srgbClr val="FF0000"/>
              </a:solidFill>
              <a:latin typeface="Times" charset="0"/>
            </a:endParaRPr>
          </a:p>
        </p:txBody>
      </p:sp>
      <p:pic>
        <p:nvPicPr>
          <p:cNvPr id="56340" name="Picture 20" descr="blackwhitefig.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3" y="347663"/>
            <a:ext cx="9429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014733"/>
      </p:ext>
    </p:extLst>
  </p:cSld>
  <p:clrMapOvr>
    <a:masterClrMapping/>
  </p:clrMapOvr>
  <p:transition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9"/>
          <p:cNvGrpSpPr>
            <a:grpSpLocks/>
          </p:cNvGrpSpPr>
          <p:nvPr/>
        </p:nvGrpSpPr>
        <p:grpSpPr bwMode="auto">
          <a:xfrm>
            <a:off x="61913" y="6456363"/>
            <a:ext cx="6075362" cy="0"/>
            <a:chOff x="40" y="4120"/>
            <a:chExt cx="3880" cy="0"/>
          </a:xfrm>
        </p:grpSpPr>
        <p:sp>
          <p:nvSpPr>
            <p:cNvPr id="58380" name="Line 7"/>
            <p:cNvSpPr>
              <a:spLocks noChangeShapeType="1"/>
            </p:cNvSpPr>
            <p:nvPr/>
          </p:nvSpPr>
          <p:spPr bwMode="auto">
            <a:xfrm>
              <a:off x="632" y="4120"/>
              <a:ext cx="3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58381" name="Line 8"/>
            <p:cNvSpPr>
              <a:spLocks noChangeShapeType="1"/>
            </p:cNvSpPr>
            <p:nvPr/>
          </p:nvSpPr>
          <p:spPr bwMode="auto">
            <a:xfrm flipH="1">
              <a:off x="40" y="4120"/>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58371" name="Rectangle 11"/>
          <p:cNvSpPr>
            <a:spLocks noChangeArrowheads="1"/>
          </p:cNvSpPr>
          <p:nvPr/>
        </p:nvSpPr>
        <p:spPr bwMode="auto">
          <a:xfrm>
            <a:off x="1490663" y="303213"/>
            <a:ext cx="61880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000" b="1" dirty="0">
                <a:solidFill>
                  <a:srgbClr val="FF0000"/>
                </a:solidFill>
                <a:latin typeface="Textile" charset="0"/>
                <a:ea typeface="ＭＳ Ｐゴシック" charset="-128"/>
              </a:rPr>
              <a:t>USA Suicide by Age</a:t>
            </a:r>
          </a:p>
        </p:txBody>
      </p:sp>
      <p:pic>
        <p:nvPicPr>
          <p:cNvPr id="58372"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5127625"/>
            <a:ext cx="10271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3"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5165725"/>
            <a:ext cx="6635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35" name="Rectangle 19"/>
          <p:cNvSpPr>
            <a:spLocks noChangeArrowheads="1"/>
          </p:cNvSpPr>
          <p:nvPr/>
        </p:nvSpPr>
        <p:spPr bwMode="auto">
          <a:xfrm>
            <a:off x="1290638" y="1055688"/>
            <a:ext cx="6751637" cy="68262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400" b="1" i="1" dirty="0">
                <a:solidFill>
                  <a:srgbClr val="0000FF"/>
                </a:solidFill>
                <a:effectLst>
                  <a:outerShdw blurRad="38100" dist="38100" dir="2700000" algn="tl">
                    <a:srgbClr val="C0C0C0"/>
                  </a:outerShdw>
                </a:effectLst>
                <a:latin typeface="Textile" charset="0"/>
                <a:ea typeface="ＭＳ Ｐゴシック" charset="-128"/>
              </a:rPr>
              <a:t>Rates generally increase with age </a:t>
            </a:r>
          </a:p>
        </p:txBody>
      </p:sp>
      <p:sp>
        <p:nvSpPr>
          <p:cNvPr id="58375" name="Rectangle 35"/>
          <p:cNvSpPr>
            <a:spLocks noChangeArrowheads="1"/>
          </p:cNvSpPr>
          <p:nvPr/>
        </p:nvSpPr>
        <p:spPr bwMode="auto">
          <a:xfrm>
            <a:off x="7119938" y="5472113"/>
            <a:ext cx="1682750" cy="11509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pic>
        <p:nvPicPr>
          <p:cNvPr id="58376" name="Picture 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5549900"/>
            <a:ext cx="1465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77" name="Rectangle 42"/>
          <p:cNvSpPr>
            <a:spLocks noChangeArrowheads="1"/>
          </p:cNvSpPr>
          <p:nvPr/>
        </p:nvSpPr>
        <p:spPr bwMode="auto">
          <a:xfrm>
            <a:off x="55563" y="4725988"/>
            <a:ext cx="183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Arial" charset="0"/>
                <a:ea typeface="ＭＳ Ｐゴシック" charset="-128"/>
              </a:rPr>
              <a:t>10-yr age group data</a:t>
            </a:r>
            <a:endParaRPr lang="en-US" sz="3200" dirty="0">
              <a:solidFill>
                <a:srgbClr val="FF0000"/>
              </a:solidFill>
              <a:latin typeface="Arial" charset="0"/>
              <a:ea typeface="ＭＳ Ｐゴシック" charset="-128"/>
            </a:endParaRPr>
          </a:p>
        </p:txBody>
      </p:sp>
      <p:pic>
        <p:nvPicPr>
          <p:cNvPr id="58378" name="Picture 13" descr="07RatesbyAge.pic"/>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1727200"/>
            <a:ext cx="54911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extBox 16"/>
          <p:cNvSpPr txBox="1">
            <a:spLocks noChangeArrowheads="1"/>
          </p:cNvSpPr>
          <p:nvPr/>
        </p:nvSpPr>
        <p:spPr bwMode="auto">
          <a:xfrm>
            <a:off x="7021513" y="2044700"/>
            <a:ext cx="184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0"/>
              </a:spcBef>
              <a:spcAft>
                <a:spcPct val="0"/>
              </a:spcAft>
            </a:pPr>
            <a:r>
              <a:rPr lang="en-US" sz="2000" dirty="0">
                <a:solidFill>
                  <a:srgbClr val="FF0000"/>
                </a:solidFill>
              </a:rPr>
              <a:t>Tendency to bimodal pattern</a:t>
            </a:r>
          </a:p>
          <a:p>
            <a:pPr algn="ctr" eaLnBrk="0" fontAlgn="base" hangingPunct="0">
              <a:spcBef>
                <a:spcPct val="0"/>
              </a:spcBef>
              <a:spcAft>
                <a:spcPct val="0"/>
              </a:spcAft>
            </a:pPr>
            <a:endParaRPr lang="en-US" sz="2000" dirty="0">
              <a:solidFill>
                <a:srgbClr val="FF0000"/>
              </a:solidFill>
            </a:endParaRPr>
          </a:p>
          <a:p>
            <a:pPr algn="ctr" eaLnBrk="0" fontAlgn="base" hangingPunct="0">
              <a:spcBef>
                <a:spcPct val="0"/>
              </a:spcBef>
              <a:spcAft>
                <a:spcPct val="0"/>
              </a:spcAft>
            </a:pPr>
            <a:r>
              <a:rPr lang="en-US" sz="2000" dirty="0">
                <a:solidFill>
                  <a:srgbClr val="FF0000"/>
                </a:solidFill>
              </a:rPr>
              <a:t>Middle-Aged rise in relative overall risk in last two years</a:t>
            </a:r>
          </a:p>
        </p:txBody>
      </p:sp>
    </p:spTree>
    <p:extLst>
      <p:ext uri="{BB962C8B-B14F-4D97-AF65-F5344CB8AC3E}">
        <p14:creationId xmlns:p14="http://schemas.microsoft.com/office/powerpoint/2010/main" val="1833084107"/>
      </p:ext>
    </p:extLst>
  </p:cSld>
  <p:clrMapOvr>
    <a:masterClrMapping/>
  </p:clrMapOvr>
  <p:transition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1" descr="d36racerates07graph.p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2241550"/>
            <a:ext cx="44196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ChangeArrowheads="1"/>
          </p:cNvSpPr>
          <p:nvPr/>
        </p:nvSpPr>
        <p:spPr bwMode="auto">
          <a:xfrm>
            <a:off x="2066925" y="463550"/>
            <a:ext cx="65135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200" b="1" dirty="0">
                <a:solidFill>
                  <a:srgbClr val="FF0000"/>
                </a:solidFill>
                <a:latin typeface="Textile" charset="0"/>
                <a:ea typeface="ＭＳ Ｐゴシック" charset="-128"/>
              </a:rPr>
              <a:t>USA Suicide &amp; Ethnicity</a:t>
            </a:r>
            <a:endParaRPr lang="en-US" sz="3900" b="1" dirty="0">
              <a:solidFill>
                <a:srgbClr val="FF0000"/>
              </a:solidFill>
              <a:latin typeface="SnyderSpeed" pitchFamily="4" charset="0"/>
              <a:ea typeface="ＭＳ Ｐゴシック" charset="-128"/>
            </a:endParaRPr>
          </a:p>
        </p:txBody>
      </p:sp>
      <p:sp>
        <p:nvSpPr>
          <p:cNvPr id="347139" name="Rectangle 3"/>
          <p:cNvSpPr>
            <a:spLocks noChangeArrowheads="1"/>
          </p:cNvSpPr>
          <p:nvPr/>
        </p:nvSpPr>
        <p:spPr bwMode="auto">
          <a:xfrm>
            <a:off x="3319463" y="1065213"/>
            <a:ext cx="4371975" cy="665162"/>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800" i="1" dirty="0">
                <a:solidFill>
                  <a:srgbClr val="0000FF"/>
                </a:solidFill>
                <a:effectLst>
                  <a:outerShdw blurRad="38100" dist="38100" dir="2700000" algn="tl">
                    <a:srgbClr val="C0C0C0"/>
                  </a:outerShdw>
                </a:effectLst>
                <a:latin typeface="Textile" charset="0"/>
                <a:ea typeface="ＭＳ Ｐゴシック" charset="-128"/>
              </a:rPr>
              <a:t>Suicide Rates 2007  </a:t>
            </a:r>
            <a:endParaRPr lang="en-US" sz="3600" i="1"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pic>
        <p:nvPicPr>
          <p:cNvPr id="6656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187325"/>
            <a:ext cx="18669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6566"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7450" y="4664075"/>
            <a:ext cx="96361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567" name="Rectangle 6"/>
          <p:cNvSpPr>
            <a:spLocks noChangeArrowheads="1"/>
          </p:cNvSpPr>
          <p:nvPr/>
        </p:nvSpPr>
        <p:spPr bwMode="auto">
          <a:xfrm>
            <a:off x="4221163" y="1604963"/>
            <a:ext cx="46228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3250"/>
              </a:lnSpc>
              <a:spcBef>
                <a:spcPct val="0"/>
              </a:spcBef>
              <a:spcAft>
                <a:spcPct val="0"/>
              </a:spcAft>
              <a:tabLst>
                <a:tab pos="450850" algn="l"/>
                <a:tab pos="901700" algn="l"/>
                <a:tab pos="1352550" algn="l"/>
              </a:tabLst>
            </a:pPr>
            <a:r>
              <a:rPr lang="en-US" b="1" dirty="0">
                <a:solidFill>
                  <a:srgbClr val="FF0000"/>
                </a:solidFill>
                <a:latin typeface="Textile" charset="0"/>
                <a:ea typeface="ＭＳ Ｐゴシック" charset="-128"/>
              </a:rPr>
              <a:t>Although the number of </a:t>
            </a:r>
            <a:br>
              <a:rPr lang="en-US" b="1" dirty="0">
                <a:solidFill>
                  <a:srgbClr val="FF0000"/>
                </a:solidFill>
                <a:latin typeface="Textile" charset="0"/>
                <a:ea typeface="ＭＳ Ｐゴシック" charset="-128"/>
              </a:rPr>
            </a:br>
            <a:r>
              <a:rPr lang="en-US" b="1" dirty="0">
                <a:solidFill>
                  <a:srgbClr val="FF0000"/>
                </a:solidFill>
                <a:latin typeface="Textile" charset="0"/>
                <a:ea typeface="ＭＳ Ｐゴシック" charset="-128"/>
              </a:rPr>
              <a:t>suicides is overwhelmingly </a:t>
            </a:r>
            <a:br>
              <a:rPr lang="en-US" b="1" dirty="0">
                <a:solidFill>
                  <a:srgbClr val="FF0000"/>
                </a:solidFill>
                <a:latin typeface="Textile" charset="0"/>
                <a:ea typeface="ＭＳ Ｐゴシック" charset="-128"/>
              </a:rPr>
            </a:br>
            <a:r>
              <a:rPr lang="en-US" b="1" dirty="0">
                <a:solidFill>
                  <a:srgbClr val="FF0000"/>
                </a:solidFill>
                <a:latin typeface="Textile" charset="0"/>
                <a:ea typeface="ＭＳ Ｐゴシック" charset="-128"/>
              </a:rPr>
              <a:t>White, as is the U.S. </a:t>
            </a:r>
            <a:br>
              <a:rPr lang="en-US" b="1" dirty="0">
                <a:solidFill>
                  <a:srgbClr val="FF0000"/>
                </a:solidFill>
                <a:latin typeface="Textile" charset="0"/>
                <a:ea typeface="ＭＳ Ｐゴシック" charset="-128"/>
              </a:rPr>
            </a:br>
            <a:r>
              <a:rPr lang="en-US" b="1" dirty="0">
                <a:solidFill>
                  <a:srgbClr val="FF0000"/>
                </a:solidFill>
                <a:latin typeface="Textile" charset="0"/>
                <a:ea typeface="ＭＳ Ｐゴシック" charset="-128"/>
              </a:rPr>
              <a:t>population, the risk of suicide </a:t>
            </a:r>
            <a:br>
              <a:rPr lang="en-US" b="1" dirty="0">
                <a:solidFill>
                  <a:srgbClr val="FF0000"/>
                </a:solidFill>
                <a:latin typeface="Textile" charset="0"/>
                <a:ea typeface="ＭＳ Ｐゴシック" charset="-128"/>
              </a:rPr>
            </a:br>
            <a:r>
              <a:rPr lang="en-US" b="1" dirty="0">
                <a:solidFill>
                  <a:srgbClr val="FF0000"/>
                </a:solidFill>
                <a:latin typeface="Textile" charset="0"/>
                <a:ea typeface="ＭＳ Ｐゴシック" charset="-128"/>
              </a:rPr>
              <a:t>(i.e., the rate) shows wide </a:t>
            </a:r>
            <a:br>
              <a:rPr lang="en-US" b="1" dirty="0">
                <a:solidFill>
                  <a:srgbClr val="FF0000"/>
                </a:solidFill>
                <a:latin typeface="Textile" charset="0"/>
                <a:ea typeface="ＭＳ Ｐゴシック" charset="-128"/>
              </a:rPr>
            </a:br>
            <a:r>
              <a:rPr lang="en-US" b="1" dirty="0">
                <a:solidFill>
                  <a:srgbClr val="FF0000"/>
                </a:solidFill>
                <a:latin typeface="Textile" charset="0"/>
                <a:ea typeface="ＭＳ Ｐゴシック" charset="-128"/>
              </a:rPr>
              <a:t>variability for specific ethnic </a:t>
            </a:r>
            <a:br>
              <a:rPr lang="en-US" b="1" dirty="0">
                <a:solidFill>
                  <a:srgbClr val="FF0000"/>
                </a:solidFill>
                <a:latin typeface="Textile" charset="0"/>
                <a:ea typeface="ＭＳ Ｐゴシック" charset="-128"/>
              </a:rPr>
            </a:br>
            <a:r>
              <a:rPr lang="en-US" b="1" dirty="0">
                <a:solidFill>
                  <a:srgbClr val="FF0000"/>
                </a:solidFill>
                <a:latin typeface="Textile" charset="0"/>
                <a:ea typeface="ＭＳ Ｐゴシック" charset="-128"/>
              </a:rPr>
              <a:t>groups</a:t>
            </a:r>
          </a:p>
        </p:txBody>
      </p:sp>
      <p:sp>
        <p:nvSpPr>
          <p:cNvPr id="66568" name="Rectangle 7"/>
          <p:cNvSpPr>
            <a:spLocks noChangeArrowheads="1"/>
          </p:cNvSpPr>
          <p:nvPr/>
        </p:nvSpPr>
        <p:spPr bwMode="auto">
          <a:xfrm>
            <a:off x="3925888" y="6370638"/>
            <a:ext cx="33607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marL="338138" indent="-112713" defTabSz="901700" eaLnBrk="0" fontAlgn="base" hangingPunct="0">
              <a:lnSpc>
                <a:spcPts val="2075"/>
              </a:lnSpc>
              <a:spcBef>
                <a:spcPct val="0"/>
              </a:spcBef>
              <a:spcAft>
                <a:spcPct val="0"/>
              </a:spcAft>
              <a:tabLst>
                <a:tab pos="450850" algn="l"/>
                <a:tab pos="901700" algn="l"/>
                <a:tab pos="1352550" algn="l"/>
              </a:tabLst>
            </a:pPr>
            <a:r>
              <a:rPr lang="en-US" sz="1400" dirty="0">
                <a:solidFill>
                  <a:srgbClr val="0000FF"/>
                </a:solidFill>
                <a:ea typeface="ＭＳ Ｐゴシック" charset="-128"/>
              </a:rPr>
              <a:t>* Hispanics may be of any race</a:t>
            </a:r>
          </a:p>
        </p:txBody>
      </p:sp>
      <p:sp>
        <p:nvSpPr>
          <p:cNvPr id="66569" name="Text Box 8"/>
          <p:cNvSpPr txBox="1">
            <a:spLocks noChangeArrowheads="1"/>
          </p:cNvSpPr>
          <p:nvPr/>
        </p:nvSpPr>
        <p:spPr bwMode="auto">
          <a:xfrm>
            <a:off x="2857500" y="5962650"/>
            <a:ext cx="4322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1800" b="1" dirty="0">
                <a:solidFill>
                  <a:srgbClr val="000000"/>
                </a:solidFill>
                <a:latin typeface="Textile" charset="0"/>
              </a:rPr>
              <a:t>Rate per 100,000 population</a:t>
            </a:r>
            <a:endParaRPr lang="en-US" sz="1800" dirty="0">
              <a:solidFill>
                <a:srgbClr val="FF0000"/>
              </a:solidFill>
              <a:latin typeface="Times" charset="0"/>
            </a:endParaRPr>
          </a:p>
        </p:txBody>
      </p:sp>
      <p:sp>
        <p:nvSpPr>
          <p:cNvPr id="66570" name="Rectangle 25"/>
          <p:cNvSpPr>
            <a:spLocks noChangeArrowheads="1"/>
          </p:cNvSpPr>
          <p:nvPr/>
        </p:nvSpPr>
        <p:spPr bwMode="auto">
          <a:xfrm>
            <a:off x="1782763" y="540702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Textile" charset="0"/>
                <a:ea typeface="ＭＳ Ｐゴシック" charset="-128"/>
              </a:rPr>
              <a:t>White</a:t>
            </a:r>
          </a:p>
        </p:txBody>
      </p:sp>
      <p:sp>
        <p:nvSpPr>
          <p:cNvPr id="66571" name="Rectangle 26"/>
          <p:cNvSpPr>
            <a:spLocks noChangeArrowheads="1"/>
          </p:cNvSpPr>
          <p:nvPr/>
        </p:nvSpPr>
        <p:spPr bwMode="auto">
          <a:xfrm>
            <a:off x="754063" y="2435225"/>
            <a:ext cx="1812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Textile" charset="0"/>
                <a:ea typeface="ＭＳ Ｐゴシック" charset="-128"/>
              </a:rPr>
              <a:t>African American</a:t>
            </a:r>
          </a:p>
        </p:txBody>
      </p:sp>
      <p:sp>
        <p:nvSpPr>
          <p:cNvPr id="66572" name="Rectangle 27"/>
          <p:cNvSpPr>
            <a:spLocks noChangeArrowheads="1"/>
          </p:cNvSpPr>
          <p:nvPr/>
        </p:nvSpPr>
        <p:spPr bwMode="auto">
          <a:xfrm>
            <a:off x="893763" y="3502025"/>
            <a:ext cx="1697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Textile" charset="0"/>
                <a:ea typeface="ＭＳ Ｐゴシック" charset="-128"/>
              </a:rPr>
              <a:t>Asian &amp;</a:t>
            </a:r>
          </a:p>
          <a:p>
            <a:pPr eaLnBrk="0" fontAlgn="base" hangingPunct="0">
              <a:spcBef>
                <a:spcPct val="0"/>
              </a:spcBef>
              <a:spcAft>
                <a:spcPct val="0"/>
              </a:spcAft>
            </a:pPr>
            <a:r>
              <a:rPr lang="en-US" sz="1400" dirty="0">
                <a:solidFill>
                  <a:srgbClr val="000000"/>
                </a:solidFill>
                <a:latin typeface="Textile" charset="0"/>
                <a:ea typeface="ＭＳ Ｐゴシック" charset="-128"/>
              </a:rPr>
              <a:t>Pacific Islander </a:t>
            </a:r>
          </a:p>
        </p:txBody>
      </p:sp>
      <p:sp>
        <p:nvSpPr>
          <p:cNvPr id="66573" name="Rectangle 28"/>
          <p:cNvSpPr>
            <a:spLocks noChangeArrowheads="1"/>
          </p:cNvSpPr>
          <p:nvPr/>
        </p:nvSpPr>
        <p:spPr bwMode="auto">
          <a:xfrm>
            <a:off x="784225" y="4810125"/>
            <a:ext cx="1731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Textile" charset="0"/>
                <a:ea typeface="ＭＳ Ｐゴシック" charset="-128"/>
              </a:rPr>
              <a:t>Native American</a:t>
            </a:r>
          </a:p>
        </p:txBody>
      </p:sp>
      <p:sp>
        <p:nvSpPr>
          <p:cNvPr id="66574" name="Rectangle 29"/>
          <p:cNvSpPr>
            <a:spLocks noChangeArrowheads="1"/>
          </p:cNvSpPr>
          <p:nvPr/>
        </p:nvSpPr>
        <p:spPr bwMode="auto">
          <a:xfrm>
            <a:off x="1706563" y="4200525"/>
            <a:ext cx="858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Textile" charset="0"/>
                <a:ea typeface="ＭＳ Ｐゴシック" charset="-128"/>
              </a:rPr>
              <a:t>NATION</a:t>
            </a:r>
          </a:p>
        </p:txBody>
      </p:sp>
      <p:sp>
        <p:nvSpPr>
          <p:cNvPr id="66575" name="Rectangle 30"/>
          <p:cNvSpPr>
            <a:spLocks noChangeArrowheads="1"/>
          </p:cNvSpPr>
          <p:nvPr/>
        </p:nvSpPr>
        <p:spPr bwMode="auto">
          <a:xfrm>
            <a:off x="1414463" y="3032125"/>
            <a:ext cx="1109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400" dirty="0">
                <a:solidFill>
                  <a:srgbClr val="000000"/>
                </a:solidFill>
                <a:latin typeface="Textile" charset="0"/>
                <a:ea typeface="ＭＳ Ｐゴシック" charset="-128"/>
              </a:rPr>
              <a:t>Hispanic* </a:t>
            </a:r>
          </a:p>
        </p:txBody>
      </p:sp>
      <p:sp>
        <p:nvSpPr>
          <p:cNvPr id="66576" name="Rectangle 31"/>
          <p:cNvSpPr>
            <a:spLocks noChangeArrowheads="1"/>
          </p:cNvSpPr>
          <p:nvPr/>
        </p:nvSpPr>
        <p:spPr bwMode="auto">
          <a:xfrm>
            <a:off x="2955925" y="5332413"/>
            <a:ext cx="90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dirty="0">
                <a:solidFill>
                  <a:srgbClr val="FFFFFF"/>
                </a:solidFill>
                <a:latin typeface="Textile" charset="0"/>
                <a:ea typeface="ＭＳ Ｐゴシック" charset="-128"/>
              </a:rPr>
              <a:t>12.9  </a:t>
            </a:r>
            <a:endParaRPr lang="en-US" sz="3200" dirty="0">
              <a:solidFill>
                <a:srgbClr val="FF0000"/>
              </a:solidFill>
              <a:latin typeface="Times" charset="0"/>
              <a:ea typeface="ＭＳ Ｐゴシック" charset="-128"/>
            </a:endParaRPr>
          </a:p>
        </p:txBody>
      </p:sp>
      <p:sp>
        <p:nvSpPr>
          <p:cNvPr id="66577" name="Rectangle 32"/>
          <p:cNvSpPr>
            <a:spLocks noChangeArrowheads="1"/>
          </p:cNvSpPr>
          <p:nvPr/>
        </p:nvSpPr>
        <p:spPr bwMode="auto">
          <a:xfrm>
            <a:off x="2943225" y="4735513"/>
            <a:ext cx="890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dirty="0">
                <a:solidFill>
                  <a:srgbClr val="FFFFFF"/>
                </a:solidFill>
                <a:latin typeface="Textile" charset="0"/>
                <a:ea typeface="ＭＳ Ｐゴシック" charset="-128"/>
              </a:rPr>
              <a:t>12.1 </a:t>
            </a:r>
            <a:endParaRPr lang="en-US" sz="3200" dirty="0">
              <a:solidFill>
                <a:srgbClr val="FF0000"/>
              </a:solidFill>
              <a:latin typeface="Times" charset="0"/>
              <a:ea typeface="ＭＳ Ｐゴシック" charset="-128"/>
            </a:endParaRPr>
          </a:p>
        </p:txBody>
      </p:sp>
      <p:sp>
        <p:nvSpPr>
          <p:cNvPr id="66578" name="Rectangle 33"/>
          <p:cNvSpPr>
            <a:spLocks noChangeArrowheads="1"/>
          </p:cNvSpPr>
          <p:nvPr/>
        </p:nvSpPr>
        <p:spPr bwMode="auto">
          <a:xfrm>
            <a:off x="2943225" y="4151313"/>
            <a:ext cx="915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dirty="0">
                <a:solidFill>
                  <a:srgbClr val="FFFFFF"/>
                </a:solidFill>
                <a:latin typeface="Textile" charset="0"/>
                <a:ea typeface="ＭＳ Ｐゴシック" charset="-128"/>
              </a:rPr>
              <a:t>11.5 </a:t>
            </a:r>
            <a:endParaRPr lang="en-US" sz="3200" dirty="0">
              <a:solidFill>
                <a:srgbClr val="FF0000"/>
              </a:solidFill>
              <a:latin typeface="Times" charset="0"/>
              <a:ea typeface="ＭＳ Ｐゴシック" charset="-128"/>
            </a:endParaRPr>
          </a:p>
        </p:txBody>
      </p:sp>
      <p:sp>
        <p:nvSpPr>
          <p:cNvPr id="66579" name="Rectangle 34"/>
          <p:cNvSpPr>
            <a:spLocks noChangeArrowheads="1"/>
          </p:cNvSpPr>
          <p:nvPr/>
        </p:nvSpPr>
        <p:spPr bwMode="auto">
          <a:xfrm>
            <a:off x="3121025" y="3579813"/>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dirty="0">
                <a:solidFill>
                  <a:srgbClr val="FFFFFF"/>
                </a:solidFill>
                <a:latin typeface="Textile" charset="0"/>
                <a:ea typeface="ＭＳ Ｐゴシック" charset="-128"/>
              </a:rPr>
              <a:t>6.1</a:t>
            </a:r>
            <a:endParaRPr lang="en-US" sz="3200" dirty="0">
              <a:solidFill>
                <a:srgbClr val="FF0000"/>
              </a:solidFill>
              <a:latin typeface="Times" charset="0"/>
              <a:ea typeface="ＭＳ Ｐゴシック" charset="-128"/>
            </a:endParaRPr>
          </a:p>
        </p:txBody>
      </p:sp>
      <p:sp>
        <p:nvSpPr>
          <p:cNvPr id="66580" name="Rectangle 35"/>
          <p:cNvSpPr>
            <a:spLocks noChangeArrowheads="1"/>
          </p:cNvSpPr>
          <p:nvPr/>
        </p:nvSpPr>
        <p:spPr bwMode="auto">
          <a:xfrm>
            <a:off x="3146425" y="2970213"/>
            <a:ext cx="696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dirty="0">
                <a:solidFill>
                  <a:srgbClr val="FFFFFF"/>
                </a:solidFill>
                <a:latin typeface="Textile" charset="0"/>
                <a:ea typeface="ＭＳ Ｐゴシック" charset="-128"/>
              </a:rPr>
              <a:t>5.4</a:t>
            </a:r>
            <a:endParaRPr lang="en-US" sz="3200" dirty="0">
              <a:solidFill>
                <a:srgbClr val="FF0000"/>
              </a:solidFill>
              <a:latin typeface="Times" charset="0"/>
              <a:ea typeface="ＭＳ Ｐゴシック" charset="-128"/>
            </a:endParaRPr>
          </a:p>
        </p:txBody>
      </p:sp>
      <p:sp>
        <p:nvSpPr>
          <p:cNvPr id="66581" name="Rectangle 36"/>
          <p:cNvSpPr>
            <a:spLocks noChangeArrowheads="1"/>
          </p:cNvSpPr>
          <p:nvPr/>
        </p:nvSpPr>
        <p:spPr bwMode="auto">
          <a:xfrm>
            <a:off x="3146425" y="2360613"/>
            <a:ext cx="696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400" dirty="0">
                <a:solidFill>
                  <a:srgbClr val="FFFFFF"/>
                </a:solidFill>
                <a:latin typeface="Textile" charset="0"/>
                <a:ea typeface="ＭＳ Ｐゴシック" charset="-128"/>
              </a:rPr>
              <a:t>4.9 </a:t>
            </a:r>
            <a:endParaRPr lang="en-US" sz="3200" dirty="0">
              <a:solidFill>
                <a:srgbClr val="FF0000"/>
              </a:solidFill>
              <a:latin typeface="Times" charset="0"/>
              <a:ea typeface="ＭＳ Ｐゴシック" charset="-128"/>
            </a:endParaRPr>
          </a:p>
        </p:txBody>
      </p:sp>
    </p:spTree>
    <p:extLst>
      <p:ext uri="{BB962C8B-B14F-4D97-AF65-F5344CB8AC3E}">
        <p14:creationId xmlns:p14="http://schemas.microsoft.com/office/powerpoint/2010/main" val="4029975403"/>
      </p:ext>
    </p:extLst>
  </p:cSld>
  <p:clrMapOvr>
    <a:masterClrMapping/>
  </p:clrMapOvr>
  <p:transition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1" descr="M2007W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475"/>
            <a:ext cx="3886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2" descr="W2007W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752475"/>
            <a:ext cx="394017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2" name="Group 9"/>
          <p:cNvGrpSpPr>
            <a:grpSpLocks/>
          </p:cNvGrpSpPr>
          <p:nvPr/>
        </p:nvGrpSpPr>
        <p:grpSpPr bwMode="auto">
          <a:xfrm>
            <a:off x="61913" y="6456363"/>
            <a:ext cx="6075362" cy="0"/>
            <a:chOff x="40" y="4120"/>
            <a:chExt cx="3880" cy="0"/>
          </a:xfrm>
        </p:grpSpPr>
        <p:sp>
          <p:nvSpPr>
            <p:cNvPr id="78868" name="Line 7"/>
            <p:cNvSpPr>
              <a:spLocks noChangeShapeType="1"/>
            </p:cNvSpPr>
            <p:nvPr/>
          </p:nvSpPr>
          <p:spPr bwMode="auto">
            <a:xfrm>
              <a:off x="632" y="4120"/>
              <a:ext cx="3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78869" name="Line 8"/>
            <p:cNvSpPr>
              <a:spLocks noChangeShapeType="1"/>
            </p:cNvSpPr>
            <p:nvPr/>
          </p:nvSpPr>
          <p:spPr bwMode="auto">
            <a:xfrm flipH="1">
              <a:off x="40" y="4120"/>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78853" name="Line 13"/>
          <p:cNvSpPr>
            <a:spLocks noChangeShapeType="1"/>
          </p:cNvSpPr>
          <p:nvPr/>
        </p:nvSpPr>
        <p:spPr bwMode="auto">
          <a:xfrm flipH="1">
            <a:off x="4510088" y="3673475"/>
            <a:ext cx="1828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78854" name="Rectangle 14"/>
          <p:cNvSpPr>
            <a:spLocks noChangeArrowheads="1"/>
          </p:cNvSpPr>
          <p:nvPr/>
        </p:nvSpPr>
        <p:spPr bwMode="auto">
          <a:xfrm>
            <a:off x="1052513" y="176213"/>
            <a:ext cx="71024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200" b="1" dirty="0">
                <a:solidFill>
                  <a:srgbClr val="FF0000"/>
                </a:solidFill>
                <a:latin typeface="Textile" charset="0"/>
                <a:ea typeface="ＭＳ Ｐゴシック" charset="-128"/>
              </a:rPr>
              <a:t>International Comparisons</a:t>
            </a:r>
          </a:p>
        </p:txBody>
      </p:sp>
      <p:sp>
        <p:nvSpPr>
          <p:cNvPr id="71695" name="Rectangle 15"/>
          <p:cNvSpPr>
            <a:spLocks noChangeArrowheads="1"/>
          </p:cNvSpPr>
          <p:nvPr/>
        </p:nvSpPr>
        <p:spPr bwMode="auto">
          <a:xfrm>
            <a:off x="896938" y="6189663"/>
            <a:ext cx="5800725" cy="668337"/>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400" i="1" dirty="0">
                <a:solidFill>
                  <a:srgbClr val="0000FF"/>
                </a:solidFill>
                <a:effectLst>
                  <a:outerShdw blurRad="38100" dist="38100" dir="2700000" algn="tl">
                    <a:srgbClr val="C0C0C0"/>
                  </a:outerShdw>
                </a:effectLst>
                <a:latin typeface="Textile" charset="0"/>
                <a:ea typeface="ＭＳ Ｐゴシック" charset="-128"/>
              </a:rPr>
              <a:t>USA has moderate suicide rates</a:t>
            </a:r>
            <a:r>
              <a:rPr lang="en-US" sz="2800" i="1" dirty="0">
                <a:solidFill>
                  <a:srgbClr val="0000FF"/>
                </a:solidFill>
                <a:effectLst>
                  <a:outerShdw blurRad="38100" dist="38100" dir="2700000" algn="tl">
                    <a:srgbClr val="C0C0C0"/>
                  </a:outerShdw>
                </a:effectLst>
                <a:latin typeface="Textile" charset="0"/>
                <a:ea typeface="ＭＳ Ｐゴシック" charset="-128"/>
              </a:rPr>
              <a:t> </a:t>
            </a:r>
            <a:endParaRPr lang="en-US" sz="3600" i="1"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grpSp>
        <p:nvGrpSpPr>
          <p:cNvPr id="78856" name="Group 30"/>
          <p:cNvGrpSpPr>
            <a:grpSpLocks/>
          </p:cNvGrpSpPr>
          <p:nvPr/>
        </p:nvGrpSpPr>
        <p:grpSpPr bwMode="auto">
          <a:xfrm>
            <a:off x="3962400" y="793750"/>
            <a:ext cx="984250" cy="985838"/>
            <a:chOff x="3977" y="458"/>
            <a:chExt cx="1602" cy="1603"/>
          </a:xfrm>
        </p:grpSpPr>
        <p:pic>
          <p:nvPicPr>
            <p:cNvPr id="78866"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 y="458"/>
              <a:ext cx="1602"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8867" name="Picture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 y="505"/>
              <a:ext cx="55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8857" name="Rectangle 22"/>
          <p:cNvSpPr>
            <a:spLocks noChangeArrowheads="1"/>
          </p:cNvSpPr>
          <p:nvPr/>
        </p:nvSpPr>
        <p:spPr bwMode="auto">
          <a:xfrm>
            <a:off x="0" y="6545263"/>
            <a:ext cx="1201738" cy="3127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pic>
        <p:nvPicPr>
          <p:cNvPr id="78858"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6067425"/>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8859" name="Rectangle 16"/>
          <p:cNvSpPr>
            <a:spLocks noGrp="1" noChangeArrowheads="1"/>
          </p:cNvSpPr>
          <p:nvPr>
            <p:ph type="body" idx="1"/>
          </p:nvPr>
        </p:nvSpPr>
        <p:spPr>
          <a:xfrm>
            <a:off x="6546850" y="6130925"/>
            <a:ext cx="1403350" cy="727075"/>
          </a:xfrm>
          <a:noFill/>
        </p:spPr>
        <p:txBody>
          <a:bodyPr wrap="none" lIns="18795" tIns="26625" rIns="18795" bIns="26625"/>
          <a:lstStyle/>
          <a:p>
            <a:pPr marL="0" indent="0" algn="ctr">
              <a:lnSpc>
                <a:spcPts val="1575"/>
              </a:lnSpc>
              <a:spcBef>
                <a:spcPct val="0"/>
              </a:spcBef>
              <a:buClr>
                <a:srgbClr val="AA0056"/>
              </a:buClr>
              <a:buFont typeface="Helvetica" charset="0"/>
              <a:buChar char=" "/>
              <a:tabLst>
                <a:tab pos="450850" algn="l"/>
                <a:tab pos="901700" algn="l"/>
                <a:tab pos="1352550" algn="l"/>
              </a:tabLst>
            </a:pPr>
            <a:r>
              <a:rPr lang="en-US" sz="1200" dirty="0" smtClean="0">
                <a:solidFill>
                  <a:srgbClr val="000000"/>
                </a:solidFill>
                <a:latin typeface="Textile" charset="0"/>
                <a:ea typeface="ＭＳ Ｐゴシック" charset="-128"/>
              </a:rPr>
              <a:t>Data from </a:t>
            </a:r>
            <a:br>
              <a:rPr lang="en-US" sz="1200" dirty="0" smtClean="0">
                <a:solidFill>
                  <a:srgbClr val="000000"/>
                </a:solidFill>
                <a:latin typeface="Textile" charset="0"/>
                <a:ea typeface="ＭＳ Ｐゴシック" charset="-128"/>
              </a:rPr>
            </a:br>
            <a:r>
              <a:rPr lang="en-US" sz="1200" dirty="0" smtClean="0">
                <a:solidFill>
                  <a:srgbClr val="000000"/>
                </a:solidFill>
                <a:latin typeface="Textile" charset="0"/>
                <a:ea typeface="ＭＳ Ｐゴシック" charset="-128"/>
              </a:rPr>
              <a:t>World Health </a:t>
            </a:r>
            <a:br>
              <a:rPr lang="en-US" sz="1200" dirty="0" smtClean="0">
                <a:solidFill>
                  <a:srgbClr val="000000"/>
                </a:solidFill>
                <a:latin typeface="Textile" charset="0"/>
                <a:ea typeface="ＭＳ Ｐゴシック" charset="-128"/>
              </a:rPr>
            </a:br>
            <a:r>
              <a:rPr lang="en-US" sz="1200" dirty="0" smtClean="0">
                <a:solidFill>
                  <a:srgbClr val="000000"/>
                </a:solidFill>
                <a:latin typeface="Textile" charset="0"/>
                <a:ea typeface="ＭＳ Ｐゴシック" charset="-128"/>
              </a:rPr>
              <a:t>Organization</a:t>
            </a:r>
          </a:p>
        </p:txBody>
      </p:sp>
      <p:sp>
        <p:nvSpPr>
          <p:cNvPr id="78860" name="Line 28"/>
          <p:cNvSpPr>
            <a:spLocks noChangeShapeType="1"/>
          </p:cNvSpPr>
          <p:nvPr/>
        </p:nvSpPr>
        <p:spPr bwMode="auto">
          <a:xfrm flipH="1">
            <a:off x="1900238" y="2913063"/>
            <a:ext cx="2041525" cy="0"/>
          </a:xfrm>
          <a:prstGeom prst="line">
            <a:avLst/>
          </a:prstGeom>
          <a:noFill/>
          <a:ln w="7620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78861" name="Line 33"/>
          <p:cNvSpPr>
            <a:spLocks noChangeShapeType="1"/>
          </p:cNvSpPr>
          <p:nvPr/>
        </p:nvSpPr>
        <p:spPr bwMode="auto">
          <a:xfrm flipH="1">
            <a:off x="4922838" y="3462338"/>
            <a:ext cx="1906587" cy="0"/>
          </a:xfrm>
          <a:prstGeom prst="line">
            <a:avLst/>
          </a:prstGeom>
          <a:noFill/>
          <a:ln w="76200">
            <a:solidFill>
              <a:schemeClr val="tx1"/>
            </a:solidFill>
            <a:round/>
            <a:headEnd type="stealth" w="med" len="med"/>
            <a:tailEnd type="none" w="lg"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71714" name="Rectangle 34"/>
          <p:cNvSpPr>
            <a:spLocks noChangeArrowheads="1"/>
          </p:cNvSpPr>
          <p:nvPr/>
        </p:nvSpPr>
        <p:spPr bwMode="auto">
          <a:xfrm>
            <a:off x="3913188" y="2686050"/>
            <a:ext cx="774700" cy="4572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defRPr/>
            </a:pPr>
            <a:r>
              <a:rPr lang="en-US" sz="2400" i="1" dirty="0">
                <a:solidFill>
                  <a:srgbClr val="0000FF"/>
                </a:solidFill>
                <a:effectLst>
                  <a:outerShdw blurRad="38100" dist="38100" dir="2700000" algn="tl">
                    <a:srgbClr val="DDDDDD"/>
                  </a:outerShdw>
                </a:effectLst>
                <a:latin typeface="Textile" charset="0"/>
                <a:ea typeface="ＭＳ Ｐゴシック" charset="-128"/>
              </a:rPr>
              <a:t>USA</a:t>
            </a:r>
          </a:p>
        </p:txBody>
      </p:sp>
      <p:sp>
        <p:nvSpPr>
          <p:cNvPr id="71715" name="Rectangle 35"/>
          <p:cNvSpPr>
            <a:spLocks noChangeArrowheads="1"/>
          </p:cNvSpPr>
          <p:nvPr/>
        </p:nvSpPr>
        <p:spPr bwMode="auto">
          <a:xfrm>
            <a:off x="4151313" y="3262313"/>
            <a:ext cx="774700" cy="4572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400" i="1" dirty="0">
                <a:solidFill>
                  <a:srgbClr val="339933"/>
                </a:solidFill>
                <a:effectLst>
                  <a:outerShdw blurRad="38100" dist="38100" dir="2700000" algn="tl">
                    <a:srgbClr val="C0C0C0"/>
                  </a:outerShdw>
                </a:effectLst>
                <a:latin typeface="Textile" charset="0"/>
                <a:ea typeface="ＭＳ Ｐゴシック" charset="-128"/>
              </a:rPr>
              <a:t>USA</a:t>
            </a:r>
            <a:endParaRPr lang="en-US" sz="2400" i="1" dirty="0">
              <a:solidFill>
                <a:srgbClr val="0000FF"/>
              </a:solidFill>
              <a:effectLst>
                <a:outerShdw blurRad="38100" dist="38100" dir="2700000" algn="tl">
                  <a:srgbClr val="C0C0C0"/>
                </a:outerShdw>
              </a:effectLst>
              <a:latin typeface="Textile" charset="0"/>
              <a:ea typeface="ＭＳ Ｐゴシック" charset="-128"/>
            </a:endParaRPr>
          </a:p>
        </p:txBody>
      </p:sp>
      <p:sp>
        <p:nvSpPr>
          <p:cNvPr id="71716" name="Rectangle 36"/>
          <p:cNvSpPr>
            <a:spLocks noChangeArrowheads="1"/>
          </p:cNvSpPr>
          <p:nvPr/>
        </p:nvSpPr>
        <p:spPr bwMode="auto">
          <a:xfrm>
            <a:off x="2506663" y="5018088"/>
            <a:ext cx="855662" cy="4572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defRPr/>
            </a:pPr>
            <a:r>
              <a:rPr lang="en-US" sz="2400" i="1" dirty="0">
                <a:solidFill>
                  <a:srgbClr val="0000FF"/>
                </a:solidFill>
                <a:effectLst>
                  <a:outerShdw blurRad="38100" dist="38100" dir="2700000" algn="tl">
                    <a:srgbClr val="DDDDDD"/>
                  </a:outerShdw>
                </a:effectLst>
                <a:latin typeface="Textile" charset="0"/>
                <a:ea typeface="ＭＳ Ｐゴシック" charset="-128"/>
              </a:rPr>
              <a:t>Men</a:t>
            </a:r>
          </a:p>
        </p:txBody>
      </p:sp>
      <p:sp>
        <p:nvSpPr>
          <p:cNvPr id="71717" name="Rectangle 37"/>
          <p:cNvSpPr>
            <a:spLocks noChangeArrowheads="1"/>
          </p:cNvSpPr>
          <p:nvPr/>
        </p:nvSpPr>
        <p:spPr bwMode="auto">
          <a:xfrm>
            <a:off x="5208588" y="5043488"/>
            <a:ext cx="1450975" cy="457200"/>
          </a:xfrm>
          <a:prstGeom prst="rect">
            <a:avLst/>
          </a:prstGeom>
          <a:noFill/>
          <a:ln w="12700">
            <a:noFill/>
            <a:miter lim="800000"/>
            <a:headEnd/>
            <a:tailEnd/>
          </a:ln>
          <a:effectLst/>
        </p:spPr>
        <p:txBody>
          <a:bodyPr>
            <a:spAutoFit/>
          </a:bodyPr>
          <a:lstStyle/>
          <a:p>
            <a:pPr eaLnBrk="0" fontAlgn="base" hangingPunct="0">
              <a:spcBef>
                <a:spcPct val="0"/>
              </a:spcBef>
              <a:spcAft>
                <a:spcPct val="0"/>
              </a:spcAft>
              <a:defRPr/>
            </a:pPr>
            <a:r>
              <a:rPr lang="en-US" sz="2400" i="1" dirty="0">
                <a:solidFill>
                  <a:srgbClr val="339933"/>
                </a:solidFill>
                <a:effectLst>
                  <a:outerShdw blurRad="38100" dist="38100" dir="2700000" algn="tl">
                    <a:srgbClr val="DDDDDD"/>
                  </a:outerShdw>
                </a:effectLst>
                <a:latin typeface="Textile" charset="0"/>
                <a:ea typeface="ＭＳ Ｐゴシック" charset="-128"/>
              </a:rPr>
              <a:t>Women</a:t>
            </a:r>
          </a:p>
        </p:txBody>
      </p:sp>
    </p:spTree>
    <p:extLst>
      <p:ext uri="{BB962C8B-B14F-4D97-AF65-F5344CB8AC3E}">
        <p14:creationId xmlns:p14="http://schemas.microsoft.com/office/powerpoint/2010/main" val="2024974419"/>
      </p:ext>
    </p:extLst>
  </p:cSld>
  <p:clrMapOvr>
    <a:masterClrMapping/>
  </p:clrMapOvr>
  <p:transition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Alice Swarm Fund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pPr marL="0" indent="0" algn="ctr">
              <a:buNone/>
            </a:pPr>
            <a:r>
              <a:rPr lang="en-US" i="1" u="sng" dirty="0" smtClean="0">
                <a:latin typeface="Times New Roman" pitchFamily="18" charset="0"/>
                <a:cs typeface="Times New Roman" pitchFamily="18" charset="0"/>
              </a:rPr>
              <a:t>Goals</a:t>
            </a:r>
          </a:p>
          <a:p>
            <a:r>
              <a:rPr lang="en-US" dirty="0" smtClean="0">
                <a:latin typeface="Times New Roman" pitchFamily="18" charset="0"/>
                <a:cs typeface="Times New Roman" pitchFamily="18" charset="0"/>
              </a:rPr>
              <a:t>Enhance Mental Health in Michiana</a:t>
            </a:r>
          </a:p>
          <a:p>
            <a:pPr lvl="1"/>
            <a:r>
              <a:rPr lang="en-US" dirty="0" smtClean="0">
                <a:latin typeface="Times New Roman" pitchFamily="18" charset="0"/>
                <a:cs typeface="Times New Roman" pitchFamily="18" charset="0"/>
              </a:rPr>
              <a:t>Sponsored Numerous Talks on Suicide</a:t>
            </a:r>
          </a:p>
          <a:p>
            <a:pPr lvl="1"/>
            <a:r>
              <a:rPr lang="en-US" dirty="0" smtClean="0">
                <a:latin typeface="Times New Roman" pitchFamily="18" charset="0"/>
                <a:cs typeface="Times New Roman" pitchFamily="18" charset="0"/>
              </a:rPr>
              <a:t>Thomas Joiner: Workshop in </a:t>
            </a:r>
            <a:r>
              <a:rPr lang="en-US" dirty="0" smtClean="0">
                <a:latin typeface="Times New Roman" pitchFamily="18" charset="0"/>
                <a:cs typeface="Times New Roman" pitchFamily="18" charset="0"/>
              </a:rPr>
              <a:t>South Bend </a:t>
            </a:r>
            <a:r>
              <a:rPr lang="en-US" dirty="0" smtClean="0">
                <a:latin typeface="Times New Roman" pitchFamily="18" charset="0"/>
                <a:cs typeface="Times New Roman" pitchFamily="18" charset="0"/>
              </a:rPr>
              <a:t>10/4</a:t>
            </a:r>
          </a:p>
          <a:p>
            <a:pPr lvl="1"/>
            <a:r>
              <a:rPr lang="en-US" dirty="0" smtClean="0">
                <a:latin typeface="Times New Roman" pitchFamily="18" charset="0"/>
                <a:cs typeface="Times New Roman" pitchFamily="18" charset="0"/>
              </a:rPr>
              <a:t>Presentations/Suicide Prevention Statewide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Support University Research</a:t>
            </a:r>
          </a:p>
          <a:p>
            <a:pPr lvl="1"/>
            <a:r>
              <a:rPr lang="en-US" dirty="0" smtClean="0">
                <a:latin typeface="Times New Roman" pitchFamily="18" charset="0"/>
                <a:cs typeface="Times New Roman" pitchFamily="18" charset="0"/>
              </a:rPr>
              <a:t>Current Research Regarding </a:t>
            </a:r>
            <a:r>
              <a:rPr lang="en-US" dirty="0" smtClean="0">
                <a:latin typeface="Times New Roman" pitchFamily="18" charset="0"/>
                <a:cs typeface="Times New Roman" pitchFamily="18" charset="0"/>
              </a:rPr>
              <a:t>Posttraumatic Growth in Veterans, Writing in Veterans with Psychosis, Suicidal </a:t>
            </a:r>
            <a:r>
              <a:rPr lang="en-US" dirty="0" smtClean="0">
                <a:latin typeface="Times New Roman" pitchFamily="18" charset="0"/>
                <a:cs typeface="Times New Roman" pitchFamily="18" charset="0"/>
              </a:rPr>
              <a:t>Thinking &amp; Behavior, </a:t>
            </a:r>
            <a:r>
              <a:rPr lang="en-US" dirty="0" smtClean="0">
                <a:latin typeface="Times New Roman" pitchFamily="18" charset="0"/>
                <a:cs typeface="Times New Roman" pitchFamily="18" charset="0"/>
              </a:rPr>
              <a:t>Writing Interventions for Trau</a:t>
            </a:r>
            <a:r>
              <a:rPr lang="en-US" dirty="0" smtClean="0">
                <a:latin typeface="Times New Roman" pitchFamily="18" charset="0"/>
                <a:cs typeface="Times New Roman" pitchFamily="18" charset="0"/>
              </a:rPr>
              <a:t>ma</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Assist with Course &amp; Training Dissemination</a:t>
            </a:r>
          </a:p>
          <a:p>
            <a:pPr lvl="1"/>
            <a:r>
              <a:rPr lang="en-US" dirty="0" smtClean="0">
                <a:latin typeface="Times New Roman" pitchFamily="18" charset="0"/>
                <a:cs typeface="Times New Roman" pitchFamily="18" charset="0"/>
              </a:rPr>
              <a:t>Rare, yet very relevant and seemingly </a:t>
            </a:r>
            <a:r>
              <a:rPr lang="en-US" dirty="0" smtClean="0">
                <a:latin typeface="Times New Roman" pitchFamily="18" charset="0"/>
                <a:cs typeface="Times New Roman" pitchFamily="18" charset="0"/>
              </a:rPr>
              <a:t>necessary</a:t>
            </a:r>
          </a:p>
          <a:p>
            <a:pPr lvl="1"/>
            <a:r>
              <a:rPr lang="en-US" dirty="0" smtClean="0">
                <a:latin typeface="Times New Roman" pitchFamily="18" charset="0"/>
                <a:cs typeface="Times New Roman" pitchFamily="18" charset="0"/>
              </a:rPr>
              <a:t>Assessing &amp; Managing Suicide Risk for VA providers</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62939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2198688"/>
            <a:ext cx="7104063"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0899" name="Group 9"/>
          <p:cNvGrpSpPr>
            <a:grpSpLocks/>
          </p:cNvGrpSpPr>
          <p:nvPr/>
        </p:nvGrpSpPr>
        <p:grpSpPr bwMode="auto">
          <a:xfrm>
            <a:off x="61913" y="6456363"/>
            <a:ext cx="6075362" cy="0"/>
            <a:chOff x="40" y="4120"/>
            <a:chExt cx="3880" cy="0"/>
          </a:xfrm>
        </p:grpSpPr>
        <p:sp>
          <p:nvSpPr>
            <p:cNvPr id="80907" name="Line 7"/>
            <p:cNvSpPr>
              <a:spLocks noChangeShapeType="1"/>
            </p:cNvSpPr>
            <p:nvPr/>
          </p:nvSpPr>
          <p:spPr bwMode="auto">
            <a:xfrm>
              <a:off x="632" y="4120"/>
              <a:ext cx="3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80908" name="Line 8"/>
            <p:cNvSpPr>
              <a:spLocks noChangeShapeType="1"/>
            </p:cNvSpPr>
            <p:nvPr/>
          </p:nvSpPr>
          <p:spPr bwMode="auto">
            <a:xfrm flipH="1">
              <a:off x="40" y="4120"/>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80900" name="Rectangle 11"/>
          <p:cNvSpPr>
            <a:spLocks noChangeArrowheads="1"/>
          </p:cNvSpPr>
          <p:nvPr/>
        </p:nvSpPr>
        <p:spPr bwMode="auto">
          <a:xfrm>
            <a:off x="1277938" y="288925"/>
            <a:ext cx="59626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000" b="1" dirty="0">
                <a:solidFill>
                  <a:srgbClr val="FF0000"/>
                </a:solidFill>
                <a:latin typeface="Textile" charset="0"/>
                <a:ea typeface="ＭＳ Ｐゴシック" charset="-128"/>
              </a:rPr>
              <a:t>Attempted Suicides </a:t>
            </a:r>
            <a:r>
              <a:rPr lang="en-US" sz="1600" b="1" dirty="0">
                <a:solidFill>
                  <a:srgbClr val="FF0000"/>
                </a:solidFill>
                <a:latin typeface="Textile" charset="0"/>
                <a:ea typeface="ＭＳ Ｐゴシック" charset="-128"/>
              </a:rPr>
              <a:t>(Nonfatal Outcomes)</a:t>
            </a:r>
            <a:endParaRPr lang="en-US" sz="1600" b="1" dirty="0">
              <a:solidFill>
                <a:srgbClr val="FF0000"/>
              </a:solidFill>
              <a:latin typeface="SnyderSpeed" pitchFamily="4" charset="0"/>
              <a:ea typeface="ＭＳ Ｐゴシック" charset="-128"/>
            </a:endParaRPr>
          </a:p>
        </p:txBody>
      </p:sp>
      <p:sp>
        <p:nvSpPr>
          <p:cNvPr id="80901" name="Rectangle 13"/>
          <p:cNvSpPr>
            <a:spLocks noGrp="1" noChangeArrowheads="1"/>
          </p:cNvSpPr>
          <p:nvPr>
            <p:ph type="body" idx="1"/>
          </p:nvPr>
        </p:nvSpPr>
        <p:spPr>
          <a:xfrm>
            <a:off x="7215188" y="5792788"/>
            <a:ext cx="939800" cy="250825"/>
          </a:xfrm>
          <a:noFill/>
        </p:spPr>
        <p:txBody>
          <a:bodyPr wrap="none" lIns="18795" tIns="26625" rIns="18795" bIns="26625"/>
          <a:lstStyle/>
          <a:p>
            <a:pPr marL="0" indent="0">
              <a:lnSpc>
                <a:spcPts val="988"/>
              </a:lnSpc>
              <a:spcBef>
                <a:spcPct val="0"/>
              </a:spcBef>
              <a:buClr>
                <a:srgbClr val="AA0056"/>
              </a:buClr>
              <a:buFont typeface="Helvetica" charset="0"/>
              <a:buChar char=" "/>
              <a:tabLst>
                <a:tab pos="450850" algn="l"/>
                <a:tab pos="901700" algn="l"/>
                <a:tab pos="1352550" algn="l"/>
              </a:tabLst>
            </a:pPr>
            <a:r>
              <a:rPr lang="en-US" sz="900" b="1" dirty="0" smtClean="0">
                <a:solidFill>
                  <a:srgbClr val="000000"/>
                </a:solidFill>
                <a:latin typeface="Helvetica" charset="0"/>
                <a:ea typeface="ＭＳ Ｐゴシック" charset="-128"/>
              </a:rPr>
              <a:t>Moscicki et al.</a:t>
            </a:r>
          </a:p>
        </p:txBody>
      </p:sp>
      <p:sp>
        <p:nvSpPr>
          <p:cNvPr id="51216" name="Rectangle 16"/>
          <p:cNvSpPr>
            <a:spLocks noChangeArrowheads="1"/>
          </p:cNvSpPr>
          <p:nvPr/>
        </p:nvSpPr>
        <p:spPr bwMode="auto">
          <a:xfrm>
            <a:off x="817563" y="5203825"/>
            <a:ext cx="4454525" cy="747713"/>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5625"/>
              </a:lnSpc>
              <a:spcBef>
                <a:spcPct val="0"/>
              </a:spcBef>
              <a:spcAft>
                <a:spcPct val="0"/>
              </a:spcAft>
              <a:tabLst>
                <a:tab pos="450850" algn="l"/>
                <a:tab pos="901700" algn="l"/>
                <a:tab pos="1352550" algn="l"/>
              </a:tabLst>
            </a:pPr>
            <a:r>
              <a:rPr lang="en-US" sz="4000" b="1" dirty="0">
                <a:solidFill>
                  <a:srgbClr val="FF0000"/>
                </a:solidFill>
                <a:effectLst>
                  <a:outerShdw blurRad="38100" dist="38100" dir="2700000" algn="tl">
                    <a:srgbClr val="C0C0C0"/>
                  </a:outerShdw>
                </a:effectLst>
                <a:latin typeface="Textile" charset="0"/>
                <a:ea typeface="ＭＳ Ｐゴシック" charset="-128"/>
              </a:rPr>
              <a:t>Attempted Suicides</a:t>
            </a:r>
          </a:p>
        </p:txBody>
      </p:sp>
      <p:sp>
        <p:nvSpPr>
          <p:cNvPr id="51217" name="Rectangle 17"/>
          <p:cNvSpPr>
            <a:spLocks noChangeArrowheads="1"/>
          </p:cNvSpPr>
          <p:nvPr/>
        </p:nvSpPr>
        <p:spPr bwMode="auto">
          <a:xfrm>
            <a:off x="6273800" y="4673600"/>
            <a:ext cx="2430463" cy="760413"/>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5625"/>
              </a:lnSpc>
              <a:spcBef>
                <a:spcPct val="0"/>
              </a:spcBef>
              <a:spcAft>
                <a:spcPct val="0"/>
              </a:spcAft>
              <a:tabLst>
                <a:tab pos="450850" algn="l"/>
                <a:tab pos="901700" algn="l"/>
                <a:tab pos="1352550" algn="l"/>
              </a:tabLst>
            </a:pPr>
            <a:r>
              <a:rPr lang="en-US" sz="4000" b="1" dirty="0">
                <a:solidFill>
                  <a:srgbClr val="FF0000"/>
                </a:solidFill>
                <a:effectLst>
                  <a:outerShdw blurRad="38100" dist="38100" dir="2700000" algn="tl">
                    <a:srgbClr val="C0C0C0"/>
                  </a:outerShdw>
                </a:effectLst>
                <a:latin typeface="Textile" charset="0"/>
                <a:ea typeface="ＭＳ Ｐゴシック" charset="-128"/>
              </a:rPr>
              <a:t>Suicide</a:t>
            </a:r>
          </a:p>
        </p:txBody>
      </p:sp>
      <p:sp>
        <p:nvSpPr>
          <p:cNvPr id="80904" name="Rectangle 18"/>
          <p:cNvSpPr>
            <a:spLocks noChangeArrowheads="1"/>
          </p:cNvSpPr>
          <p:nvPr/>
        </p:nvSpPr>
        <p:spPr bwMode="auto">
          <a:xfrm>
            <a:off x="1027113" y="6088063"/>
            <a:ext cx="779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2763"/>
              </a:lnSpc>
              <a:spcBef>
                <a:spcPct val="0"/>
              </a:spcBef>
              <a:spcAft>
                <a:spcPct val="0"/>
              </a:spcAft>
              <a:tabLst>
                <a:tab pos="450850" algn="l"/>
                <a:tab pos="901700" algn="l"/>
                <a:tab pos="1352550" algn="l"/>
              </a:tabLst>
            </a:pPr>
            <a:r>
              <a:rPr lang="en-US" sz="1400" dirty="0">
                <a:solidFill>
                  <a:srgbClr val="000000"/>
                </a:solidFill>
                <a:latin typeface="Textile" charset="0"/>
                <a:ea typeface="ＭＳ Ｐゴシック" charset="-128"/>
              </a:rPr>
              <a:t>Ratio implies 864,950 suicide attempts in USA in 2007 </a:t>
            </a:r>
          </a:p>
        </p:txBody>
      </p:sp>
      <p:sp>
        <p:nvSpPr>
          <p:cNvPr id="51212" name="Rectangle 12"/>
          <p:cNvSpPr>
            <a:spLocks noChangeArrowheads="1"/>
          </p:cNvSpPr>
          <p:nvPr/>
        </p:nvSpPr>
        <p:spPr bwMode="auto">
          <a:xfrm>
            <a:off x="304800" y="1063625"/>
            <a:ext cx="8156575" cy="1473200"/>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3600"/>
              </a:lnSpc>
              <a:spcBef>
                <a:spcPct val="0"/>
              </a:spcBef>
              <a:spcAft>
                <a:spcPct val="0"/>
              </a:spcAft>
              <a:tabLst>
                <a:tab pos="901700" algn="l"/>
                <a:tab pos="1804988" algn="l"/>
                <a:tab pos="2706688" algn="l"/>
                <a:tab pos="3608388" algn="l"/>
                <a:tab pos="4510088" algn="l"/>
                <a:tab pos="5413375" algn="l"/>
                <a:tab pos="6315075" algn="l"/>
              </a:tabLst>
            </a:pPr>
            <a:r>
              <a:rPr lang="en-US" sz="3000" b="1" i="1" dirty="0">
                <a:solidFill>
                  <a:srgbClr val="0000FF"/>
                </a:solidFill>
                <a:effectLst>
                  <a:outerShdw blurRad="38100" dist="38100" dir="2700000" algn="tl">
                    <a:srgbClr val="C0C0C0"/>
                  </a:outerShdw>
                </a:effectLst>
                <a:latin typeface="Textile" charset="0"/>
                <a:ea typeface="ＭＳ Ｐゴシック" charset="-128"/>
              </a:rPr>
              <a:t>Estimated that there are</a:t>
            </a:r>
          </a:p>
          <a:p>
            <a:pPr algn="ctr" defTabSz="901700" eaLnBrk="0" fontAlgn="base" hangingPunct="0">
              <a:lnSpc>
                <a:spcPts val="3600"/>
              </a:lnSpc>
              <a:spcBef>
                <a:spcPct val="0"/>
              </a:spcBef>
              <a:spcAft>
                <a:spcPct val="0"/>
              </a:spcAft>
              <a:tabLst>
                <a:tab pos="901700" algn="l"/>
                <a:tab pos="1804988" algn="l"/>
                <a:tab pos="2706688" algn="l"/>
                <a:tab pos="3608388" algn="l"/>
                <a:tab pos="4510088" algn="l"/>
                <a:tab pos="5413375" algn="l"/>
                <a:tab pos="6315075" algn="l"/>
              </a:tabLst>
            </a:pPr>
            <a:r>
              <a:rPr lang="en-US" sz="3000" b="1" i="1" dirty="0">
                <a:solidFill>
                  <a:srgbClr val="0000FF"/>
                </a:solidFill>
                <a:effectLst>
                  <a:outerShdw blurRad="38100" dist="38100" dir="2700000" algn="tl">
                    <a:srgbClr val="C0C0C0"/>
                  </a:outerShdw>
                </a:effectLst>
                <a:latin typeface="Textile" charset="0"/>
                <a:ea typeface="ＭＳ Ｐゴシック" charset="-128"/>
              </a:rPr>
              <a:t>25 attempted suicides for each </a:t>
            </a:r>
            <a:br>
              <a:rPr lang="en-US" sz="3000" b="1" i="1" dirty="0">
                <a:solidFill>
                  <a:srgbClr val="0000FF"/>
                </a:solidFill>
                <a:effectLst>
                  <a:outerShdw blurRad="38100" dist="38100" dir="2700000" algn="tl">
                    <a:srgbClr val="C0C0C0"/>
                  </a:outerShdw>
                </a:effectLst>
                <a:latin typeface="Textile" charset="0"/>
                <a:ea typeface="ＭＳ Ｐゴシック" charset="-128"/>
              </a:rPr>
            </a:br>
            <a:r>
              <a:rPr lang="en-US" sz="3000" b="1" i="1" dirty="0">
                <a:solidFill>
                  <a:srgbClr val="0000FF"/>
                </a:solidFill>
                <a:effectLst>
                  <a:outerShdw blurRad="38100" dist="38100" dir="2700000" algn="tl">
                    <a:srgbClr val="C0C0C0"/>
                  </a:outerShdw>
                </a:effectLst>
                <a:latin typeface="Textile" charset="0"/>
                <a:ea typeface="ＭＳ Ｐゴシック" charset="-128"/>
              </a:rPr>
              <a:t>death by suicide</a:t>
            </a:r>
            <a:endParaRPr lang="en-US" sz="4700" b="1" i="1"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sp>
        <p:nvSpPr>
          <p:cNvPr id="80906" name="TextBox 12"/>
          <p:cNvSpPr txBox="1">
            <a:spLocks noChangeArrowheads="1"/>
          </p:cNvSpPr>
          <p:nvPr/>
        </p:nvSpPr>
        <p:spPr bwMode="auto">
          <a:xfrm rot="872694">
            <a:off x="6630988" y="2392363"/>
            <a:ext cx="2106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0"/>
              </a:spcBef>
              <a:spcAft>
                <a:spcPct val="0"/>
              </a:spcAft>
            </a:pPr>
            <a:r>
              <a:rPr lang="en-US" sz="1600" dirty="0">
                <a:solidFill>
                  <a:srgbClr val="000000"/>
                </a:solidFill>
              </a:rPr>
              <a:t>SAMSHA (2009)</a:t>
            </a:r>
          </a:p>
          <a:p>
            <a:pPr algn="ctr" eaLnBrk="0" fontAlgn="base" hangingPunct="0">
              <a:spcBef>
                <a:spcPct val="0"/>
              </a:spcBef>
              <a:spcAft>
                <a:spcPct val="0"/>
              </a:spcAft>
            </a:pPr>
            <a:r>
              <a:rPr lang="en-US" sz="1600" dirty="0">
                <a:solidFill>
                  <a:srgbClr val="000000"/>
                </a:solidFill>
              </a:rPr>
              <a:t>1.1 million adults</a:t>
            </a:r>
          </a:p>
        </p:txBody>
      </p:sp>
    </p:spTree>
    <p:extLst>
      <p:ext uri="{BB962C8B-B14F-4D97-AF65-F5344CB8AC3E}">
        <p14:creationId xmlns:p14="http://schemas.microsoft.com/office/powerpoint/2010/main" val="3382712315"/>
      </p:ext>
    </p:extLst>
  </p:cSld>
  <p:clrMapOvr>
    <a:masterClrMapping/>
  </p:clrMapOvr>
  <p:transition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6" descr="Screen shot 2010-10-09 at 10.11.0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804863"/>
            <a:ext cx="445611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47" name="Group 9"/>
          <p:cNvGrpSpPr>
            <a:grpSpLocks/>
          </p:cNvGrpSpPr>
          <p:nvPr/>
        </p:nvGrpSpPr>
        <p:grpSpPr bwMode="auto">
          <a:xfrm>
            <a:off x="61913" y="6456363"/>
            <a:ext cx="6075362" cy="0"/>
            <a:chOff x="40" y="4120"/>
            <a:chExt cx="3880" cy="0"/>
          </a:xfrm>
        </p:grpSpPr>
        <p:sp>
          <p:nvSpPr>
            <p:cNvPr id="82954" name="Line 7"/>
            <p:cNvSpPr>
              <a:spLocks noChangeShapeType="1"/>
            </p:cNvSpPr>
            <p:nvPr/>
          </p:nvSpPr>
          <p:spPr bwMode="auto">
            <a:xfrm>
              <a:off x="632" y="4120"/>
              <a:ext cx="3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82955" name="Line 8"/>
            <p:cNvSpPr>
              <a:spLocks noChangeShapeType="1"/>
            </p:cNvSpPr>
            <p:nvPr/>
          </p:nvSpPr>
          <p:spPr bwMode="auto">
            <a:xfrm flipH="1">
              <a:off x="40" y="4120"/>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82948" name="Rectangle 11"/>
          <p:cNvSpPr>
            <a:spLocks noChangeArrowheads="1"/>
          </p:cNvSpPr>
          <p:nvPr/>
        </p:nvSpPr>
        <p:spPr bwMode="auto">
          <a:xfrm>
            <a:off x="1277938" y="288925"/>
            <a:ext cx="59626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000" b="1" dirty="0">
                <a:solidFill>
                  <a:srgbClr val="FF0000"/>
                </a:solidFill>
                <a:latin typeface="Textile" charset="0"/>
                <a:ea typeface="ＭＳ Ｐゴシック" charset="-128"/>
              </a:rPr>
              <a:t>Attempted Suicides </a:t>
            </a:r>
            <a:r>
              <a:rPr lang="en-US" sz="1600" b="1" dirty="0">
                <a:solidFill>
                  <a:srgbClr val="FF0000"/>
                </a:solidFill>
                <a:latin typeface="Textile" charset="0"/>
                <a:ea typeface="ＭＳ Ｐゴシック" charset="-128"/>
              </a:rPr>
              <a:t>(Nonfatal Outcomes)</a:t>
            </a:r>
            <a:endParaRPr lang="en-US" sz="1600" b="1" dirty="0">
              <a:solidFill>
                <a:srgbClr val="FF0000"/>
              </a:solidFill>
              <a:latin typeface="SnyderSpeed" pitchFamily="4" charset="0"/>
              <a:ea typeface="ＭＳ Ｐゴシック" charset="-128"/>
            </a:endParaRPr>
          </a:p>
        </p:txBody>
      </p:sp>
      <p:sp>
        <p:nvSpPr>
          <p:cNvPr id="51216" name="Rectangle 16"/>
          <p:cNvSpPr>
            <a:spLocks noChangeArrowheads="1"/>
          </p:cNvSpPr>
          <p:nvPr/>
        </p:nvSpPr>
        <p:spPr bwMode="auto">
          <a:xfrm>
            <a:off x="276225" y="3121025"/>
            <a:ext cx="4454525" cy="747713"/>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5625"/>
              </a:lnSpc>
              <a:spcBef>
                <a:spcPct val="0"/>
              </a:spcBef>
              <a:spcAft>
                <a:spcPct val="0"/>
              </a:spcAft>
              <a:tabLst>
                <a:tab pos="450850" algn="l"/>
                <a:tab pos="901700" algn="l"/>
                <a:tab pos="1352550" algn="l"/>
              </a:tabLst>
            </a:pPr>
            <a:r>
              <a:rPr lang="en-US" sz="6000" b="1" dirty="0">
                <a:solidFill>
                  <a:srgbClr val="FF0000"/>
                </a:solidFill>
                <a:effectLst>
                  <a:outerShdw blurRad="38100" dist="38100" dir="2700000" algn="tl">
                    <a:srgbClr val="C0C0C0"/>
                  </a:outerShdw>
                </a:effectLst>
                <a:latin typeface="Textile" charset="0"/>
                <a:ea typeface="ＭＳ Ｐゴシック" charset="-128"/>
              </a:rPr>
              <a:t>1 every 38</a:t>
            </a:r>
          </a:p>
          <a:p>
            <a:pPr algn="ctr" defTabSz="901700" eaLnBrk="0" fontAlgn="base" hangingPunct="0">
              <a:lnSpc>
                <a:spcPts val="5625"/>
              </a:lnSpc>
              <a:spcBef>
                <a:spcPct val="0"/>
              </a:spcBef>
              <a:spcAft>
                <a:spcPct val="0"/>
              </a:spcAft>
              <a:tabLst>
                <a:tab pos="450850" algn="l"/>
                <a:tab pos="901700" algn="l"/>
                <a:tab pos="1352550" algn="l"/>
              </a:tabLst>
            </a:pPr>
            <a:r>
              <a:rPr lang="en-US" sz="6000" b="1" dirty="0">
                <a:solidFill>
                  <a:srgbClr val="FF0000"/>
                </a:solidFill>
                <a:effectLst>
                  <a:outerShdw blurRad="38100" dist="38100" dir="2700000" algn="tl">
                    <a:srgbClr val="C0C0C0"/>
                  </a:outerShdw>
                </a:effectLst>
                <a:latin typeface="Textile" charset="0"/>
                <a:ea typeface="ＭＳ Ｐゴシック" charset="-128"/>
              </a:rPr>
              <a:t>seconds</a:t>
            </a:r>
          </a:p>
        </p:txBody>
      </p:sp>
      <p:sp>
        <p:nvSpPr>
          <p:cNvPr id="82950" name="Rectangle 18"/>
          <p:cNvSpPr>
            <a:spLocks noChangeArrowheads="1"/>
          </p:cNvSpPr>
          <p:nvPr/>
        </p:nvSpPr>
        <p:spPr bwMode="auto">
          <a:xfrm>
            <a:off x="925513" y="6088063"/>
            <a:ext cx="779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2763"/>
              </a:lnSpc>
              <a:spcBef>
                <a:spcPct val="0"/>
              </a:spcBef>
              <a:spcAft>
                <a:spcPct val="0"/>
              </a:spcAft>
              <a:tabLst>
                <a:tab pos="450850" algn="l"/>
                <a:tab pos="901700" algn="l"/>
                <a:tab pos="1352550" algn="l"/>
              </a:tabLst>
            </a:pPr>
            <a:r>
              <a:rPr lang="en-US" sz="2000" dirty="0">
                <a:solidFill>
                  <a:srgbClr val="000000"/>
                </a:solidFill>
                <a:latin typeface="Textile" charset="0"/>
                <a:ea typeface="ＭＳ Ｐゴシック" charset="-128"/>
              </a:rPr>
              <a:t>25:1 Ratio implies 864,950 suicide attempts in USA in 2007 </a:t>
            </a:r>
          </a:p>
        </p:txBody>
      </p:sp>
      <p:sp>
        <p:nvSpPr>
          <p:cNvPr id="51221" name="Rectangle 21"/>
          <p:cNvSpPr>
            <a:spLocks noChangeArrowheads="1"/>
          </p:cNvSpPr>
          <p:nvPr/>
        </p:nvSpPr>
        <p:spPr bwMode="auto">
          <a:xfrm>
            <a:off x="4062413" y="6553200"/>
            <a:ext cx="4732337" cy="30480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400" i="1" dirty="0">
                <a:solidFill>
                  <a:srgbClr val="0000FF"/>
                </a:solidFill>
                <a:effectLst>
                  <a:outerShdw blurRad="38100" dist="38100" dir="2700000" algn="tl">
                    <a:srgbClr val="C0C0C0"/>
                  </a:outerShdw>
                </a:effectLst>
                <a:latin typeface="Textile" charset="0"/>
                <a:ea typeface="ＭＳ Ｐゴシック" charset="-128"/>
              </a:rPr>
              <a:t>Ratio implies 2,281 per day; 1 every 38 seconds </a:t>
            </a:r>
            <a:endParaRPr lang="en-US" sz="2800" i="1" dirty="0">
              <a:solidFill>
                <a:srgbClr val="0000FF"/>
              </a:solidFill>
              <a:effectLst>
                <a:outerShdw blurRad="38100" dist="38100" dir="2700000" algn="tl">
                  <a:srgbClr val="C0C0C0"/>
                </a:outerShdw>
              </a:effectLst>
              <a:latin typeface="Textile" charset="0"/>
              <a:ea typeface="ＭＳ Ｐゴシック" charset="-128"/>
            </a:endParaRPr>
          </a:p>
        </p:txBody>
      </p:sp>
      <p:sp>
        <p:nvSpPr>
          <p:cNvPr id="51212" name="Rectangle 12"/>
          <p:cNvSpPr>
            <a:spLocks noChangeArrowheads="1"/>
          </p:cNvSpPr>
          <p:nvPr/>
        </p:nvSpPr>
        <p:spPr bwMode="auto">
          <a:xfrm>
            <a:off x="304800" y="1330325"/>
            <a:ext cx="8156575" cy="1473200"/>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3600"/>
              </a:lnSpc>
              <a:spcBef>
                <a:spcPct val="0"/>
              </a:spcBef>
              <a:spcAft>
                <a:spcPts val="1200"/>
              </a:spcAft>
              <a:tabLst>
                <a:tab pos="901700" algn="l"/>
                <a:tab pos="1804988" algn="l"/>
                <a:tab pos="2706688" algn="l"/>
                <a:tab pos="3608388" algn="l"/>
                <a:tab pos="4510088" algn="l"/>
                <a:tab pos="5413375" algn="l"/>
                <a:tab pos="6315075" algn="l"/>
              </a:tabLst>
            </a:pPr>
            <a:r>
              <a:rPr lang="en-US" sz="3600" b="1" i="1" dirty="0">
                <a:solidFill>
                  <a:srgbClr val="0000FF"/>
                </a:solidFill>
                <a:effectLst>
                  <a:outerShdw blurRad="38100" dist="38100" dir="2700000" algn="tl">
                    <a:srgbClr val="C0C0C0"/>
                  </a:outerShdw>
                </a:effectLst>
                <a:latin typeface="Textile" charset="0"/>
                <a:ea typeface="ＭＳ Ｐゴシック" charset="-128"/>
              </a:rPr>
              <a:t>Annually, there are an estimated</a:t>
            </a:r>
          </a:p>
          <a:p>
            <a:pPr algn="ctr" defTabSz="901700" eaLnBrk="0" fontAlgn="base" hangingPunct="0">
              <a:lnSpc>
                <a:spcPts val="3600"/>
              </a:lnSpc>
              <a:spcBef>
                <a:spcPct val="0"/>
              </a:spcBef>
              <a:spcAft>
                <a:spcPts val="1200"/>
              </a:spcAft>
              <a:tabLst>
                <a:tab pos="901700" algn="l"/>
                <a:tab pos="1804988" algn="l"/>
                <a:tab pos="2706688" algn="l"/>
                <a:tab pos="3608388" algn="l"/>
                <a:tab pos="4510088" algn="l"/>
                <a:tab pos="5413375" algn="l"/>
                <a:tab pos="6315075" algn="l"/>
              </a:tabLst>
            </a:pPr>
            <a:r>
              <a:rPr lang="en-US" sz="4400" b="1" i="1" dirty="0">
                <a:solidFill>
                  <a:srgbClr val="0000FF"/>
                </a:solidFill>
                <a:effectLst>
                  <a:outerShdw blurRad="38100" dist="38100" dir="2700000" algn="tl">
                    <a:srgbClr val="C0C0C0"/>
                  </a:outerShdw>
                </a:effectLst>
                <a:latin typeface="Textile" charset="0"/>
                <a:ea typeface="ＭＳ Ｐゴシック" charset="-128"/>
              </a:rPr>
              <a:t>&gt; 850,000 </a:t>
            </a:r>
            <a:r>
              <a:rPr lang="en-US" sz="3600" b="1" i="1" dirty="0">
                <a:solidFill>
                  <a:srgbClr val="0000FF"/>
                </a:solidFill>
                <a:effectLst>
                  <a:outerShdw blurRad="38100" dist="38100" dir="2700000" algn="tl">
                    <a:srgbClr val="C0C0C0"/>
                  </a:outerShdw>
                </a:effectLst>
                <a:latin typeface="Textile" charset="0"/>
                <a:ea typeface="ＭＳ Ｐゴシック" charset="-128"/>
              </a:rPr>
              <a:t>attempted suicides</a:t>
            </a:r>
            <a:endParaRPr lang="en-US" sz="3600" b="1" i="1"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sp>
        <p:nvSpPr>
          <p:cNvPr id="82953" name="TextBox 12"/>
          <p:cNvSpPr txBox="1">
            <a:spLocks noChangeArrowheads="1"/>
          </p:cNvSpPr>
          <p:nvPr/>
        </p:nvSpPr>
        <p:spPr bwMode="auto">
          <a:xfrm rot="-1362686">
            <a:off x="-142875" y="5092700"/>
            <a:ext cx="2106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0"/>
              </a:spcBef>
              <a:spcAft>
                <a:spcPct val="0"/>
              </a:spcAft>
            </a:pPr>
            <a:r>
              <a:rPr lang="en-US" sz="1400" dirty="0">
                <a:solidFill>
                  <a:srgbClr val="000000"/>
                </a:solidFill>
              </a:rPr>
              <a:t>SAMSHA (2009)</a:t>
            </a:r>
          </a:p>
          <a:p>
            <a:pPr algn="ctr" eaLnBrk="0" fontAlgn="base" hangingPunct="0">
              <a:spcBef>
                <a:spcPct val="0"/>
              </a:spcBef>
              <a:spcAft>
                <a:spcPct val="0"/>
              </a:spcAft>
            </a:pPr>
            <a:r>
              <a:rPr lang="en-US" sz="1400" dirty="0">
                <a:solidFill>
                  <a:srgbClr val="000000"/>
                </a:solidFill>
              </a:rPr>
              <a:t>1.1 million adults</a:t>
            </a:r>
          </a:p>
          <a:p>
            <a:pPr algn="ctr" eaLnBrk="0" fontAlgn="base" hangingPunct="0">
              <a:spcBef>
                <a:spcPct val="0"/>
              </a:spcBef>
              <a:spcAft>
                <a:spcPct val="0"/>
              </a:spcAft>
            </a:pPr>
            <a:r>
              <a:rPr lang="en-US" sz="1400" dirty="0">
                <a:solidFill>
                  <a:srgbClr val="000000"/>
                </a:solidFill>
              </a:rPr>
              <a:t>1 every 29 sec</a:t>
            </a:r>
          </a:p>
        </p:txBody>
      </p:sp>
    </p:spTree>
    <p:extLst>
      <p:ext uri="{BB962C8B-B14F-4D97-AF65-F5344CB8AC3E}">
        <p14:creationId xmlns:p14="http://schemas.microsoft.com/office/powerpoint/2010/main" val="2834751743"/>
      </p:ext>
    </p:extLst>
  </p:cSld>
  <p:clrMapOvr>
    <a:masterClrMapping/>
  </p:clrMapOvr>
  <p:transition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ChangeArrowheads="1"/>
          </p:cNvSpPr>
          <p:nvPr/>
        </p:nvSpPr>
        <p:spPr bwMode="auto">
          <a:xfrm>
            <a:off x="2105025" y="301625"/>
            <a:ext cx="5711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125"/>
              </a:lnSpc>
              <a:spcBef>
                <a:spcPct val="0"/>
              </a:spcBef>
              <a:spcAft>
                <a:spcPct val="0"/>
              </a:spcAft>
              <a:tabLst>
                <a:tab pos="901700" algn="l"/>
                <a:tab pos="1804988" algn="l"/>
                <a:tab pos="2706688" algn="l"/>
                <a:tab pos="3608388" algn="l"/>
                <a:tab pos="4510088" algn="l"/>
                <a:tab pos="5413375" algn="l"/>
                <a:tab pos="6315075" algn="l"/>
              </a:tabLst>
            </a:pPr>
            <a:r>
              <a:rPr lang="en-US" sz="4000" b="1" dirty="0">
                <a:solidFill>
                  <a:srgbClr val="FF0000"/>
                </a:solidFill>
                <a:latin typeface="Textile" charset="0"/>
                <a:ea typeface="ＭＳ Ｐゴシック" charset="-128"/>
              </a:rPr>
              <a:t>Attempted Suicide -</a:t>
            </a:r>
          </a:p>
          <a:p>
            <a:pPr algn="ctr" defTabSz="901700" eaLnBrk="0" fontAlgn="base" hangingPunct="0">
              <a:lnSpc>
                <a:spcPts val="5125"/>
              </a:lnSpc>
              <a:spcBef>
                <a:spcPct val="0"/>
              </a:spcBef>
              <a:spcAft>
                <a:spcPct val="0"/>
              </a:spcAft>
              <a:tabLst>
                <a:tab pos="901700" algn="l"/>
                <a:tab pos="1804988" algn="l"/>
                <a:tab pos="2706688" algn="l"/>
                <a:tab pos="3608388" algn="l"/>
                <a:tab pos="4510088" algn="l"/>
                <a:tab pos="5413375" algn="l"/>
                <a:tab pos="6315075" algn="l"/>
              </a:tabLst>
            </a:pPr>
            <a:r>
              <a:rPr lang="en-US" sz="4000" b="1" dirty="0">
                <a:solidFill>
                  <a:srgbClr val="FF0000"/>
                </a:solidFill>
                <a:latin typeface="Textile" charset="0"/>
                <a:ea typeface="ＭＳ Ｐゴシック" charset="-128"/>
              </a:rPr>
              <a:t> Sex/Gender</a:t>
            </a:r>
            <a:endParaRPr lang="en-US" sz="4300" b="1" dirty="0">
              <a:solidFill>
                <a:srgbClr val="FF0000"/>
              </a:solidFill>
              <a:latin typeface="SnyderSpeed" pitchFamily="4" charset="0"/>
              <a:ea typeface="ＭＳ Ｐゴシック" charset="-128"/>
            </a:endParaRPr>
          </a:p>
        </p:txBody>
      </p:sp>
      <p:sp>
        <p:nvSpPr>
          <p:cNvPr id="53261" name="Rectangle 13"/>
          <p:cNvSpPr>
            <a:spLocks noChangeArrowheads="1"/>
          </p:cNvSpPr>
          <p:nvPr/>
        </p:nvSpPr>
        <p:spPr bwMode="auto">
          <a:xfrm>
            <a:off x="1787525" y="1492250"/>
            <a:ext cx="6362700" cy="3548063"/>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2800" i="1" dirty="0">
                <a:solidFill>
                  <a:srgbClr val="0000FF"/>
                </a:solidFill>
                <a:effectLst>
                  <a:outerShdw blurRad="38100" dist="38100" dir="2700000" algn="tl">
                    <a:srgbClr val="C0C0C0"/>
                  </a:outerShdw>
                </a:effectLst>
                <a:latin typeface="Textile" charset="0"/>
                <a:ea typeface="ＭＳ Ｐゴシック" charset="-128"/>
              </a:rPr>
              <a:t>Estimates are that there are</a:t>
            </a:r>
            <a:endParaRPr lang="en-US" sz="4700" i="1" dirty="0">
              <a:solidFill>
                <a:srgbClr val="0000FF"/>
              </a:solidFill>
              <a:effectLst>
                <a:outerShdw blurRad="38100" dist="38100" dir="2700000" algn="tl">
                  <a:srgbClr val="C0C0C0"/>
                </a:outerShdw>
              </a:effectLst>
              <a:latin typeface="Myriad Headline" pitchFamily="4" charset="0"/>
              <a:ea typeface="ＭＳ Ｐゴシック" charset="-128"/>
            </a:endParaRPr>
          </a:p>
          <a:p>
            <a:pPr algn="ctr" defTabSz="901700" eaLnBrk="0" fontAlgn="base" hangingPunct="0">
              <a:lnSpc>
                <a:spcPts val="7100"/>
              </a:lnSpc>
              <a:spcBef>
                <a:spcPct val="0"/>
              </a:spcBef>
              <a:spcAft>
                <a:spcPct val="0"/>
              </a:spcAft>
              <a:tabLst>
                <a:tab pos="901700" algn="l"/>
                <a:tab pos="1804988" algn="l"/>
                <a:tab pos="2706688" algn="l"/>
                <a:tab pos="3608388" algn="l"/>
                <a:tab pos="4510088" algn="l"/>
                <a:tab pos="5413375" algn="l"/>
                <a:tab pos="6315075" algn="l"/>
              </a:tabLst>
            </a:pPr>
            <a:r>
              <a:rPr lang="en-US" sz="4800" i="1" dirty="0">
                <a:solidFill>
                  <a:srgbClr val="0000FF"/>
                </a:solidFill>
                <a:effectLst>
                  <a:outerShdw blurRad="38100" dist="38100" dir="2700000" algn="tl">
                    <a:srgbClr val="C0C0C0"/>
                  </a:outerShdw>
                </a:effectLst>
                <a:latin typeface="Textile" charset="0"/>
                <a:ea typeface="ＭＳ Ｐゴシック" charset="-128"/>
              </a:rPr>
              <a:t>3 women who attempt </a:t>
            </a:r>
            <a:br>
              <a:rPr lang="en-US" sz="4800" i="1" dirty="0">
                <a:solidFill>
                  <a:srgbClr val="0000FF"/>
                </a:solidFill>
                <a:effectLst>
                  <a:outerShdw blurRad="38100" dist="38100" dir="2700000" algn="tl">
                    <a:srgbClr val="C0C0C0"/>
                  </a:outerShdw>
                </a:effectLst>
                <a:latin typeface="Textile" charset="0"/>
                <a:ea typeface="ＭＳ Ｐゴシック" charset="-128"/>
              </a:rPr>
            </a:br>
            <a:r>
              <a:rPr lang="en-US" sz="4800" i="1" dirty="0">
                <a:solidFill>
                  <a:srgbClr val="0000FF"/>
                </a:solidFill>
                <a:effectLst>
                  <a:outerShdw blurRad="38100" dist="38100" dir="2700000" algn="tl">
                    <a:srgbClr val="C0C0C0"/>
                  </a:outerShdw>
                </a:effectLst>
                <a:latin typeface="Textile" charset="0"/>
                <a:ea typeface="ＭＳ Ｐゴシック" charset="-128"/>
              </a:rPr>
              <a:t>for each man who</a:t>
            </a:r>
            <a:br>
              <a:rPr lang="en-US" sz="4800" i="1" dirty="0">
                <a:solidFill>
                  <a:srgbClr val="0000FF"/>
                </a:solidFill>
                <a:effectLst>
                  <a:outerShdw blurRad="38100" dist="38100" dir="2700000" algn="tl">
                    <a:srgbClr val="C0C0C0"/>
                  </a:outerShdw>
                </a:effectLst>
                <a:latin typeface="Textile" charset="0"/>
                <a:ea typeface="ＭＳ Ｐゴシック" charset="-128"/>
              </a:rPr>
            </a:br>
            <a:r>
              <a:rPr lang="en-US" sz="4800" i="1" dirty="0">
                <a:solidFill>
                  <a:srgbClr val="0000FF"/>
                </a:solidFill>
                <a:effectLst>
                  <a:outerShdw blurRad="38100" dist="38100" dir="2700000" algn="tl">
                    <a:srgbClr val="C0C0C0"/>
                  </a:outerShdw>
                </a:effectLst>
                <a:latin typeface="Textile" charset="0"/>
                <a:ea typeface="ＭＳ Ｐゴシック" charset="-128"/>
              </a:rPr>
              <a:t>attempts</a:t>
            </a:r>
            <a:endParaRPr lang="en-US" sz="5900" i="1" dirty="0">
              <a:solidFill>
                <a:srgbClr val="0000FF"/>
              </a:solidFill>
              <a:effectLst>
                <a:outerShdw blurRad="38100" dist="38100" dir="2700000" algn="tl">
                  <a:srgbClr val="C0C0C0"/>
                </a:outerShdw>
              </a:effectLst>
              <a:latin typeface="Myriad Headline" pitchFamily="4" charset="0"/>
              <a:ea typeface="ＭＳ Ｐゴシック" charset="-128"/>
            </a:endParaRPr>
          </a:p>
        </p:txBody>
      </p:sp>
      <p:pic>
        <p:nvPicPr>
          <p:cNvPr id="84996"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888" y="3971925"/>
            <a:ext cx="97631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7"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11600"/>
            <a:ext cx="9017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8"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4275138"/>
            <a:ext cx="9017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9"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038" y="4049713"/>
            <a:ext cx="9017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500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388938"/>
            <a:ext cx="17033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55103774"/>
      </p:ext>
    </p:extLst>
  </p:cSld>
  <p:clrMapOvr>
    <a:masterClrMapping/>
  </p:clrMapOvr>
  <p:transition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838200" y="1295400"/>
            <a:ext cx="7620000" cy="1219200"/>
          </a:xfrm>
          <a:noFill/>
        </p:spPr>
        <p:txBody>
          <a:bodyPr lIns="92075" tIns="46038" rIns="92075" bIns="46038" anchor="b"/>
          <a:lstStyle/>
          <a:p>
            <a:pPr algn="r"/>
            <a:r>
              <a:rPr lang="en-US" dirty="0" smtClean="0">
                <a:solidFill>
                  <a:schemeClr val="tx1"/>
                </a:solidFill>
                <a:latin typeface="Textile" charset="0"/>
                <a:ea typeface="ＭＳ Ｐゴシック" charset="-128"/>
              </a:rPr>
              <a:t>In the typical high school classroom...</a:t>
            </a:r>
            <a:endParaRPr lang="en-US" dirty="0" smtClean="0">
              <a:ea typeface="ＭＳ Ｐゴシック" charset="-128"/>
            </a:endParaRPr>
          </a:p>
        </p:txBody>
      </p:sp>
      <p:sp>
        <p:nvSpPr>
          <p:cNvPr id="89091" name="Rectangle 3"/>
          <p:cNvSpPr>
            <a:spLocks noGrp="1" noChangeArrowheads="1"/>
          </p:cNvSpPr>
          <p:nvPr>
            <p:ph type="subTitle" idx="1"/>
          </p:nvPr>
        </p:nvSpPr>
        <p:spPr>
          <a:xfrm>
            <a:off x="3276600" y="2743200"/>
            <a:ext cx="5715000" cy="1905000"/>
          </a:xfrm>
          <a:noFill/>
        </p:spPr>
        <p:txBody>
          <a:bodyPr lIns="92075" tIns="46038" rIns="92075" bIns="46038"/>
          <a:lstStyle/>
          <a:p>
            <a:r>
              <a:rPr lang="en-US" sz="3600" dirty="0" smtClean="0">
                <a:solidFill>
                  <a:srgbClr val="0000FF"/>
                </a:solidFill>
                <a:latin typeface="Textile" charset="0"/>
                <a:ea typeface="ＭＳ Ｐゴシック" charset="-128"/>
              </a:rPr>
              <a:t>1 male and 2 females have probably attempted suicide in the past year</a:t>
            </a:r>
            <a:endParaRPr lang="en-US" dirty="0" smtClean="0">
              <a:ea typeface="ＭＳ Ｐゴシック" charset="-128"/>
            </a:endParaRPr>
          </a:p>
        </p:txBody>
      </p:sp>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430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nvSpPr>
        <p:spPr bwMode="auto">
          <a:xfrm>
            <a:off x="5791200" y="6194425"/>
            <a:ext cx="263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1800" dirty="0">
                <a:solidFill>
                  <a:srgbClr val="000000"/>
                </a:solidFill>
                <a:latin typeface="Times" charset="0"/>
              </a:rPr>
              <a:t>Source: King (1997, p. 66)</a:t>
            </a:r>
            <a:endParaRPr lang="en-US" sz="2800" dirty="0">
              <a:solidFill>
                <a:srgbClr val="FF0000"/>
              </a:solidFill>
              <a:latin typeface="Times" charset="0"/>
            </a:endParaRPr>
          </a:p>
        </p:txBody>
      </p:sp>
    </p:spTree>
    <p:extLst>
      <p:ext uri="{BB962C8B-B14F-4D97-AF65-F5344CB8AC3E}">
        <p14:creationId xmlns:p14="http://schemas.microsoft.com/office/powerpoint/2010/main" val="214624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525463" y="325438"/>
            <a:ext cx="78041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738"/>
              </a:lnSpc>
              <a:spcBef>
                <a:spcPct val="0"/>
              </a:spcBef>
              <a:spcAft>
                <a:spcPct val="0"/>
              </a:spcAft>
              <a:tabLst>
                <a:tab pos="901700" algn="l"/>
                <a:tab pos="1804988" algn="l"/>
                <a:tab pos="2706688" algn="l"/>
                <a:tab pos="3608388" algn="l"/>
                <a:tab pos="4510088" algn="l"/>
                <a:tab pos="5413375" algn="l"/>
                <a:tab pos="6315075" algn="l"/>
              </a:tabLst>
            </a:pPr>
            <a:r>
              <a:rPr lang="en-US" sz="3200" b="1" dirty="0">
                <a:solidFill>
                  <a:srgbClr val="FF0000"/>
                </a:solidFill>
                <a:latin typeface="Textile" charset="0"/>
                <a:ea typeface="ＭＳ Ｐゴシック" charset="-128"/>
              </a:rPr>
              <a:t>Number of Suicide Survivors</a:t>
            </a:r>
            <a:endParaRPr lang="en-US" sz="3900" b="1" dirty="0">
              <a:solidFill>
                <a:srgbClr val="FF0000"/>
              </a:solidFill>
              <a:latin typeface="SnyderSpeed" pitchFamily="4" charset="0"/>
              <a:ea typeface="ＭＳ Ｐゴシック" charset="-128"/>
            </a:endParaRPr>
          </a:p>
        </p:txBody>
      </p:sp>
      <p:sp>
        <p:nvSpPr>
          <p:cNvPr id="57356" name="Rectangle 12"/>
          <p:cNvSpPr>
            <a:spLocks noChangeArrowheads="1"/>
          </p:cNvSpPr>
          <p:nvPr/>
        </p:nvSpPr>
        <p:spPr bwMode="auto">
          <a:xfrm>
            <a:off x="1290638" y="915988"/>
            <a:ext cx="6538912" cy="209232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4238"/>
              </a:lnSpc>
              <a:spcBef>
                <a:spcPct val="0"/>
              </a:spcBef>
              <a:spcAft>
                <a:spcPct val="0"/>
              </a:spcAft>
              <a:tabLst>
                <a:tab pos="901700" algn="l"/>
                <a:tab pos="1804988" algn="l"/>
                <a:tab pos="2706688" algn="l"/>
                <a:tab pos="3608388" algn="l"/>
                <a:tab pos="4510088" algn="l"/>
                <a:tab pos="5413375" algn="l"/>
                <a:tab pos="6315075" algn="l"/>
              </a:tabLst>
            </a:pPr>
            <a:r>
              <a:rPr lang="en-US" sz="2800" b="1" dirty="0">
                <a:solidFill>
                  <a:srgbClr val="0000FF"/>
                </a:solidFill>
                <a:effectLst>
                  <a:outerShdw blurRad="38100" dist="38100" dir="2700000" algn="tl">
                    <a:srgbClr val="C0C0C0"/>
                  </a:outerShdw>
                </a:effectLst>
                <a:latin typeface="Textile" charset="0"/>
                <a:ea typeface="ＭＳ Ｐゴシック" charset="-128"/>
              </a:rPr>
              <a:t>It is Estimated that there are</a:t>
            </a:r>
            <a:endParaRPr lang="en-US" sz="3600" b="1" dirty="0">
              <a:solidFill>
                <a:srgbClr val="0000FF"/>
              </a:solidFill>
              <a:effectLst>
                <a:outerShdw blurRad="38100" dist="38100" dir="2700000" algn="tl">
                  <a:srgbClr val="C0C0C0"/>
                </a:outerShdw>
              </a:effectLst>
              <a:latin typeface="Textile" charset="0"/>
              <a:ea typeface="ＭＳ Ｐゴシック" charset="-128"/>
            </a:endParaRPr>
          </a:p>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200" b="1" dirty="0">
                <a:solidFill>
                  <a:srgbClr val="0000FF"/>
                </a:solidFill>
                <a:effectLst>
                  <a:outerShdw blurRad="38100" dist="38100" dir="2700000" algn="tl">
                    <a:srgbClr val="C0C0C0"/>
                  </a:outerShdw>
                </a:effectLst>
                <a:latin typeface="Textile" charset="0"/>
                <a:ea typeface="ＭＳ Ｐゴシック" charset="-128"/>
              </a:rPr>
              <a:t>6 survivors </a:t>
            </a:r>
          </a:p>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200" b="1" dirty="0">
                <a:solidFill>
                  <a:srgbClr val="0000FF"/>
                </a:solidFill>
                <a:effectLst>
                  <a:outerShdw blurRad="38100" dist="38100" dir="2700000" algn="tl">
                    <a:srgbClr val="C0C0C0"/>
                  </a:outerShdw>
                </a:effectLst>
                <a:latin typeface="Textile" charset="0"/>
                <a:ea typeface="ＭＳ Ｐゴシック" charset="-128"/>
              </a:rPr>
              <a:t>for each death by suicide </a:t>
            </a:r>
            <a:endParaRPr lang="en-US" sz="4700" b="1" dirty="0">
              <a:solidFill>
                <a:srgbClr val="0000FF"/>
              </a:solidFill>
              <a:effectLst>
                <a:outerShdw blurRad="38100" dist="38100" dir="2700000" algn="tl">
                  <a:srgbClr val="C0C0C0"/>
                </a:outerShdw>
              </a:effectLst>
              <a:latin typeface="Textile" charset="0"/>
              <a:ea typeface="ＭＳ Ｐゴシック" charset="-128"/>
            </a:endParaRPr>
          </a:p>
        </p:txBody>
      </p:sp>
      <p:sp>
        <p:nvSpPr>
          <p:cNvPr id="97284" name="Rectangle 13"/>
          <p:cNvSpPr>
            <a:spLocks noGrp="1" noChangeArrowheads="1"/>
          </p:cNvSpPr>
          <p:nvPr>
            <p:ph type="body" idx="1"/>
          </p:nvPr>
        </p:nvSpPr>
        <p:spPr>
          <a:xfrm>
            <a:off x="1365250" y="6469063"/>
            <a:ext cx="7353300" cy="476250"/>
          </a:xfrm>
          <a:noFill/>
        </p:spPr>
        <p:txBody>
          <a:bodyPr wrap="none" lIns="18795" tIns="26625" rIns="18795" bIns="26625"/>
          <a:lstStyle/>
          <a:p>
            <a:pPr marL="0" indent="0" algn="ctr">
              <a:lnSpc>
                <a:spcPts val="2763"/>
              </a:lnSpc>
              <a:spcBef>
                <a:spcPct val="0"/>
              </a:spcBef>
              <a:buClr>
                <a:srgbClr val="AA0056"/>
              </a:buClr>
              <a:buFont typeface="Helvetica" charset="0"/>
              <a:buChar char=" "/>
              <a:tabLst>
                <a:tab pos="450850" algn="l"/>
                <a:tab pos="901700" algn="l"/>
                <a:tab pos="1352550" algn="l"/>
              </a:tabLst>
            </a:pPr>
            <a:r>
              <a:rPr lang="en-US" sz="1800" b="1" dirty="0" smtClean="0">
                <a:solidFill>
                  <a:srgbClr val="000000"/>
                </a:solidFill>
                <a:latin typeface="Textile" charset="0"/>
                <a:ea typeface="ＭＳ Ｐゴシック" charset="-128"/>
              </a:rPr>
              <a:t>Ratio implies 207,588 survivors </a:t>
            </a:r>
            <a:r>
              <a:rPr lang="en-US" sz="1800" b="1" i="1" dirty="0" smtClean="0">
                <a:solidFill>
                  <a:srgbClr val="000000"/>
                </a:solidFill>
                <a:latin typeface="Textile" charset="0"/>
                <a:ea typeface="ＭＳ Ｐゴシック" charset="-128"/>
              </a:rPr>
              <a:t>in 2007  </a:t>
            </a:r>
          </a:p>
        </p:txBody>
      </p:sp>
      <p:pic>
        <p:nvPicPr>
          <p:cNvPr id="97285"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238" y="2820988"/>
            <a:ext cx="39465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6" name="Rectangle 16"/>
          <p:cNvSpPr>
            <a:spLocks noChangeArrowheads="1"/>
          </p:cNvSpPr>
          <p:nvPr/>
        </p:nvSpPr>
        <p:spPr bwMode="auto">
          <a:xfrm>
            <a:off x="4573588" y="4376738"/>
            <a:ext cx="1139825" cy="114141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97287" name="Rectangle 17"/>
          <p:cNvSpPr>
            <a:spLocks noChangeArrowheads="1"/>
          </p:cNvSpPr>
          <p:nvPr/>
        </p:nvSpPr>
        <p:spPr bwMode="auto">
          <a:xfrm>
            <a:off x="412750" y="3084513"/>
            <a:ext cx="32702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3850"/>
              </a:lnSpc>
              <a:spcBef>
                <a:spcPct val="0"/>
              </a:spcBef>
              <a:spcAft>
                <a:spcPct val="0"/>
              </a:spcAft>
              <a:tabLst>
                <a:tab pos="450850" algn="l"/>
                <a:tab pos="901700" algn="l"/>
                <a:tab pos="1352550" algn="l"/>
              </a:tabLst>
            </a:pPr>
            <a:r>
              <a:rPr lang="en-US" sz="2800" b="1" dirty="0">
                <a:solidFill>
                  <a:srgbClr val="FF0000"/>
                </a:solidFill>
                <a:latin typeface="Textile" charset="0"/>
                <a:ea typeface="ＭＳ Ｐゴシック" charset="-128"/>
              </a:rPr>
              <a:t>A</a:t>
            </a:r>
            <a:endParaRPr lang="en-US" sz="2800" b="1" dirty="0">
              <a:solidFill>
                <a:srgbClr val="0000FF"/>
              </a:solidFill>
              <a:latin typeface="Textile" charset="0"/>
              <a:ea typeface="ＭＳ Ｐゴシック" charset="-128"/>
            </a:endParaRPr>
          </a:p>
          <a:p>
            <a:pPr algn="ctr" defTabSz="901700" eaLnBrk="0" fontAlgn="base" hangingPunct="0">
              <a:lnSpc>
                <a:spcPts val="3850"/>
              </a:lnSpc>
              <a:spcBef>
                <a:spcPct val="0"/>
              </a:spcBef>
              <a:spcAft>
                <a:spcPct val="0"/>
              </a:spcAft>
              <a:tabLst>
                <a:tab pos="450850" algn="l"/>
                <a:tab pos="901700" algn="l"/>
                <a:tab pos="1352550" algn="l"/>
              </a:tabLst>
            </a:pPr>
            <a:r>
              <a:rPr lang="en-US" sz="2800" b="1" dirty="0">
                <a:solidFill>
                  <a:srgbClr val="0000FF"/>
                </a:solidFill>
                <a:latin typeface="Textile" charset="0"/>
                <a:ea typeface="ＭＳ Ｐゴシック" charset="-128"/>
              </a:rPr>
              <a:t>“suicide survivor”</a:t>
            </a:r>
            <a:r>
              <a:rPr lang="en-US" sz="2800" b="1" dirty="0">
                <a:solidFill>
                  <a:srgbClr val="FF0000"/>
                </a:solidFill>
                <a:latin typeface="Textile" charset="0"/>
                <a:ea typeface="ＭＳ Ｐゴシック" charset="-128"/>
              </a:rPr>
              <a:t> </a:t>
            </a:r>
            <a:br>
              <a:rPr lang="en-US" sz="2800" b="1" dirty="0">
                <a:solidFill>
                  <a:srgbClr val="FF0000"/>
                </a:solidFill>
                <a:latin typeface="Textile" charset="0"/>
                <a:ea typeface="ＭＳ Ｐゴシック" charset="-128"/>
              </a:rPr>
            </a:br>
            <a:r>
              <a:rPr lang="en-US" sz="2800" b="1" dirty="0">
                <a:solidFill>
                  <a:srgbClr val="FF0000"/>
                </a:solidFill>
                <a:latin typeface="Textile" charset="0"/>
                <a:ea typeface="ＭＳ Ｐゴシック" charset="-128"/>
              </a:rPr>
              <a:t>is someone who </a:t>
            </a:r>
            <a:br>
              <a:rPr lang="en-US" sz="2800" b="1" dirty="0">
                <a:solidFill>
                  <a:srgbClr val="FF0000"/>
                </a:solidFill>
                <a:latin typeface="Textile" charset="0"/>
                <a:ea typeface="ＭＳ Ｐゴシック" charset="-128"/>
              </a:rPr>
            </a:br>
            <a:r>
              <a:rPr lang="en-US" sz="2800" b="1" dirty="0">
                <a:solidFill>
                  <a:srgbClr val="FF0000"/>
                </a:solidFill>
                <a:latin typeface="Textile" charset="0"/>
                <a:ea typeface="ＭＳ Ｐゴシック" charset="-128"/>
              </a:rPr>
              <a:t>has lost a loved </a:t>
            </a:r>
            <a:br>
              <a:rPr lang="en-US" sz="2800" b="1" dirty="0">
                <a:solidFill>
                  <a:srgbClr val="FF0000"/>
                </a:solidFill>
                <a:latin typeface="Textile" charset="0"/>
                <a:ea typeface="ＭＳ Ｐゴシック" charset="-128"/>
              </a:rPr>
            </a:br>
            <a:r>
              <a:rPr lang="en-US" sz="2800" b="1" dirty="0">
                <a:solidFill>
                  <a:srgbClr val="FF0000"/>
                </a:solidFill>
                <a:latin typeface="Textile" charset="0"/>
                <a:ea typeface="ＭＳ Ｐゴシック" charset="-128"/>
              </a:rPr>
              <a:t>one to death by </a:t>
            </a:r>
            <a:br>
              <a:rPr lang="en-US" sz="2800" b="1" dirty="0">
                <a:solidFill>
                  <a:srgbClr val="FF0000"/>
                </a:solidFill>
                <a:latin typeface="Textile" charset="0"/>
                <a:ea typeface="ＭＳ Ｐゴシック" charset="-128"/>
              </a:rPr>
            </a:br>
            <a:r>
              <a:rPr lang="en-US" sz="2800" b="1" dirty="0">
                <a:solidFill>
                  <a:srgbClr val="FF0000"/>
                </a:solidFill>
                <a:latin typeface="Textile" charset="0"/>
                <a:ea typeface="ＭＳ Ｐゴシック" charset="-128"/>
              </a:rPr>
              <a:t>suicide</a:t>
            </a:r>
          </a:p>
        </p:txBody>
      </p:sp>
      <p:sp>
        <p:nvSpPr>
          <p:cNvPr id="97288" name="Rectangle 18"/>
          <p:cNvSpPr>
            <a:spLocks noChangeArrowheads="1"/>
          </p:cNvSpPr>
          <p:nvPr/>
        </p:nvSpPr>
        <p:spPr bwMode="auto">
          <a:xfrm>
            <a:off x="4210050" y="5205413"/>
            <a:ext cx="312738" cy="312737"/>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97289" name="TextBox 8"/>
          <p:cNvSpPr txBox="1">
            <a:spLocks noChangeArrowheads="1"/>
          </p:cNvSpPr>
          <p:nvPr/>
        </p:nvSpPr>
        <p:spPr bwMode="auto">
          <a:xfrm rot="-1594464">
            <a:off x="0" y="1084263"/>
            <a:ext cx="171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0"/>
              </a:spcBef>
              <a:spcAft>
                <a:spcPct val="0"/>
              </a:spcAft>
            </a:pPr>
            <a:r>
              <a:rPr lang="en-US" sz="2400" b="1" i="1" dirty="0">
                <a:solidFill>
                  <a:srgbClr val="000000"/>
                </a:solidFill>
              </a:rPr>
              <a:t>Suicide’s</a:t>
            </a:r>
          </a:p>
          <a:p>
            <a:pPr algn="ctr" eaLnBrk="0" fontAlgn="base" hangingPunct="0">
              <a:spcBef>
                <a:spcPct val="0"/>
              </a:spcBef>
              <a:spcAft>
                <a:spcPct val="0"/>
              </a:spcAft>
            </a:pPr>
            <a:r>
              <a:rPr lang="en-US" sz="2400" b="1" i="1" dirty="0">
                <a:solidFill>
                  <a:srgbClr val="000000"/>
                </a:solidFill>
              </a:rPr>
              <a:t>Aftermath</a:t>
            </a:r>
          </a:p>
        </p:txBody>
      </p:sp>
    </p:spTree>
    <p:extLst>
      <p:ext uri="{BB962C8B-B14F-4D97-AF65-F5344CB8AC3E}">
        <p14:creationId xmlns:p14="http://schemas.microsoft.com/office/powerpoint/2010/main" val="230887806"/>
      </p:ext>
    </p:extLst>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206500"/>
          </a:xfrm>
        </p:spPr>
        <p:txBody>
          <a:bodyPr/>
          <a:lstStyle/>
          <a:p>
            <a:r>
              <a:rPr lang="en-US" dirty="0" smtClean="0"/>
              <a:t>General Conclusions	</a:t>
            </a:r>
            <a:endParaRPr lang="en-US" dirty="0"/>
          </a:p>
        </p:txBody>
      </p:sp>
      <p:sp>
        <p:nvSpPr>
          <p:cNvPr id="3" name="Content Placeholder 2"/>
          <p:cNvSpPr>
            <a:spLocks noGrp="1"/>
          </p:cNvSpPr>
          <p:nvPr>
            <p:ph idx="1"/>
          </p:nvPr>
        </p:nvSpPr>
        <p:spPr>
          <a:xfrm>
            <a:off x="0" y="1371600"/>
            <a:ext cx="8763000" cy="4495800"/>
          </a:xfrm>
        </p:spPr>
        <p:txBody>
          <a:bodyPr>
            <a:normAutofit lnSpcReduction="10000"/>
          </a:bodyPr>
          <a:lstStyle/>
          <a:p>
            <a:r>
              <a:rPr lang="en-US" dirty="0" smtClean="0"/>
              <a:t>We need to worry about certain groups at risk, but not ignore those who typically are not</a:t>
            </a:r>
          </a:p>
          <a:p>
            <a:r>
              <a:rPr lang="en-US" dirty="0" smtClean="0"/>
              <a:t>Means Restriction is a powerful means of suicide prevention</a:t>
            </a:r>
          </a:p>
          <a:p>
            <a:r>
              <a:rPr lang="en-US" dirty="0" smtClean="0"/>
              <a:t>Adults, especially the elderly, are very serious relative to suicidal behavior, but teens attempt at high rates &amp; be vulnerable</a:t>
            </a:r>
          </a:p>
          <a:p>
            <a:r>
              <a:rPr lang="en-US" dirty="0" smtClean="0"/>
              <a:t>This is a serious culprit of human life, but often not discussed or addressed even in health care setting</a:t>
            </a:r>
          </a:p>
          <a:p>
            <a:endParaRPr lang="en-US" dirty="0"/>
          </a:p>
        </p:txBody>
      </p:sp>
    </p:spTree>
    <p:extLst>
      <p:ext uri="{BB962C8B-B14F-4D97-AF65-F5344CB8AC3E}">
        <p14:creationId xmlns:p14="http://schemas.microsoft.com/office/powerpoint/2010/main" val="2663431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Rates in the Military</a:t>
            </a:r>
            <a:endParaRPr lang="en-US" dirty="0"/>
          </a:p>
        </p:txBody>
      </p:sp>
      <p:sp>
        <p:nvSpPr>
          <p:cNvPr id="3" name="Content Placeholder 2"/>
          <p:cNvSpPr>
            <a:spLocks noGrp="1"/>
          </p:cNvSpPr>
          <p:nvPr>
            <p:ph idx="1"/>
          </p:nvPr>
        </p:nvSpPr>
        <p:spPr>
          <a:xfrm>
            <a:off x="457200" y="1295400"/>
            <a:ext cx="7467600" cy="5334000"/>
          </a:xfrm>
        </p:spPr>
        <p:txBody>
          <a:bodyPr>
            <a:normAutofit fontScale="92500"/>
          </a:bodyPr>
          <a:lstStyle/>
          <a:p>
            <a:r>
              <a:rPr lang="en-US" dirty="0" smtClean="0"/>
              <a:t>Rates have steadily increased over the past decade </a:t>
            </a:r>
          </a:p>
          <a:p>
            <a:r>
              <a:rPr lang="en-US" dirty="0" smtClean="0"/>
              <a:t>Half use a weapon, over 90% if in combat theatre</a:t>
            </a:r>
          </a:p>
          <a:p>
            <a:r>
              <a:rPr lang="en-US" dirty="0" smtClean="0"/>
              <a:t>30% actually are never deployed</a:t>
            </a:r>
          </a:p>
          <a:p>
            <a:r>
              <a:rPr lang="en-US" dirty="0" smtClean="0"/>
              <a:t>In 2009, 98 suicides and over 1800 attempts</a:t>
            </a:r>
          </a:p>
          <a:p>
            <a:r>
              <a:rPr lang="en-US" dirty="0" smtClean="0"/>
              <a:t>Rate per 100K vary widely, some finding as high as 20-17, whereas national average is 11.5 and for young adult males 14-17</a:t>
            </a:r>
          </a:p>
          <a:p>
            <a:r>
              <a:rPr lang="en-US" dirty="0" smtClean="0"/>
              <a:t>PTSD can increase risk </a:t>
            </a:r>
            <a:r>
              <a:rPr lang="en-US" dirty="0" err="1" smtClean="0"/>
              <a:t>sixfold</a:t>
            </a:r>
            <a:endParaRPr lang="en-US" dirty="0"/>
          </a:p>
        </p:txBody>
      </p:sp>
    </p:spTree>
    <p:extLst>
      <p:ext uri="{BB962C8B-B14F-4D97-AF65-F5344CB8AC3E}">
        <p14:creationId xmlns:p14="http://schemas.microsoft.com/office/powerpoint/2010/main" val="1369510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Suicide Risk &amp; Resources in the Military</a:t>
            </a:r>
            <a:endParaRPr lang="en-US" dirty="0"/>
          </a:p>
        </p:txBody>
      </p:sp>
      <p:sp>
        <p:nvSpPr>
          <p:cNvPr id="3" name="Content Placeholder 2"/>
          <p:cNvSpPr>
            <a:spLocks noGrp="1"/>
          </p:cNvSpPr>
          <p:nvPr>
            <p:ph idx="1"/>
          </p:nvPr>
        </p:nvSpPr>
        <p:spPr>
          <a:xfrm>
            <a:off x="914400" y="1487714"/>
            <a:ext cx="7467600" cy="5334000"/>
          </a:xfrm>
        </p:spPr>
        <p:txBody>
          <a:bodyPr>
            <a:normAutofit lnSpcReduction="10000"/>
          </a:bodyPr>
          <a:lstStyle/>
          <a:p>
            <a:r>
              <a:rPr lang="en-US" dirty="0" smtClean="0"/>
              <a:t>Early in OIF, anecdotal evidence of suicide &amp; treatment barriers</a:t>
            </a:r>
          </a:p>
          <a:p>
            <a:r>
              <a:rPr lang="en-US" dirty="0" smtClean="0"/>
              <a:t>Alcohol and Prescription Drugs increase risk in veterans</a:t>
            </a:r>
          </a:p>
          <a:p>
            <a:r>
              <a:rPr lang="en-US" dirty="0" smtClean="0"/>
              <a:t>Army has revised suicide prevention pamphlet</a:t>
            </a:r>
          </a:p>
          <a:p>
            <a:r>
              <a:rPr lang="en-US" dirty="0" smtClean="0"/>
              <a:t>A number of task forces and initiatives have been implemented</a:t>
            </a:r>
          </a:p>
          <a:p>
            <a:r>
              <a:rPr lang="en-US" dirty="0" smtClean="0"/>
              <a:t>Additional training very important</a:t>
            </a:r>
            <a:endParaRPr lang="en-US" dirty="0"/>
          </a:p>
          <a:p>
            <a:r>
              <a:rPr lang="en-US" dirty="0" smtClean="0"/>
              <a:t>1-800-273-TALK may be invaluable </a:t>
            </a:r>
          </a:p>
          <a:p>
            <a:pPr lvl="1"/>
            <a:r>
              <a:rPr lang="en-US" dirty="0" smtClean="0"/>
              <a:t>The follow-up with veterans</a:t>
            </a:r>
            <a:endParaRPr lang="en-US" dirty="0"/>
          </a:p>
        </p:txBody>
      </p:sp>
    </p:spTree>
    <p:extLst>
      <p:ext uri="{BB962C8B-B14F-4D97-AF65-F5344CB8AC3E}">
        <p14:creationId xmlns:p14="http://schemas.microsoft.com/office/powerpoint/2010/main" val="1595517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467600" cy="1143000"/>
          </a:xfrm>
        </p:spPr>
        <p:txBody>
          <a:bodyPr/>
          <a:lstStyle/>
          <a:p>
            <a:r>
              <a:rPr lang="en-US" dirty="0" smtClean="0"/>
              <a:t>Theories of Suicidal Behavior</a:t>
            </a:r>
            <a:endParaRPr lang="en-US" dirty="0"/>
          </a:p>
        </p:txBody>
      </p:sp>
    </p:spTree>
    <p:extLst>
      <p:ext uri="{BB962C8B-B14F-4D97-AF65-F5344CB8AC3E}">
        <p14:creationId xmlns:p14="http://schemas.microsoft.com/office/powerpoint/2010/main" val="3548747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Durkhiem </a:t>
            </a:r>
            <a:endParaRPr lang="en-US" dirty="0"/>
          </a:p>
        </p:txBody>
      </p:sp>
      <p:sp>
        <p:nvSpPr>
          <p:cNvPr id="3" name="Content Placeholder 2"/>
          <p:cNvSpPr>
            <a:spLocks noGrp="1"/>
          </p:cNvSpPr>
          <p:nvPr>
            <p:ph idx="1"/>
          </p:nvPr>
        </p:nvSpPr>
        <p:spPr/>
        <p:txBody>
          <a:bodyPr/>
          <a:lstStyle/>
          <a:p>
            <a:r>
              <a:rPr lang="en-US" dirty="0" smtClean="0"/>
              <a:t>Wrote </a:t>
            </a:r>
            <a:r>
              <a:rPr lang="en-US" i="1" u="sng" dirty="0" smtClean="0"/>
              <a:t>Le Suicide </a:t>
            </a:r>
            <a:r>
              <a:rPr lang="en-US" dirty="0" smtClean="0"/>
              <a:t>(1897)</a:t>
            </a:r>
          </a:p>
          <a:p>
            <a:r>
              <a:rPr lang="en-US" dirty="0" smtClean="0"/>
              <a:t>First to use statistics</a:t>
            </a:r>
          </a:p>
          <a:p>
            <a:r>
              <a:rPr lang="en-US" dirty="0" smtClean="0"/>
              <a:t>Suicidology not a science until 1957</a:t>
            </a:r>
          </a:p>
          <a:p>
            <a:r>
              <a:rPr lang="en-US" dirty="0" smtClean="0"/>
              <a:t>Posited Four Types</a:t>
            </a:r>
          </a:p>
          <a:p>
            <a:pPr lvl="1"/>
            <a:r>
              <a:rPr lang="en-US" dirty="0" smtClean="0"/>
              <a:t>Anomic</a:t>
            </a:r>
          </a:p>
          <a:p>
            <a:pPr lvl="1"/>
            <a:r>
              <a:rPr lang="en-US" dirty="0" smtClean="0"/>
              <a:t>Altruistic</a:t>
            </a:r>
          </a:p>
          <a:p>
            <a:pPr lvl="1"/>
            <a:r>
              <a:rPr lang="en-US" dirty="0" smtClean="0"/>
              <a:t>Egoistic</a:t>
            </a:r>
          </a:p>
          <a:p>
            <a:pPr lvl="1"/>
            <a:r>
              <a:rPr lang="en-US" dirty="0" smtClean="0"/>
              <a:t>Fatalistic (rare)</a:t>
            </a:r>
            <a:endParaRPr lang="en-US" dirty="0"/>
          </a:p>
        </p:txBody>
      </p:sp>
    </p:spTree>
    <p:extLst>
      <p:ext uri="{BB962C8B-B14F-4D97-AF65-F5344CB8AC3E}">
        <p14:creationId xmlns:p14="http://schemas.microsoft.com/office/powerpoint/2010/main" val="186357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Trained at 3 VA hospitals</a:t>
            </a:r>
          </a:p>
          <a:p>
            <a:r>
              <a:rPr lang="en-US" dirty="0" smtClean="0"/>
              <a:t>Created </a:t>
            </a:r>
            <a:r>
              <a:rPr lang="en-US" dirty="0" err="1" smtClean="0"/>
              <a:t>manualized</a:t>
            </a:r>
            <a:r>
              <a:rPr lang="en-US" dirty="0" smtClean="0"/>
              <a:t> writing treatment for PTSD in VA setting</a:t>
            </a:r>
          </a:p>
          <a:p>
            <a:r>
              <a:rPr lang="en-US" dirty="0" smtClean="0"/>
              <a:t>Experience in group &amp; individual psychotherapy with veterans</a:t>
            </a:r>
          </a:p>
          <a:p>
            <a:r>
              <a:rPr lang="en-US" dirty="0" smtClean="0"/>
              <a:t>Specialize in trauma (PTSD) &amp; suicide</a:t>
            </a:r>
            <a:endParaRPr lang="en-US" dirty="0"/>
          </a:p>
        </p:txBody>
      </p:sp>
    </p:spTree>
    <p:extLst>
      <p:ext uri="{BB962C8B-B14F-4D97-AF65-F5344CB8AC3E}">
        <p14:creationId xmlns:p14="http://schemas.microsoft.com/office/powerpoint/2010/main" val="1264136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Past Theories</a:t>
            </a:r>
          </a:p>
        </p:txBody>
      </p:sp>
      <p:sp>
        <p:nvSpPr>
          <p:cNvPr id="23555" name="Rectangle 3"/>
          <p:cNvSpPr>
            <a:spLocks noGrp="1" noChangeArrowheads="1"/>
          </p:cNvSpPr>
          <p:nvPr>
            <p:ph idx="1"/>
          </p:nvPr>
        </p:nvSpPr>
        <p:spPr>
          <a:xfrm>
            <a:off x="1219200" y="1295400"/>
            <a:ext cx="7924800" cy="5410200"/>
          </a:xfrm>
        </p:spPr>
        <p:txBody>
          <a:bodyPr>
            <a:normAutofit fontScale="85000" lnSpcReduction="20000"/>
          </a:bodyPr>
          <a:lstStyle/>
          <a:p>
            <a:pPr eaLnBrk="1" hangingPunct="1"/>
            <a:r>
              <a:rPr lang="en-US" sz="4000" dirty="0" smtClean="0"/>
              <a:t> </a:t>
            </a:r>
            <a:r>
              <a:rPr lang="en-US" sz="4000" dirty="0" smtClean="0">
                <a:cs typeface="Times New Roman" pitchFamily="18" charset="0"/>
              </a:rPr>
              <a:t>Shneidman on “psychache”</a:t>
            </a:r>
          </a:p>
          <a:p>
            <a:pPr lvl="1" eaLnBrk="1" hangingPunct="1"/>
            <a:r>
              <a:rPr lang="en-US" sz="3600" dirty="0" smtClean="0">
                <a:cs typeface="Times New Roman" pitchFamily="18" charset="0"/>
              </a:rPr>
              <a:t>Emphasized lethality and perturbation as key ingredients of serious suicidality</a:t>
            </a:r>
            <a:endParaRPr lang="en-US" sz="3600" dirty="0">
              <a:cs typeface="Times New Roman" pitchFamily="18" charset="0"/>
            </a:endParaRPr>
          </a:p>
          <a:p>
            <a:pPr lvl="1" eaLnBrk="1" hangingPunct="1"/>
            <a:r>
              <a:rPr lang="en-US" sz="3600" dirty="0" smtClean="0">
                <a:cs typeface="Times New Roman" pitchFamily="18" charset="0"/>
              </a:rPr>
              <a:t>Proposed a cubic model</a:t>
            </a:r>
          </a:p>
          <a:p>
            <a:pPr lvl="2"/>
            <a:r>
              <a:rPr lang="en-US" sz="3400" dirty="0" smtClean="0">
                <a:cs typeface="Times New Roman" pitchFamily="18" charset="0"/>
              </a:rPr>
              <a:t>Press</a:t>
            </a:r>
          </a:p>
          <a:p>
            <a:pPr lvl="2"/>
            <a:r>
              <a:rPr lang="en-US" sz="3400" dirty="0" smtClean="0">
                <a:cs typeface="Times New Roman" pitchFamily="18" charset="0"/>
              </a:rPr>
              <a:t>Pain (psychache)</a:t>
            </a:r>
          </a:p>
          <a:p>
            <a:pPr lvl="2"/>
            <a:r>
              <a:rPr lang="en-US" sz="3400" dirty="0" smtClean="0">
                <a:cs typeface="Times New Roman" pitchFamily="18" charset="0"/>
              </a:rPr>
              <a:t>Perturbation </a:t>
            </a:r>
          </a:p>
          <a:p>
            <a:pPr lvl="1" eaLnBrk="1" hangingPunct="1"/>
            <a:r>
              <a:rPr lang="en-US" sz="3600" dirty="0" smtClean="0">
                <a:cs typeface="Times New Roman" pitchFamily="18" charset="0"/>
              </a:rPr>
              <a:t>Commonalities of Suicide</a:t>
            </a:r>
          </a:p>
          <a:p>
            <a:pPr lvl="2"/>
            <a:r>
              <a:rPr lang="en-US" sz="3400" dirty="0" smtClean="0">
                <a:cs typeface="Times New Roman" pitchFamily="18" charset="0"/>
              </a:rPr>
              <a:t>Ambivalence</a:t>
            </a:r>
          </a:p>
          <a:p>
            <a:pPr lvl="2"/>
            <a:r>
              <a:rPr lang="en-US" sz="3400" dirty="0" smtClean="0">
                <a:cs typeface="Times New Roman" pitchFamily="18" charset="0"/>
              </a:rPr>
              <a:t>Constriction</a:t>
            </a:r>
          </a:p>
          <a:p>
            <a:pPr lvl="2"/>
            <a:r>
              <a:rPr lang="en-US" sz="3400" dirty="0" smtClean="0">
                <a:cs typeface="Times New Roman" pitchFamily="18" charset="0"/>
              </a:rPr>
              <a:t>Poor Coping</a:t>
            </a:r>
          </a:p>
          <a:p>
            <a:pPr lvl="2"/>
            <a:endParaRPr lang="en-US" sz="3400" dirty="0" smtClean="0"/>
          </a:p>
          <a:p>
            <a:pPr eaLnBrk="1" hangingPunct="1"/>
            <a:endParaRPr lang="en-US" sz="4000" dirty="0" smtClean="0"/>
          </a:p>
        </p:txBody>
      </p:sp>
    </p:spTree>
    <p:extLst>
      <p:ext uri="{BB962C8B-B14F-4D97-AF65-F5344CB8AC3E}">
        <p14:creationId xmlns:p14="http://schemas.microsoft.com/office/powerpoint/2010/main" val="3765197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US" dirty="0" smtClean="0"/>
              <a:t>Past Theories</a:t>
            </a:r>
          </a:p>
        </p:txBody>
      </p:sp>
      <p:sp>
        <p:nvSpPr>
          <p:cNvPr id="24579" name="Rectangle 1027"/>
          <p:cNvSpPr>
            <a:spLocks noGrp="1" noChangeArrowheads="1"/>
          </p:cNvSpPr>
          <p:nvPr>
            <p:ph idx="1"/>
          </p:nvPr>
        </p:nvSpPr>
        <p:spPr>
          <a:xfrm>
            <a:off x="1219200" y="1295400"/>
            <a:ext cx="7924800" cy="5410200"/>
          </a:xfrm>
        </p:spPr>
        <p:txBody>
          <a:bodyPr/>
          <a:lstStyle/>
          <a:p>
            <a:pPr eaLnBrk="1" hangingPunct="1"/>
            <a:r>
              <a:rPr lang="en-US" sz="4000" dirty="0" smtClean="0"/>
              <a:t> </a:t>
            </a:r>
            <a:r>
              <a:rPr lang="en-US" sz="4000" dirty="0" smtClean="0">
                <a:cs typeface="Times New Roman" pitchFamily="18" charset="0"/>
              </a:rPr>
              <a:t>Beck on hopelessness</a:t>
            </a:r>
          </a:p>
          <a:p>
            <a:pPr lvl="1" eaLnBrk="1" hangingPunct="1"/>
            <a:r>
              <a:rPr lang="en-US" sz="3600" dirty="0" smtClean="0">
                <a:cs typeface="Times New Roman" pitchFamily="18" charset="0"/>
              </a:rPr>
              <a:t>Impressive data support this view; however, the model struggles somewhat with questions like “if hopelessness is key, why then do relatively few hopeless people die by suicide?” </a:t>
            </a:r>
          </a:p>
        </p:txBody>
      </p:sp>
    </p:spTree>
    <p:extLst>
      <p:ext uri="{BB962C8B-B14F-4D97-AF65-F5344CB8AC3E}">
        <p14:creationId xmlns:p14="http://schemas.microsoft.com/office/powerpoint/2010/main" val="293714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subTitle" idx="1"/>
          </p:nvPr>
        </p:nvSpPr>
        <p:spPr>
          <a:xfrm>
            <a:off x="3352800" y="5902325"/>
            <a:ext cx="5486400" cy="609600"/>
          </a:xfrm>
        </p:spPr>
        <p:txBody>
          <a:bodyPr/>
          <a:lstStyle/>
          <a:p>
            <a:pPr eaLnBrk="1" hangingPunct="1"/>
            <a:r>
              <a:rPr lang="en-US" sz="2800" dirty="0" smtClean="0"/>
              <a:t>Serious Attempt or Death by Suicide</a:t>
            </a:r>
            <a:endParaRPr lang="en-US" sz="2800" dirty="0" smtClean="0">
              <a:solidFill>
                <a:srgbClr val="C0C0C0"/>
              </a:solidFill>
            </a:endParaRPr>
          </a:p>
        </p:txBody>
      </p:sp>
      <p:sp>
        <p:nvSpPr>
          <p:cNvPr id="25603" name="Oval 3"/>
          <p:cNvSpPr>
            <a:spLocks noChangeArrowheads="1"/>
          </p:cNvSpPr>
          <p:nvPr/>
        </p:nvSpPr>
        <p:spPr bwMode="auto">
          <a:xfrm>
            <a:off x="1905000" y="2092325"/>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25604" name="Oval 4"/>
          <p:cNvSpPr>
            <a:spLocks noChangeArrowheads="1"/>
          </p:cNvSpPr>
          <p:nvPr/>
        </p:nvSpPr>
        <p:spPr bwMode="auto">
          <a:xfrm>
            <a:off x="5334000" y="3540125"/>
            <a:ext cx="28956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25605" name="Line 5"/>
          <p:cNvSpPr>
            <a:spLocks noChangeShapeType="1"/>
          </p:cNvSpPr>
          <p:nvPr/>
        </p:nvSpPr>
        <p:spPr bwMode="auto">
          <a:xfrm>
            <a:off x="5486400" y="4073525"/>
            <a:ext cx="838200" cy="1828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25606" name="Text Box 6"/>
          <p:cNvSpPr txBox="1">
            <a:spLocks noChangeArrowheads="1"/>
          </p:cNvSpPr>
          <p:nvPr/>
        </p:nvSpPr>
        <p:spPr bwMode="auto">
          <a:xfrm>
            <a:off x="2422525" y="6400800"/>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n-US" dirty="0">
              <a:solidFill>
                <a:srgbClr val="EAEAEA"/>
              </a:solidFill>
            </a:endParaRPr>
          </a:p>
        </p:txBody>
      </p:sp>
      <p:sp>
        <p:nvSpPr>
          <p:cNvPr id="25607" name="Text Box 7"/>
          <p:cNvSpPr txBox="1">
            <a:spLocks noChangeArrowheads="1"/>
          </p:cNvSpPr>
          <p:nvPr/>
        </p:nvSpPr>
        <p:spPr bwMode="auto">
          <a:xfrm>
            <a:off x="2286000" y="1143000"/>
            <a:ext cx="3000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800" dirty="0">
                <a:solidFill>
                  <a:srgbClr val="EAEAEA"/>
                </a:solidFill>
              </a:rPr>
              <a:t>Those Who </a:t>
            </a:r>
          </a:p>
          <a:p>
            <a:pPr algn="ctr" eaLnBrk="1" fontAlgn="base" hangingPunct="1">
              <a:spcBef>
                <a:spcPct val="0"/>
              </a:spcBef>
              <a:spcAft>
                <a:spcPct val="0"/>
              </a:spcAft>
            </a:pPr>
            <a:r>
              <a:rPr lang="en-US" sz="2800" dirty="0">
                <a:solidFill>
                  <a:srgbClr val="EAEAEA"/>
                </a:solidFill>
              </a:rPr>
              <a:t>Desire Suicide</a:t>
            </a:r>
          </a:p>
        </p:txBody>
      </p:sp>
      <p:sp>
        <p:nvSpPr>
          <p:cNvPr id="25608" name="Text Box 8"/>
          <p:cNvSpPr txBox="1">
            <a:spLocks noChangeArrowheads="1"/>
          </p:cNvSpPr>
          <p:nvPr/>
        </p:nvSpPr>
        <p:spPr bwMode="auto">
          <a:xfrm>
            <a:off x="5181600" y="3616325"/>
            <a:ext cx="3000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000" dirty="0">
                <a:solidFill>
                  <a:srgbClr val="EAEAEA"/>
                </a:solidFill>
              </a:rPr>
              <a:t>   Those Who Are      Capable of Suicide</a:t>
            </a:r>
          </a:p>
        </p:txBody>
      </p:sp>
      <p:sp>
        <p:nvSpPr>
          <p:cNvPr id="25609" name="Line 9"/>
          <p:cNvSpPr>
            <a:spLocks noChangeShapeType="1"/>
          </p:cNvSpPr>
          <p:nvPr/>
        </p:nvSpPr>
        <p:spPr bwMode="auto">
          <a:xfrm>
            <a:off x="1905000" y="4073525"/>
            <a:ext cx="34290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25610" name="Text Box 10"/>
          <p:cNvSpPr txBox="1">
            <a:spLocks noChangeArrowheads="1"/>
          </p:cNvSpPr>
          <p:nvPr/>
        </p:nvSpPr>
        <p:spPr bwMode="auto">
          <a:xfrm>
            <a:off x="2514600" y="293052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Perceived</a:t>
            </a:r>
          </a:p>
          <a:p>
            <a:pPr algn="ctr" eaLnBrk="1" fontAlgn="base" hangingPunct="1">
              <a:spcBef>
                <a:spcPct val="0"/>
              </a:spcBef>
              <a:spcAft>
                <a:spcPct val="0"/>
              </a:spcAft>
            </a:pPr>
            <a:r>
              <a:rPr lang="en-US" dirty="0">
                <a:solidFill>
                  <a:srgbClr val="EAEAEA"/>
                </a:solidFill>
              </a:rPr>
              <a:t>Burdensomeness</a:t>
            </a:r>
          </a:p>
        </p:txBody>
      </p:sp>
      <p:sp>
        <p:nvSpPr>
          <p:cNvPr id="25611" name="Text Box 11"/>
          <p:cNvSpPr txBox="1">
            <a:spLocks noChangeArrowheads="1"/>
          </p:cNvSpPr>
          <p:nvPr/>
        </p:nvSpPr>
        <p:spPr bwMode="auto">
          <a:xfrm>
            <a:off x="2743200" y="4454525"/>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Thwarted</a:t>
            </a:r>
          </a:p>
          <a:p>
            <a:pPr algn="ctr" eaLnBrk="1" fontAlgn="base" hangingPunct="1">
              <a:spcBef>
                <a:spcPct val="0"/>
              </a:spcBef>
              <a:spcAft>
                <a:spcPct val="0"/>
              </a:spcAft>
            </a:pPr>
            <a:r>
              <a:rPr lang="en-US" dirty="0">
                <a:solidFill>
                  <a:srgbClr val="EAEAEA"/>
                </a:solidFill>
              </a:rPr>
              <a:t>Belongingness</a:t>
            </a:r>
          </a:p>
        </p:txBody>
      </p:sp>
      <p:sp>
        <p:nvSpPr>
          <p:cNvPr id="25612" name="Text Box 12"/>
          <p:cNvSpPr txBox="1">
            <a:spLocks noChangeArrowheads="1"/>
          </p:cNvSpPr>
          <p:nvPr/>
        </p:nvSpPr>
        <p:spPr bwMode="auto">
          <a:xfrm>
            <a:off x="152400" y="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5400" dirty="0" smtClean="0">
                <a:solidFill>
                  <a:srgbClr val="FFCC66"/>
                </a:solidFill>
              </a:rPr>
              <a:t>The Interpersonal Theory of 							Suicide </a:t>
            </a:r>
            <a:endParaRPr lang="en-US" sz="5400" dirty="0">
              <a:solidFill>
                <a:srgbClr val="FFCC66"/>
              </a:solidFill>
            </a:endParaRPr>
          </a:p>
        </p:txBody>
      </p:sp>
    </p:spTree>
    <p:extLst>
      <p:ext uri="{BB962C8B-B14F-4D97-AF65-F5344CB8AC3E}">
        <p14:creationId xmlns:p14="http://schemas.microsoft.com/office/powerpoint/2010/main" val="3573549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The Acquired Capability to Enact 	Lethal Self-Injury</a:t>
            </a:r>
          </a:p>
        </p:txBody>
      </p:sp>
      <p:sp>
        <p:nvSpPr>
          <p:cNvPr id="29699" name="Rectangle 3"/>
          <p:cNvSpPr>
            <a:spLocks noGrp="1" noChangeArrowheads="1"/>
          </p:cNvSpPr>
          <p:nvPr>
            <p:ph type="body" idx="1"/>
          </p:nvPr>
        </p:nvSpPr>
        <p:spPr>
          <a:xfrm>
            <a:off x="1143000" y="1600200"/>
            <a:ext cx="7772400" cy="3657600"/>
          </a:xfrm>
        </p:spPr>
        <p:txBody>
          <a:bodyPr/>
          <a:lstStyle/>
          <a:p>
            <a:pPr eaLnBrk="1" hangingPunct="1">
              <a:lnSpc>
                <a:spcPct val="90000"/>
              </a:lnSpc>
            </a:pPr>
            <a:r>
              <a:rPr lang="en-US" sz="2800" dirty="0" smtClean="0">
                <a:cs typeface="Times New Roman" pitchFamily="18" charset="0"/>
              </a:rPr>
              <a:t>“It seems rather absurd to say that Cato slew himself through weakness.  None but a strong man can surmount the most powerful instinct of nature” – Voltaire.</a:t>
            </a:r>
          </a:p>
          <a:p>
            <a:pPr eaLnBrk="1" hangingPunct="1">
              <a:lnSpc>
                <a:spcPct val="90000"/>
              </a:lnSpc>
            </a:pPr>
            <a:r>
              <a:rPr lang="en-US" sz="2800" dirty="0" smtClean="0"/>
              <a:t>Accrues with repeated and escalating 	experiences involving pain and provocation, 	such as</a:t>
            </a:r>
          </a:p>
          <a:p>
            <a:pPr lvl="1" eaLnBrk="1" hangingPunct="1">
              <a:lnSpc>
                <a:spcPct val="90000"/>
              </a:lnSpc>
            </a:pPr>
            <a:r>
              <a:rPr lang="en-US" sz="2400" dirty="0" smtClean="0"/>
              <a:t>Past suicidal behavior, but not only that…</a:t>
            </a:r>
          </a:p>
          <a:p>
            <a:pPr lvl="1" eaLnBrk="1" hangingPunct="1">
              <a:lnSpc>
                <a:spcPct val="90000"/>
              </a:lnSpc>
            </a:pPr>
            <a:r>
              <a:rPr lang="en-US" sz="2400" dirty="0" smtClean="0"/>
              <a:t>Repeated injuries (e.g., childhood physical abuse).</a:t>
            </a:r>
          </a:p>
          <a:p>
            <a:pPr lvl="1" eaLnBrk="1" hangingPunct="1">
              <a:lnSpc>
                <a:spcPct val="90000"/>
              </a:lnSpc>
            </a:pPr>
            <a:r>
              <a:rPr lang="en-US" sz="2400" dirty="0" smtClean="0"/>
              <a:t>Repeated witnessing of pain, violence, or injury (cf. 	physicians).</a:t>
            </a:r>
          </a:p>
          <a:p>
            <a:pPr lvl="1" eaLnBrk="1" hangingPunct="1">
              <a:lnSpc>
                <a:spcPct val="90000"/>
              </a:lnSpc>
            </a:pPr>
            <a:r>
              <a:rPr lang="en-US" sz="2400" dirty="0" smtClean="0"/>
              <a:t>Any repeated exposure to pain and provocation.</a:t>
            </a:r>
          </a:p>
          <a:p>
            <a:pPr lvl="1" eaLnBrk="1" hangingPunct="1">
              <a:lnSpc>
                <a:spcPct val="90000"/>
              </a:lnSpc>
            </a:pPr>
            <a:endParaRPr lang="en-US" sz="2400" dirty="0" smtClean="0"/>
          </a:p>
        </p:txBody>
      </p:sp>
    </p:spTree>
    <p:extLst>
      <p:ext uri="{BB962C8B-B14F-4D97-AF65-F5344CB8AC3E}">
        <p14:creationId xmlns:p14="http://schemas.microsoft.com/office/powerpoint/2010/main" val="3344825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The Acquired Capability to Enact 	Lethal Self-Injury</a:t>
            </a:r>
          </a:p>
        </p:txBody>
      </p:sp>
      <p:sp>
        <p:nvSpPr>
          <p:cNvPr id="33795" name="Rectangle 3"/>
          <p:cNvSpPr>
            <a:spLocks noGrp="1" noChangeArrowheads="1"/>
          </p:cNvSpPr>
          <p:nvPr>
            <p:ph type="body" idx="1"/>
          </p:nvPr>
        </p:nvSpPr>
        <p:spPr>
          <a:xfrm>
            <a:off x="1143000" y="1600200"/>
            <a:ext cx="7772400" cy="4876800"/>
          </a:xfrm>
        </p:spPr>
        <p:txBody>
          <a:bodyPr/>
          <a:lstStyle/>
          <a:p>
            <a:pPr eaLnBrk="1" hangingPunct="1">
              <a:lnSpc>
                <a:spcPct val="90000"/>
              </a:lnSpc>
            </a:pPr>
            <a:r>
              <a:rPr lang="en-US" sz="4000" dirty="0" smtClean="0">
                <a:cs typeface="Times New Roman" pitchFamily="18" charset="0"/>
              </a:rPr>
              <a:t>With repeated exposure, one habituates – the “taboo” and prohibited quality of suicidal behavior diminishes, and so may the fear and pain associated with self-harm.</a:t>
            </a:r>
            <a:r>
              <a:rPr lang="en-US" sz="3600" dirty="0" smtClean="0">
                <a:cs typeface="Times New Roman" pitchFamily="18" charset="0"/>
              </a:rPr>
              <a:t>  </a:t>
            </a:r>
          </a:p>
          <a:p>
            <a:pPr eaLnBrk="1" hangingPunct="1">
              <a:lnSpc>
                <a:spcPct val="90000"/>
              </a:lnSpc>
            </a:pPr>
            <a:r>
              <a:rPr lang="en-US" sz="4000" dirty="0" smtClean="0">
                <a:cs typeface="Times New Roman" pitchFamily="18" charset="0"/>
              </a:rPr>
              <a:t>Relatedly, opponent-processes may be involved.</a:t>
            </a:r>
            <a:r>
              <a:rPr lang="en-US" sz="4000" dirty="0" smtClean="0"/>
              <a:t> </a:t>
            </a:r>
          </a:p>
          <a:p>
            <a:pPr lvl="1" eaLnBrk="1" hangingPunct="1">
              <a:lnSpc>
                <a:spcPct val="90000"/>
              </a:lnSpc>
            </a:pPr>
            <a:endParaRPr lang="en-US" sz="4000" dirty="0" smtClean="0"/>
          </a:p>
        </p:txBody>
      </p:sp>
    </p:spTree>
    <p:extLst>
      <p:ext uri="{BB962C8B-B14F-4D97-AF65-F5344CB8AC3E}">
        <p14:creationId xmlns:p14="http://schemas.microsoft.com/office/powerpoint/2010/main" val="272396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The Acquired Capability to Enact 	Lethal Self-Injury</a:t>
            </a:r>
          </a:p>
        </p:txBody>
      </p:sp>
      <p:sp>
        <p:nvSpPr>
          <p:cNvPr id="34819" name="Rectangle 3"/>
          <p:cNvSpPr>
            <a:spLocks noGrp="1" noChangeArrowheads="1"/>
          </p:cNvSpPr>
          <p:nvPr>
            <p:ph type="body" idx="1"/>
          </p:nvPr>
        </p:nvSpPr>
        <p:spPr>
          <a:xfrm>
            <a:off x="1143000" y="1676400"/>
            <a:ext cx="7772400" cy="4876800"/>
          </a:xfrm>
        </p:spPr>
        <p:txBody>
          <a:bodyPr/>
          <a:lstStyle/>
          <a:p>
            <a:pPr eaLnBrk="1" hangingPunct="1"/>
            <a:r>
              <a:rPr lang="en-US" sz="4000" dirty="0" smtClean="0">
                <a:cs typeface="Times New Roman" pitchFamily="18" charset="0"/>
              </a:rPr>
              <a:t>Briefly, opponent process theory (Solomon, 1980) predicts that, with repetition, the effects of a provocative stimulus diminish….</a:t>
            </a:r>
            <a:r>
              <a:rPr lang="en-US" dirty="0" smtClean="0">
                <a:cs typeface="Times New Roman" pitchFamily="18" charset="0"/>
              </a:rPr>
              <a:t> </a:t>
            </a:r>
            <a:r>
              <a:rPr lang="en-US" sz="4000" dirty="0" smtClean="0">
                <a:cs typeface="Times New Roman" pitchFamily="18" charset="0"/>
              </a:rPr>
              <a:t>habituation in other words.</a:t>
            </a:r>
          </a:p>
          <a:p>
            <a:pPr eaLnBrk="1" hangingPunct="1">
              <a:buFont typeface="Symbol" pitchFamily="18" charset="2"/>
              <a:buNone/>
            </a:pPr>
            <a:r>
              <a:rPr lang="en-US" sz="4000" dirty="0" smtClean="0">
                <a:cs typeface="Times New Roman" pitchFamily="18" charset="0"/>
              </a:rPr>
              <a:t>	BUT….</a:t>
            </a:r>
          </a:p>
        </p:txBody>
      </p:sp>
    </p:spTree>
    <p:extLst>
      <p:ext uri="{BB962C8B-B14F-4D97-AF65-F5344CB8AC3E}">
        <p14:creationId xmlns:p14="http://schemas.microsoft.com/office/powerpoint/2010/main" val="1133831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Speaking of skydiving</a:t>
            </a:r>
          </a:p>
        </p:txBody>
      </p:sp>
      <p:sp>
        <p:nvSpPr>
          <p:cNvPr id="35843" name="Rectangle 3"/>
          <p:cNvSpPr>
            <a:spLocks noGrp="1" noChangeArrowheads="1"/>
          </p:cNvSpPr>
          <p:nvPr>
            <p:ph type="body" idx="1"/>
          </p:nvPr>
        </p:nvSpPr>
        <p:spPr>
          <a:xfrm>
            <a:off x="1143000" y="1676400"/>
            <a:ext cx="7772400" cy="4876800"/>
          </a:xfrm>
        </p:spPr>
        <p:txBody>
          <a:bodyPr/>
          <a:lstStyle/>
          <a:p>
            <a:pPr eaLnBrk="1" hangingPunct="1">
              <a:lnSpc>
                <a:spcPct val="80000"/>
              </a:lnSpc>
            </a:pPr>
            <a:r>
              <a:rPr lang="en-US" sz="4000" dirty="0" smtClean="0">
                <a:cs typeface="Times New Roman" pitchFamily="18" charset="0"/>
              </a:rPr>
              <a:t>A woman once said that, the first time she went skydiving, her mind wanted to jump, but her grip on the side of the plane’s door would not loosen, and when her co-jumper literally pried her grip loose, her other hand latched on to the other side of the door, as if it had a mind of its own</a:t>
            </a:r>
            <a:r>
              <a:rPr lang="en-US" dirty="0" smtClean="0">
                <a:cs typeface="Times New Roman" pitchFamily="18" charset="0"/>
              </a:rPr>
              <a:t>.</a:t>
            </a:r>
          </a:p>
        </p:txBody>
      </p:sp>
    </p:spTree>
    <p:extLst>
      <p:ext uri="{BB962C8B-B14F-4D97-AF65-F5344CB8AC3E}">
        <p14:creationId xmlns:p14="http://schemas.microsoft.com/office/powerpoint/2010/main" val="2001698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The Acquired Capability to Enact 	Lethal Self-Injury</a:t>
            </a:r>
          </a:p>
        </p:txBody>
      </p:sp>
      <p:sp>
        <p:nvSpPr>
          <p:cNvPr id="36867" name="Rectangle 3"/>
          <p:cNvSpPr>
            <a:spLocks noGrp="1" noChangeArrowheads="1"/>
          </p:cNvSpPr>
          <p:nvPr>
            <p:ph type="body" idx="1"/>
          </p:nvPr>
        </p:nvSpPr>
        <p:spPr>
          <a:xfrm>
            <a:off x="1143000" y="1676400"/>
            <a:ext cx="7772400" cy="4876800"/>
          </a:xfrm>
        </p:spPr>
        <p:txBody>
          <a:bodyPr/>
          <a:lstStyle/>
          <a:p>
            <a:pPr eaLnBrk="1" hangingPunct="1">
              <a:lnSpc>
                <a:spcPct val="90000"/>
              </a:lnSpc>
            </a:pPr>
            <a:r>
              <a:rPr lang="en-US" sz="4800" dirty="0" smtClean="0">
                <a:cs typeface="Times New Roman" pitchFamily="18" charset="0"/>
              </a:rPr>
              <a:t>Opponent process theory also predicts that, with repetition, the opposite effect, or opponent process, becomes amplified and strengthened.</a:t>
            </a:r>
            <a:r>
              <a:rPr lang="en-US" dirty="0" smtClean="0">
                <a:cs typeface="Times New Roman" pitchFamily="18" charset="0"/>
              </a:rPr>
              <a:t> </a:t>
            </a:r>
          </a:p>
          <a:p>
            <a:pPr eaLnBrk="1" hangingPunct="1">
              <a:lnSpc>
                <a:spcPct val="90000"/>
              </a:lnSpc>
            </a:pPr>
            <a:r>
              <a:rPr lang="en-US" sz="4000" dirty="0" smtClean="0">
                <a:cs typeface="Times New Roman" pitchFamily="18" charset="0"/>
              </a:rPr>
              <a:t>Example of skydiving.</a:t>
            </a:r>
          </a:p>
        </p:txBody>
      </p:sp>
    </p:spTree>
    <p:extLst>
      <p:ext uri="{BB962C8B-B14F-4D97-AF65-F5344CB8AC3E}">
        <p14:creationId xmlns:p14="http://schemas.microsoft.com/office/powerpoint/2010/main" val="3284578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The Acquired Capability to Enact 	Lethal Self-Injury</a:t>
            </a:r>
          </a:p>
        </p:txBody>
      </p:sp>
      <p:sp>
        <p:nvSpPr>
          <p:cNvPr id="37891" name="Rectangle 3"/>
          <p:cNvSpPr>
            <a:spLocks noGrp="1" noChangeArrowheads="1"/>
          </p:cNvSpPr>
          <p:nvPr>
            <p:ph type="body" idx="1"/>
          </p:nvPr>
        </p:nvSpPr>
        <p:spPr>
          <a:xfrm>
            <a:off x="1143000" y="1676400"/>
            <a:ext cx="7772400" cy="4876800"/>
          </a:xfrm>
        </p:spPr>
        <p:txBody>
          <a:bodyPr/>
          <a:lstStyle/>
          <a:p>
            <a:pPr eaLnBrk="1" hangingPunct="1"/>
            <a:r>
              <a:rPr lang="en-US" sz="4400" dirty="0" smtClean="0">
                <a:cs typeface="Times New Roman" pitchFamily="18" charset="0"/>
              </a:rPr>
              <a:t>The opponent process for suicidal people may be that they become more competent and fearless, and may even experience increasing reinforcement, with repeated practice at suicidal behavior.</a:t>
            </a:r>
          </a:p>
        </p:txBody>
      </p:sp>
    </p:spTree>
    <p:extLst>
      <p:ext uri="{BB962C8B-B14F-4D97-AF65-F5344CB8AC3E}">
        <p14:creationId xmlns:p14="http://schemas.microsoft.com/office/powerpoint/2010/main" val="467137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hangingPunct="1"/>
            <a:r>
              <a:rPr lang="en-US" dirty="0" smtClean="0"/>
              <a:t>Anecdotal Evidence: Pink</a:t>
            </a:r>
          </a:p>
        </p:txBody>
      </p:sp>
      <p:sp>
        <p:nvSpPr>
          <p:cNvPr id="38915" name="Rectangle 1027"/>
          <p:cNvSpPr>
            <a:spLocks noGrp="1" noChangeArrowheads="1"/>
          </p:cNvSpPr>
          <p:nvPr>
            <p:ph type="body" idx="1"/>
          </p:nvPr>
        </p:nvSpPr>
        <p:spPr>
          <a:xfrm>
            <a:off x="1143000" y="1600200"/>
            <a:ext cx="3657600" cy="4953000"/>
          </a:xfrm>
        </p:spPr>
        <p:txBody>
          <a:bodyPr/>
          <a:lstStyle/>
          <a:p>
            <a:pPr eaLnBrk="1" hangingPunct="1"/>
            <a:r>
              <a:rPr lang="en-US" sz="4800" dirty="0" smtClean="0">
                <a:cs typeface="Times New Roman" pitchFamily="18" charset="0"/>
              </a:rPr>
              <a:t>“I like putting holes in my body.  It's addictive.” - Pink</a:t>
            </a:r>
          </a:p>
          <a:p>
            <a:pPr eaLnBrk="1" hangingPunct="1">
              <a:buFont typeface="Symbol" pitchFamily="18" charset="2"/>
              <a:buNone/>
            </a:pPr>
            <a:endParaRPr lang="en-US" sz="4800" dirty="0" smtClean="0"/>
          </a:p>
        </p:txBody>
      </p:sp>
      <p:pic>
        <p:nvPicPr>
          <p:cNvPr id="38916" name="Picture 1028" descr="p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219200"/>
            <a:ext cx="38401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358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idx="1"/>
          </p:nvPr>
        </p:nvSpPr>
        <p:spPr>
          <a:xfrm>
            <a:off x="0" y="1219200"/>
            <a:ext cx="9448800" cy="5638800"/>
          </a:xfrm>
        </p:spPr>
        <p:txBody>
          <a:bodyPr>
            <a:normAutofit/>
          </a:bodyPr>
          <a:lstStyle/>
          <a:p>
            <a:r>
              <a:rPr lang="en-US" dirty="0" smtClean="0"/>
              <a:t>Discuss the trends in suicide and </a:t>
            </a:r>
            <a:r>
              <a:rPr lang="en-US" dirty="0" smtClean="0"/>
              <a:t>specific findings among military populations</a:t>
            </a:r>
            <a:endParaRPr lang="en-US" dirty="0" smtClean="0"/>
          </a:p>
          <a:p>
            <a:r>
              <a:rPr lang="en-US" dirty="0" smtClean="0"/>
              <a:t>Outline several common theories for suicide</a:t>
            </a:r>
          </a:p>
          <a:p>
            <a:r>
              <a:rPr lang="en-US" dirty="0" smtClean="0"/>
              <a:t>Explain how </a:t>
            </a:r>
            <a:r>
              <a:rPr lang="en-US" dirty="0" smtClean="0"/>
              <a:t>theories may be relevant to veterans</a:t>
            </a:r>
            <a:endParaRPr lang="en-US" dirty="0" smtClean="0"/>
          </a:p>
          <a:p>
            <a:r>
              <a:rPr lang="en-US" dirty="0" smtClean="0"/>
              <a:t>Provide Helpful Tips for Assessing &amp; Treating Suicidal Thinking &amp; Potential for Suicidal Behavior</a:t>
            </a:r>
          </a:p>
          <a:p>
            <a:pPr marL="36576" indent="0">
              <a:buNone/>
            </a:pPr>
            <a:endParaRPr lang="en-US" i="1" dirty="0" smtClean="0"/>
          </a:p>
          <a:p>
            <a:pPr marL="36576" indent="0" algn="r">
              <a:buNone/>
            </a:pPr>
            <a:endParaRPr lang="en-US" i="1" dirty="0"/>
          </a:p>
          <a:p>
            <a:pPr marL="36576" indent="0" algn="r">
              <a:buNone/>
            </a:pPr>
            <a:endParaRPr lang="en-US" sz="2000" i="1" dirty="0" smtClean="0"/>
          </a:p>
          <a:p>
            <a:pPr marL="36576" indent="0">
              <a:buNone/>
            </a:pPr>
            <a:r>
              <a:rPr lang="en-US" sz="2000" i="1" dirty="0" smtClean="0"/>
              <a:t>With appreciation to J. McIntosh &amp; T. Joiner</a:t>
            </a:r>
          </a:p>
          <a:p>
            <a:pPr marL="36576" indent="0">
              <a:buNone/>
            </a:pPr>
            <a:r>
              <a:rPr lang="en-US" sz="2000" i="1" dirty="0"/>
              <a:t>f</a:t>
            </a:r>
            <a:r>
              <a:rPr lang="en-US" sz="2000" i="1" dirty="0" smtClean="0"/>
              <a:t>or specific material presented</a:t>
            </a:r>
          </a:p>
          <a:p>
            <a:endParaRPr lang="en-US" dirty="0"/>
          </a:p>
        </p:txBody>
      </p:sp>
    </p:spTree>
    <p:extLst>
      <p:ext uri="{BB962C8B-B14F-4D97-AF65-F5344CB8AC3E}">
        <p14:creationId xmlns:p14="http://schemas.microsoft.com/office/powerpoint/2010/main" val="251474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dirty="0" smtClean="0"/>
              <a:t>Empirical Evidence</a:t>
            </a:r>
          </a:p>
        </p:txBody>
      </p:sp>
      <p:sp>
        <p:nvSpPr>
          <p:cNvPr id="44035" name="Rectangle 1027"/>
          <p:cNvSpPr>
            <a:spLocks noGrp="1" noChangeArrowheads="1"/>
          </p:cNvSpPr>
          <p:nvPr>
            <p:ph type="body" idx="1"/>
          </p:nvPr>
        </p:nvSpPr>
        <p:spPr>
          <a:xfrm>
            <a:off x="1143000" y="1600200"/>
            <a:ext cx="7772400" cy="4953000"/>
          </a:xfrm>
        </p:spPr>
        <p:txBody>
          <a:bodyPr/>
          <a:lstStyle/>
          <a:p>
            <a:pPr eaLnBrk="1" hangingPunct="1"/>
            <a:r>
              <a:rPr lang="en-US" sz="2800" dirty="0" smtClean="0">
                <a:cs typeface="Times New Roman" pitchFamily="18" charset="0"/>
              </a:rPr>
              <a:t> In a case-controlled study comparing accidental deaths to suicides, people who died by suicide were more likely to have tattoos (Dhossche, Snell, &amp; Larder, 2000).  There are many possible reasons for an association between tattooing and completed suicide (e.g., substance abuse).  It is an intriguing if speculative interpretation, however, that eventual suicide victims have obtained courage regarding suicide partly via painful and provocative experiences, such as tattooing, piercing, etc. </a:t>
            </a:r>
          </a:p>
        </p:txBody>
      </p:sp>
    </p:spTree>
    <p:extLst>
      <p:ext uri="{BB962C8B-B14F-4D97-AF65-F5344CB8AC3E}">
        <p14:creationId xmlns:p14="http://schemas.microsoft.com/office/powerpoint/2010/main" val="3350764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dirty="0" smtClean="0"/>
              <a:t>Empirical Evidence</a:t>
            </a:r>
          </a:p>
        </p:txBody>
      </p:sp>
      <p:sp>
        <p:nvSpPr>
          <p:cNvPr id="45059" name="Rectangle 1027"/>
          <p:cNvSpPr>
            <a:spLocks noGrp="1" noChangeArrowheads="1"/>
          </p:cNvSpPr>
          <p:nvPr>
            <p:ph type="body" idx="1"/>
          </p:nvPr>
        </p:nvSpPr>
        <p:spPr>
          <a:xfrm>
            <a:off x="1143000" y="1600200"/>
            <a:ext cx="7772400" cy="4953000"/>
          </a:xfrm>
        </p:spPr>
        <p:txBody>
          <a:bodyPr/>
          <a:lstStyle/>
          <a:p>
            <a:pPr eaLnBrk="1" hangingPunct="1"/>
            <a:r>
              <a:rPr lang="en-US" dirty="0" smtClean="0">
                <a:cs typeface="Times New Roman" pitchFamily="18" charset="0"/>
              </a:rPr>
              <a:t> Lethality of method and seriousness of intent increase with attempts.</a:t>
            </a:r>
          </a:p>
          <a:p>
            <a:pPr eaLnBrk="1" hangingPunct="1"/>
            <a:r>
              <a:rPr lang="en-US" dirty="0" smtClean="0">
                <a:cs typeface="Times New Roman" pitchFamily="18" charset="0"/>
              </a:rPr>
              <a:t>People who have experienced or witnessed violence or injury have higher rates of suicide – prostitutes, self-injecting drug abusers, people living in high-crime areas, physicians.</a:t>
            </a:r>
          </a:p>
          <a:p>
            <a:pPr eaLnBrk="1" hangingPunct="1"/>
            <a:r>
              <a:rPr lang="en-US" dirty="0" smtClean="0">
                <a:cs typeface="Times New Roman" pitchFamily="18" charset="0"/>
              </a:rPr>
              <a:t>Those with a history of suicide attempt have higher pain tolerance than others.</a:t>
            </a:r>
          </a:p>
          <a:p>
            <a:pPr eaLnBrk="1" hangingPunct="1">
              <a:buFont typeface="Symbol" pitchFamily="18" charset="2"/>
              <a:buNone/>
            </a:pPr>
            <a:endParaRPr lang="en-US" sz="2800" dirty="0" smtClean="0"/>
          </a:p>
        </p:txBody>
      </p:sp>
    </p:spTree>
    <p:extLst>
      <p:ext uri="{BB962C8B-B14F-4D97-AF65-F5344CB8AC3E}">
        <p14:creationId xmlns:p14="http://schemas.microsoft.com/office/powerpoint/2010/main" val="362218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pPr eaLnBrk="1" hangingPunct="1"/>
            <a:r>
              <a:rPr lang="en-US" sz="4000" dirty="0" smtClean="0"/>
              <a:t>Empirical Evidence: “Kitchen Sink”</a:t>
            </a:r>
          </a:p>
        </p:txBody>
      </p:sp>
      <p:sp>
        <p:nvSpPr>
          <p:cNvPr id="46083" name="Rectangle 1027"/>
          <p:cNvSpPr>
            <a:spLocks noGrp="1" noChangeArrowheads="1"/>
          </p:cNvSpPr>
          <p:nvPr>
            <p:ph type="body" sz="half" idx="1"/>
          </p:nvPr>
        </p:nvSpPr>
        <p:spPr>
          <a:xfrm>
            <a:off x="1219200" y="1600200"/>
            <a:ext cx="7543800" cy="4495800"/>
          </a:xfrm>
        </p:spPr>
        <p:txBody>
          <a:bodyPr/>
          <a:lstStyle/>
          <a:p>
            <a:pPr eaLnBrk="1" hangingPunct="1">
              <a:lnSpc>
                <a:spcPct val="90000"/>
              </a:lnSpc>
            </a:pPr>
            <a:r>
              <a:rPr lang="en-US" dirty="0" smtClean="0">
                <a:cs typeface="Times New Roman" pitchFamily="18" charset="0"/>
              </a:rPr>
              <a:t>The model predicts an association between past and future suicidality, even beyond strong covariates like mood disorder status, family history of psychopathology, etc..</a:t>
            </a:r>
          </a:p>
          <a:p>
            <a:pPr eaLnBrk="1" hangingPunct="1">
              <a:lnSpc>
                <a:spcPct val="90000"/>
              </a:lnSpc>
            </a:pPr>
            <a:r>
              <a:rPr lang="en-US" dirty="0" smtClean="0">
                <a:cs typeface="Times New Roman" pitchFamily="18" charset="0"/>
              </a:rPr>
              <a:t>In four samples (U.S. suicidal outpatients, Brazilian inpatients, U.S. college students, &amp; U.S. geriatric inpatients), this prediction was supported.</a:t>
            </a:r>
          </a:p>
          <a:p>
            <a:pPr eaLnBrk="1" hangingPunct="1">
              <a:lnSpc>
                <a:spcPct val="90000"/>
              </a:lnSpc>
              <a:buFont typeface="Symbol" pitchFamily="18" charset="2"/>
              <a:buNone/>
            </a:pPr>
            <a:endParaRPr lang="en-US" dirty="0" smtClean="0"/>
          </a:p>
          <a:p>
            <a:pPr eaLnBrk="1" hangingPunct="1">
              <a:lnSpc>
                <a:spcPct val="90000"/>
              </a:lnSpc>
              <a:buFont typeface="Symbol" pitchFamily="18" charset="2"/>
              <a:buNone/>
            </a:pPr>
            <a:r>
              <a:rPr lang="en-US" sz="2000" dirty="0" smtClean="0"/>
              <a:t>Joiner et al. (2005).  </a:t>
            </a:r>
            <a:r>
              <a:rPr lang="en-US" sz="2000" i="1" dirty="0" smtClean="0"/>
              <a:t>Journal of Abnormal Psychology.</a:t>
            </a:r>
            <a:endParaRPr lang="en-US" sz="2000" dirty="0" smtClean="0"/>
          </a:p>
        </p:txBody>
      </p:sp>
    </p:spTree>
    <p:extLst>
      <p:ext uri="{BB962C8B-B14F-4D97-AF65-F5344CB8AC3E}">
        <p14:creationId xmlns:p14="http://schemas.microsoft.com/office/powerpoint/2010/main" val="865547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1219200" y="304800"/>
            <a:ext cx="7924800" cy="1206500"/>
          </a:xfrm>
        </p:spPr>
        <p:txBody>
          <a:bodyPr/>
          <a:lstStyle/>
          <a:p>
            <a:pPr eaLnBrk="1" hangingPunct="1"/>
            <a:r>
              <a:rPr lang="en-US" sz="4000" dirty="0" smtClean="0"/>
              <a:t>Empirical Evidence: Childhood 	Physical/Sexual Abuse</a:t>
            </a:r>
          </a:p>
        </p:txBody>
      </p:sp>
      <p:sp>
        <p:nvSpPr>
          <p:cNvPr id="47107" name="Rectangle 1027"/>
          <p:cNvSpPr>
            <a:spLocks noGrp="1" noChangeArrowheads="1"/>
          </p:cNvSpPr>
          <p:nvPr>
            <p:ph type="body" idx="1"/>
          </p:nvPr>
        </p:nvSpPr>
        <p:spPr>
          <a:xfrm>
            <a:off x="1143000" y="1600200"/>
            <a:ext cx="7772400" cy="4953000"/>
          </a:xfrm>
        </p:spPr>
        <p:txBody>
          <a:bodyPr/>
          <a:lstStyle/>
          <a:p>
            <a:pPr eaLnBrk="1" hangingPunct="1">
              <a:lnSpc>
                <a:spcPct val="90000"/>
              </a:lnSpc>
            </a:pPr>
            <a:r>
              <a:rPr lang="en-US" dirty="0" smtClean="0">
                <a:cs typeface="Times New Roman" pitchFamily="18" charset="0"/>
              </a:rPr>
              <a:t>The model predicts an association between childhood physical abuse and future suicidality, even beyond strong covariates like mood disorder status, family history of psychopathology, etc.</a:t>
            </a:r>
          </a:p>
          <a:p>
            <a:pPr eaLnBrk="1" hangingPunct="1">
              <a:lnSpc>
                <a:spcPct val="90000"/>
              </a:lnSpc>
            </a:pPr>
            <a:r>
              <a:rPr lang="en-US" dirty="0" smtClean="0">
                <a:cs typeface="Times New Roman" pitchFamily="18" charset="0"/>
              </a:rPr>
              <a:t>The model further predicts that this association will be stronger than that between verbal/emotional abuse and suicidality, because physical/sexual abuse involves more physical pain.</a:t>
            </a:r>
          </a:p>
          <a:p>
            <a:pPr eaLnBrk="1" hangingPunct="1">
              <a:lnSpc>
                <a:spcPct val="90000"/>
              </a:lnSpc>
              <a:buFont typeface="Symbol" pitchFamily="18" charset="2"/>
              <a:buNone/>
            </a:pPr>
            <a:endParaRPr lang="en-US" sz="2800" dirty="0" smtClean="0"/>
          </a:p>
        </p:txBody>
      </p:sp>
    </p:spTree>
    <p:extLst>
      <p:ext uri="{BB962C8B-B14F-4D97-AF65-F5344CB8AC3E}">
        <p14:creationId xmlns:p14="http://schemas.microsoft.com/office/powerpoint/2010/main" val="469178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1219200" y="304800"/>
            <a:ext cx="7924800" cy="1206500"/>
          </a:xfrm>
        </p:spPr>
        <p:txBody>
          <a:bodyPr/>
          <a:lstStyle/>
          <a:p>
            <a:pPr eaLnBrk="1" hangingPunct="1"/>
            <a:r>
              <a:rPr lang="en-US" sz="4000" dirty="0" smtClean="0"/>
              <a:t>Empirical Evidence: Childhood 	Physical/Sexual Abuse</a:t>
            </a:r>
          </a:p>
        </p:txBody>
      </p:sp>
      <p:sp>
        <p:nvSpPr>
          <p:cNvPr id="48131" name="Rectangle 1027"/>
          <p:cNvSpPr>
            <a:spLocks noGrp="1" noChangeArrowheads="1"/>
          </p:cNvSpPr>
          <p:nvPr>
            <p:ph type="body" idx="1"/>
          </p:nvPr>
        </p:nvSpPr>
        <p:spPr>
          <a:xfrm>
            <a:off x="1143000" y="1600200"/>
            <a:ext cx="7772400" cy="4953000"/>
          </a:xfrm>
        </p:spPr>
        <p:txBody>
          <a:bodyPr/>
          <a:lstStyle/>
          <a:p>
            <a:pPr eaLnBrk="1" hangingPunct="1"/>
            <a:r>
              <a:rPr lang="en-US" sz="2800" dirty="0" smtClean="0">
                <a:cs typeface="Times New Roman" pitchFamily="18" charset="0"/>
              </a:rPr>
              <a:t>This is in fact the finding in the National Comorbidity Survey data set.</a:t>
            </a:r>
          </a:p>
          <a:p>
            <a:pPr eaLnBrk="1" hangingPunct="1"/>
            <a:r>
              <a:rPr lang="en-US" sz="2800" dirty="0" smtClean="0">
                <a:cs typeface="Times New Roman" pitchFamily="18" charset="0"/>
              </a:rPr>
              <a:t>Childhood physical/sexual abuse predicts lifetime number of suicide attempts controlling for a host of strong covariates like personal and family psychopathology, and for verbal/emotional abuse.</a:t>
            </a:r>
          </a:p>
          <a:p>
            <a:pPr eaLnBrk="1" hangingPunct="1"/>
            <a:r>
              <a:rPr lang="en-US" sz="2800" dirty="0" smtClean="0">
                <a:cs typeface="Times New Roman" pitchFamily="18" charset="0"/>
              </a:rPr>
              <a:t>Verbal/emotional abuse was not predictive of later suicidal behavior.</a:t>
            </a:r>
          </a:p>
          <a:p>
            <a:pPr eaLnBrk="1" hangingPunct="1">
              <a:buFont typeface="Symbol" pitchFamily="18" charset="2"/>
              <a:buNone/>
            </a:pPr>
            <a:endParaRPr lang="en-US" sz="2800" dirty="0" smtClean="0">
              <a:cs typeface="Times New Roman" pitchFamily="18" charset="0"/>
            </a:endParaRPr>
          </a:p>
          <a:p>
            <a:pPr eaLnBrk="1" hangingPunct="1">
              <a:buFont typeface="Symbol" pitchFamily="18" charset="2"/>
              <a:buNone/>
            </a:pPr>
            <a:r>
              <a:rPr lang="en-US" sz="2000" dirty="0" smtClean="0"/>
              <a:t> Joiner et al. (2006).  </a:t>
            </a:r>
            <a:r>
              <a:rPr lang="en-US" sz="2000" i="1" dirty="0" smtClean="0"/>
              <a:t>Behaviour Research &amp; Therapy.</a:t>
            </a:r>
            <a:endParaRPr lang="en-US" sz="2800" dirty="0" smtClean="0">
              <a:cs typeface="Times New Roman" pitchFamily="18" charset="0"/>
            </a:endParaRPr>
          </a:p>
          <a:p>
            <a:pPr eaLnBrk="1" hangingPunct="1">
              <a:buFont typeface="Symbol" pitchFamily="18" charset="2"/>
              <a:buNone/>
            </a:pPr>
            <a:endParaRPr lang="en-US" sz="2400" dirty="0" smtClean="0"/>
          </a:p>
        </p:txBody>
      </p:sp>
    </p:spTree>
    <p:extLst>
      <p:ext uri="{BB962C8B-B14F-4D97-AF65-F5344CB8AC3E}">
        <p14:creationId xmlns:p14="http://schemas.microsoft.com/office/powerpoint/2010/main" val="2848817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The Documentary </a:t>
            </a:r>
            <a:r>
              <a:rPr lang="en-US" i="1" dirty="0" smtClean="0"/>
              <a:t>The Bridge</a:t>
            </a:r>
          </a:p>
        </p:txBody>
      </p:sp>
      <p:sp>
        <p:nvSpPr>
          <p:cNvPr id="51203" name="Rectangle 3"/>
          <p:cNvSpPr>
            <a:spLocks noGrp="1" noChangeArrowheads="1"/>
          </p:cNvSpPr>
          <p:nvPr>
            <p:ph type="body" idx="1"/>
          </p:nvPr>
        </p:nvSpPr>
        <p:spPr>
          <a:xfrm>
            <a:off x="1066800" y="1371600"/>
            <a:ext cx="8077200" cy="5181600"/>
          </a:xfrm>
        </p:spPr>
        <p:txBody>
          <a:bodyPr/>
          <a:lstStyle/>
          <a:p>
            <a:pPr eaLnBrk="1" hangingPunct="1">
              <a:lnSpc>
                <a:spcPct val="90000"/>
              </a:lnSpc>
            </a:pPr>
            <a:r>
              <a:rPr lang="en-US" dirty="0" smtClean="0"/>
              <a:t> </a:t>
            </a:r>
            <a:r>
              <a:rPr lang="en-US" sz="5400" dirty="0" smtClean="0"/>
              <a:t>Photographer saves someone who is pondering jumping from the Golden Gate Bridge.</a:t>
            </a:r>
          </a:p>
          <a:p>
            <a:pPr eaLnBrk="1" hangingPunct="1">
              <a:lnSpc>
                <a:spcPct val="90000"/>
              </a:lnSpc>
            </a:pPr>
            <a:r>
              <a:rPr lang="en-US" sz="5400" dirty="0" smtClean="0"/>
              <a:t> Here too, behavioral indicators of ambivalence.</a:t>
            </a:r>
          </a:p>
        </p:txBody>
      </p:sp>
    </p:spTree>
    <p:extLst>
      <p:ext uri="{BB962C8B-B14F-4D97-AF65-F5344CB8AC3E}">
        <p14:creationId xmlns:p14="http://schemas.microsoft.com/office/powerpoint/2010/main" val="2263872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1143000" y="914400"/>
            <a:ext cx="7772400" cy="5638800"/>
          </a:xfrm>
        </p:spPr>
        <p:txBody>
          <a:bodyPr/>
          <a:lstStyle/>
          <a:p>
            <a:pPr lvl="3" eaLnBrk="1" hangingPunct="1"/>
            <a:r>
              <a:rPr lang="en-US" sz="4400" dirty="0" smtClean="0"/>
              <a:t>“In those days, people will seek death, and will in no way find it.  They will desire to die, and death will flee from them.”</a:t>
            </a:r>
          </a:p>
          <a:p>
            <a:pPr lvl="4" eaLnBrk="1" hangingPunct="1"/>
            <a:r>
              <a:rPr lang="en-US" sz="3600" i="1" dirty="0" smtClean="0"/>
              <a:t>Revelations</a:t>
            </a:r>
            <a:r>
              <a:rPr lang="en-US" sz="5400" dirty="0" smtClean="0"/>
              <a:t> </a:t>
            </a:r>
            <a:r>
              <a:rPr lang="en-US" sz="3600" dirty="0" smtClean="0"/>
              <a:t>9:6.</a:t>
            </a:r>
            <a:r>
              <a:rPr lang="en-US" sz="5400" dirty="0" smtClean="0"/>
              <a:t> </a:t>
            </a:r>
          </a:p>
        </p:txBody>
      </p:sp>
    </p:spTree>
    <p:extLst>
      <p:ext uri="{BB962C8B-B14F-4D97-AF65-F5344CB8AC3E}">
        <p14:creationId xmlns:p14="http://schemas.microsoft.com/office/powerpoint/2010/main" val="3498043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Intently Suicidal People Know Killing is Hard to Do</a:t>
            </a:r>
            <a:endParaRPr lang="en-US" i="1" dirty="0" smtClean="0"/>
          </a:p>
        </p:txBody>
      </p:sp>
      <p:sp>
        <p:nvSpPr>
          <p:cNvPr id="55299" name="Rectangle 3"/>
          <p:cNvSpPr>
            <a:spLocks noGrp="1" noChangeArrowheads="1"/>
          </p:cNvSpPr>
          <p:nvPr>
            <p:ph type="body" idx="1"/>
          </p:nvPr>
        </p:nvSpPr>
        <p:spPr>
          <a:xfrm>
            <a:off x="1371600" y="1905000"/>
            <a:ext cx="7315200" cy="4953000"/>
          </a:xfrm>
        </p:spPr>
        <p:txBody>
          <a:bodyPr/>
          <a:lstStyle/>
          <a:p>
            <a:pPr eaLnBrk="1" hangingPunct="1">
              <a:lnSpc>
                <a:spcPct val="90000"/>
              </a:lnSpc>
            </a:pPr>
            <a:r>
              <a:rPr lang="en-US" dirty="0" smtClean="0"/>
              <a:t> </a:t>
            </a:r>
            <a:r>
              <a:rPr lang="en-US" sz="4800" dirty="0" smtClean="0"/>
              <a:t>Many documented cases of people who take planful steps to prevent their bodies from reacting and saving them (e.g., binding hands before death by hanging).</a:t>
            </a:r>
          </a:p>
        </p:txBody>
      </p:sp>
    </p:spTree>
    <p:extLst>
      <p:ext uri="{BB962C8B-B14F-4D97-AF65-F5344CB8AC3E}">
        <p14:creationId xmlns:p14="http://schemas.microsoft.com/office/powerpoint/2010/main" val="982196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cobain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350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4" descr="cobain 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16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More help is on the way…..	</a:t>
            </a:r>
            <a:endParaRPr lang="en-US" dirty="0"/>
          </a:p>
        </p:txBody>
      </p:sp>
      <p:sp>
        <p:nvSpPr>
          <p:cNvPr id="3" name="Content Placeholder 2"/>
          <p:cNvSpPr>
            <a:spLocks noGrp="1"/>
          </p:cNvSpPr>
          <p:nvPr>
            <p:ph idx="1"/>
          </p:nvPr>
        </p:nvSpPr>
        <p:spPr>
          <a:xfrm>
            <a:off x="609600" y="609600"/>
            <a:ext cx="7467600" cy="5918200"/>
          </a:xfrm>
        </p:spPr>
        <p:txBody>
          <a:bodyPr>
            <a:normAutofit fontScale="92500" lnSpcReduction="10000"/>
          </a:bodyPr>
          <a:lstStyle/>
          <a:p>
            <a:endParaRPr lang="en-US" dirty="0" smtClean="0"/>
          </a:p>
          <a:p>
            <a:r>
              <a:rPr lang="en-US" dirty="0" smtClean="0"/>
              <a:t>More representation for the issue in recent times in military &amp; government</a:t>
            </a:r>
          </a:p>
          <a:p>
            <a:r>
              <a:rPr lang="en-US" dirty="0" smtClean="0"/>
              <a:t>All VA medical centers mandated to have full-time suicide prevention coordinator</a:t>
            </a:r>
          </a:p>
          <a:p>
            <a:r>
              <a:rPr lang="en-US" dirty="0" smtClean="0"/>
              <a:t>Craig Bryan &amp; David Rudd</a:t>
            </a:r>
          </a:p>
          <a:p>
            <a:pPr lvl="1"/>
            <a:r>
              <a:rPr lang="en-US" dirty="0" smtClean="0"/>
              <a:t>Current research on interventions for veterans who are suicidal</a:t>
            </a:r>
          </a:p>
          <a:p>
            <a:r>
              <a:rPr lang="en-US" dirty="0" smtClean="0"/>
              <a:t>Thomas Joiner &amp; Pete Gutierrez </a:t>
            </a:r>
          </a:p>
          <a:p>
            <a:pPr lvl="1"/>
            <a:r>
              <a:rPr lang="en-US" dirty="0" smtClean="0"/>
              <a:t>18 million project across 3 years examining suicide in the military</a:t>
            </a:r>
          </a:p>
          <a:p>
            <a:r>
              <a:rPr lang="en-US" dirty="0" smtClean="0"/>
              <a:t>Army STARS project</a:t>
            </a:r>
          </a:p>
          <a:p>
            <a:pPr lvl="1"/>
            <a:r>
              <a:rPr lang="en-US" dirty="0" smtClean="0"/>
              <a:t>50 million dollars devoted to understanding demography of suicide in veterans</a:t>
            </a:r>
          </a:p>
          <a:p>
            <a:endParaRPr lang="en-US" dirty="0"/>
          </a:p>
        </p:txBody>
      </p:sp>
    </p:spTree>
    <p:extLst>
      <p:ext uri="{BB962C8B-B14F-4D97-AF65-F5344CB8AC3E}">
        <p14:creationId xmlns:p14="http://schemas.microsoft.com/office/powerpoint/2010/main" val="3011984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Anecdotal Evidence: Cobain</a:t>
            </a:r>
          </a:p>
        </p:txBody>
      </p:sp>
      <p:sp>
        <p:nvSpPr>
          <p:cNvPr id="68611" name="Rectangle 3"/>
          <p:cNvSpPr>
            <a:spLocks noGrp="1" noChangeArrowheads="1"/>
          </p:cNvSpPr>
          <p:nvPr>
            <p:ph type="body" idx="1"/>
          </p:nvPr>
        </p:nvSpPr>
        <p:spPr>
          <a:xfrm>
            <a:off x="1143000" y="1600200"/>
            <a:ext cx="7772400" cy="3657600"/>
          </a:xfrm>
        </p:spPr>
        <p:txBody>
          <a:bodyPr/>
          <a:lstStyle/>
          <a:p>
            <a:pPr eaLnBrk="1" hangingPunct="1">
              <a:lnSpc>
                <a:spcPct val="90000"/>
              </a:lnSpc>
            </a:pPr>
            <a:r>
              <a:rPr lang="en-US" sz="3600" dirty="0" smtClean="0">
                <a:cs typeface="Times New Roman" pitchFamily="18" charset="0"/>
              </a:rPr>
              <a:t> Cobain was temperamentally fearful – afraid of needles, afraid of heights, and, crucially, afraid of guns.  Through repeated exposure, a person initially afraid of needles, heights, and guns later became a daily self-injecting drug user, someone who climbed and dangled from 30 foot scaling during concerts, and someone who enjoyed shooting guns.</a:t>
            </a:r>
            <a:r>
              <a:rPr lang="en-US" sz="2800" dirty="0" smtClean="0">
                <a:cs typeface="Times New Roman" pitchFamily="18" charset="0"/>
              </a:rPr>
              <a:t>  </a:t>
            </a:r>
            <a:endParaRPr lang="en-US" sz="2800" dirty="0" smtClean="0"/>
          </a:p>
        </p:txBody>
      </p:sp>
    </p:spTree>
    <p:extLst>
      <p:ext uri="{BB962C8B-B14F-4D97-AF65-F5344CB8AC3E}">
        <p14:creationId xmlns:p14="http://schemas.microsoft.com/office/powerpoint/2010/main" val="28892752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Anecdotal Evidence: Cobain</a:t>
            </a:r>
          </a:p>
        </p:txBody>
      </p:sp>
      <p:sp>
        <p:nvSpPr>
          <p:cNvPr id="69635" name="Rectangle 3"/>
          <p:cNvSpPr>
            <a:spLocks noGrp="1" noChangeArrowheads="1"/>
          </p:cNvSpPr>
          <p:nvPr>
            <p:ph type="body" idx="1"/>
          </p:nvPr>
        </p:nvSpPr>
        <p:spPr>
          <a:xfrm>
            <a:off x="1143000" y="1600200"/>
            <a:ext cx="7772400" cy="3657600"/>
          </a:xfrm>
        </p:spPr>
        <p:txBody>
          <a:bodyPr/>
          <a:lstStyle/>
          <a:p>
            <a:pPr eaLnBrk="1" hangingPunct="1">
              <a:lnSpc>
                <a:spcPct val="90000"/>
              </a:lnSpc>
            </a:pPr>
            <a:r>
              <a:rPr lang="en-US" dirty="0" smtClean="0">
                <a:cs typeface="Times New Roman" pitchFamily="18" charset="0"/>
              </a:rPr>
              <a:t> Regarding guns, Cobain initially felt that they were barbaric and wanted nothing to do with them; later he agreed to go with his friend to shoot guns but would not get out of the car; on later excursions, he got out of the car but would not touch the guns; and on still later trips, he agreed to let his friend show him how to aim and fire.  He died by self-inflicted gunshot wound in 1994 at the age of 27.</a:t>
            </a:r>
          </a:p>
          <a:p>
            <a:pPr eaLnBrk="1" hangingPunct="1">
              <a:lnSpc>
                <a:spcPct val="90000"/>
              </a:lnSpc>
              <a:buFont typeface="Symbol" pitchFamily="18" charset="2"/>
              <a:buNone/>
            </a:pPr>
            <a:endParaRPr lang="en-US" sz="2800" dirty="0" smtClean="0"/>
          </a:p>
        </p:txBody>
      </p:sp>
    </p:spTree>
    <p:extLst>
      <p:ext uri="{BB962C8B-B14F-4D97-AF65-F5344CB8AC3E}">
        <p14:creationId xmlns:p14="http://schemas.microsoft.com/office/powerpoint/2010/main" val="3455882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smtClean="0"/>
              <a:t>Anecdotal Evidence: Fire Victim</a:t>
            </a:r>
          </a:p>
        </p:txBody>
      </p:sp>
      <p:sp>
        <p:nvSpPr>
          <p:cNvPr id="73731" name="Rectangle 3"/>
          <p:cNvSpPr>
            <a:spLocks noGrp="1" noChangeArrowheads="1"/>
          </p:cNvSpPr>
          <p:nvPr>
            <p:ph type="body" idx="1"/>
          </p:nvPr>
        </p:nvSpPr>
        <p:spPr>
          <a:xfrm>
            <a:off x="1143000" y="1676400"/>
            <a:ext cx="8001000" cy="4876800"/>
          </a:xfrm>
        </p:spPr>
        <p:txBody>
          <a:bodyPr/>
          <a:lstStyle/>
          <a:p>
            <a:pPr eaLnBrk="1" hangingPunct="1"/>
            <a:r>
              <a:rPr lang="en-US" sz="2800" dirty="0" smtClean="0">
                <a:cs typeface="Times New Roman" pitchFamily="18" charset="0"/>
              </a:rPr>
              <a:t> “I wonder why all the ways I’ve tried to kill myself haven’t worked.  I mean, I tried hanging; I used to have a noose tied to my closet pole.  I’d go in there and slip the thing over my head and let my weight go, but every time I started to lose consciousness, I’d just stand up.  I tried to take pills; I took 20 Advil one afternoon, but that just made me sleepy.  And all the times I tried to cut my wrist, I could never cut deep enough.  </a:t>
            </a:r>
            <a:r>
              <a:rPr lang="en-US" sz="2800" i="1" dirty="0" smtClean="0">
                <a:cs typeface="Times New Roman" pitchFamily="18" charset="0"/>
              </a:rPr>
              <a:t>That’s the thing, your body tries to keep you alive no matter what you do</a:t>
            </a:r>
            <a:r>
              <a:rPr lang="en-US" sz="2800" dirty="0" smtClean="0">
                <a:cs typeface="Times New Roman" pitchFamily="18" charset="0"/>
              </a:rPr>
              <a:t> (italics added).”</a:t>
            </a:r>
          </a:p>
          <a:p>
            <a:pPr eaLnBrk="1" hangingPunct="1">
              <a:buFont typeface="Symbol" pitchFamily="18" charset="2"/>
              <a:buNone/>
            </a:pPr>
            <a:endParaRPr lang="en-US" sz="2400" dirty="0" smtClean="0"/>
          </a:p>
        </p:txBody>
      </p:sp>
    </p:spTree>
    <p:extLst>
      <p:ext uri="{BB962C8B-B14F-4D97-AF65-F5344CB8AC3E}">
        <p14:creationId xmlns:p14="http://schemas.microsoft.com/office/powerpoint/2010/main" val="1283875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Anecdotal Evidence: Fire Victim</a:t>
            </a:r>
          </a:p>
        </p:txBody>
      </p:sp>
      <p:sp>
        <p:nvSpPr>
          <p:cNvPr id="74755" name="Rectangle 3"/>
          <p:cNvSpPr>
            <a:spLocks noGrp="1" noChangeArrowheads="1"/>
          </p:cNvSpPr>
          <p:nvPr>
            <p:ph type="body" idx="1"/>
          </p:nvPr>
        </p:nvSpPr>
        <p:spPr>
          <a:xfrm>
            <a:off x="1143000" y="1676400"/>
            <a:ext cx="8001000" cy="4876800"/>
          </a:xfrm>
        </p:spPr>
        <p:txBody>
          <a:bodyPr/>
          <a:lstStyle/>
          <a:p>
            <a:pPr eaLnBrk="1" hangingPunct="1">
              <a:lnSpc>
                <a:spcPct val="90000"/>
              </a:lnSpc>
            </a:pPr>
            <a:r>
              <a:rPr lang="en-US" sz="2800" dirty="0" smtClean="0">
                <a:cs typeface="Times New Roman" pitchFamily="18" charset="0"/>
              </a:rPr>
              <a:t> </a:t>
            </a:r>
            <a:r>
              <a:rPr lang="en-US" dirty="0" smtClean="0">
                <a:cs typeface="Times New Roman" pitchFamily="18" charset="0"/>
              </a:rPr>
              <a:t>Later diary entries described how the narrator doused himself with gasoline and set himself on fire; he survived, badly burned (</a:t>
            </a:r>
            <a:r>
              <a:rPr lang="en-US" u="sng" dirty="0" smtClean="0">
                <a:cs typeface="Times New Roman" pitchFamily="18" charset="0"/>
              </a:rPr>
              <a:t>This American Life</a:t>
            </a:r>
            <a:r>
              <a:rPr lang="en-US" dirty="0" smtClean="0">
                <a:cs typeface="Times New Roman" pitchFamily="18" charset="0"/>
              </a:rPr>
              <a:t>, National Public Radio, May 11, 2003).  </a:t>
            </a:r>
          </a:p>
          <a:p>
            <a:pPr eaLnBrk="1" hangingPunct="1">
              <a:lnSpc>
                <a:spcPct val="90000"/>
              </a:lnSpc>
            </a:pPr>
            <a:r>
              <a:rPr lang="en-US" dirty="0" smtClean="0">
                <a:cs typeface="Times New Roman" pitchFamily="18" charset="0"/>
              </a:rPr>
              <a:t>This example illustrates Voltaire’s “most powerful instinct of nature” (i.e., “your body tries to keep you alive no matter what you do”), as well as the progression that allows people to do extreme things in attempting to overcome it (e.g., self-immolation).</a:t>
            </a:r>
          </a:p>
          <a:p>
            <a:pPr eaLnBrk="1" hangingPunct="1">
              <a:lnSpc>
                <a:spcPct val="90000"/>
              </a:lnSpc>
              <a:buFont typeface="Symbol" pitchFamily="18" charset="2"/>
              <a:buNone/>
            </a:pPr>
            <a:endParaRPr lang="en-US" sz="2400" dirty="0" smtClean="0"/>
          </a:p>
        </p:txBody>
      </p:sp>
    </p:spTree>
    <p:extLst>
      <p:ext uri="{BB962C8B-B14F-4D97-AF65-F5344CB8AC3E}">
        <p14:creationId xmlns:p14="http://schemas.microsoft.com/office/powerpoint/2010/main" val="12316252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en-US" sz="4000" dirty="0" smtClean="0"/>
              <a:t>Anecdotal Evidence: Meriwether Lewis (of Lewis &amp; Clark fame)</a:t>
            </a:r>
          </a:p>
        </p:txBody>
      </p:sp>
      <p:sp>
        <p:nvSpPr>
          <p:cNvPr id="75779" name="Rectangle 3"/>
          <p:cNvSpPr>
            <a:spLocks noGrp="1" noChangeArrowheads="1"/>
          </p:cNvSpPr>
          <p:nvPr>
            <p:ph type="body" idx="4294967295"/>
          </p:nvPr>
        </p:nvSpPr>
        <p:spPr>
          <a:xfrm>
            <a:off x="1143000" y="1676400"/>
            <a:ext cx="8001000" cy="4876800"/>
          </a:xfrm>
        </p:spPr>
        <p:txBody>
          <a:bodyPr/>
          <a:lstStyle/>
          <a:p>
            <a:pPr eaLnBrk="1" hangingPunct="1">
              <a:lnSpc>
                <a:spcPct val="90000"/>
              </a:lnSpc>
            </a:pPr>
            <a:r>
              <a:rPr lang="en-US" sz="2800" dirty="0" smtClean="0">
                <a:cs typeface="Times New Roman" pitchFamily="18" charset="0"/>
              </a:rPr>
              <a:t> </a:t>
            </a:r>
            <a:r>
              <a:rPr lang="en-US" dirty="0" smtClean="0">
                <a:cs typeface="Times New Roman" pitchFamily="18" charset="0"/>
              </a:rPr>
              <a:t>From Stephen Ambrose’s biography of Lewis, </a:t>
            </a:r>
            <a:r>
              <a:rPr lang="en-US" u="sng" dirty="0" smtClean="0">
                <a:cs typeface="Times New Roman" pitchFamily="18" charset="0"/>
              </a:rPr>
              <a:t>Undaunted Courage</a:t>
            </a:r>
            <a:r>
              <a:rPr lang="en-US" dirty="0" smtClean="0">
                <a:cs typeface="Times New Roman" pitchFamily="18" charset="0"/>
              </a:rPr>
              <a:t>:</a:t>
            </a:r>
          </a:p>
          <a:p>
            <a:pPr lvl="1" eaLnBrk="1" hangingPunct="1">
              <a:lnSpc>
                <a:spcPct val="90000"/>
              </a:lnSpc>
            </a:pPr>
            <a:r>
              <a:rPr lang="en-US" dirty="0" smtClean="0">
                <a:cs typeface="Times New Roman" pitchFamily="18" charset="0"/>
              </a:rPr>
              <a:t>Lewis paced for several hours (agitation), as others could hear him all night as the floorboards creaked.</a:t>
            </a:r>
          </a:p>
          <a:p>
            <a:pPr lvl="1" eaLnBrk="1" hangingPunct="1">
              <a:lnSpc>
                <a:spcPct val="90000"/>
              </a:lnSpc>
            </a:pPr>
            <a:r>
              <a:rPr lang="en-US" dirty="0" smtClean="0">
                <a:cs typeface="Times New Roman" pitchFamily="18" charset="0"/>
              </a:rPr>
              <a:t>Two self-inflicted gunshot wounds, neither fatal.</a:t>
            </a:r>
          </a:p>
          <a:p>
            <a:pPr lvl="1" eaLnBrk="1" hangingPunct="1">
              <a:lnSpc>
                <a:spcPct val="90000"/>
              </a:lnSpc>
            </a:pPr>
            <a:r>
              <a:rPr lang="en-US" dirty="0" smtClean="0">
                <a:cs typeface="Times New Roman" pitchFamily="18" charset="0"/>
              </a:rPr>
              <a:t>Servants found him “busily cutting himself from head to foot.”</a:t>
            </a:r>
          </a:p>
          <a:p>
            <a:pPr lvl="1" eaLnBrk="1" hangingPunct="1">
              <a:lnSpc>
                <a:spcPct val="90000"/>
              </a:lnSpc>
            </a:pPr>
            <a:r>
              <a:rPr lang="en-US" dirty="0" smtClean="0">
                <a:cs typeface="Times New Roman" pitchFamily="18" charset="0"/>
              </a:rPr>
              <a:t>Lewis said to servants, “I am no coward, but I am strong, it is so hard to die.”  He died a few hours later.</a:t>
            </a:r>
          </a:p>
          <a:p>
            <a:pPr eaLnBrk="1" hangingPunct="1">
              <a:lnSpc>
                <a:spcPct val="90000"/>
              </a:lnSpc>
              <a:buFont typeface="Symbol" pitchFamily="18" charset="2"/>
              <a:buNone/>
            </a:pPr>
            <a:endParaRPr lang="en-US" sz="2400" dirty="0" smtClean="0"/>
          </a:p>
        </p:txBody>
      </p:sp>
    </p:spTree>
    <p:extLst>
      <p:ext uri="{BB962C8B-B14F-4D97-AF65-F5344CB8AC3E}">
        <p14:creationId xmlns:p14="http://schemas.microsoft.com/office/powerpoint/2010/main" val="11400916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pPr eaLnBrk="1" hangingPunct="1"/>
            <a:r>
              <a:rPr lang="en-US" sz="4000" dirty="0" smtClean="0"/>
              <a:t>Autopsy Report: Hesitation Wounds</a:t>
            </a:r>
          </a:p>
        </p:txBody>
      </p:sp>
      <p:sp>
        <p:nvSpPr>
          <p:cNvPr id="76803" name="Rectangle 3"/>
          <p:cNvSpPr>
            <a:spLocks noGrp="1" noChangeArrowheads="1"/>
          </p:cNvSpPr>
          <p:nvPr>
            <p:ph type="body" idx="4294967295"/>
          </p:nvPr>
        </p:nvSpPr>
        <p:spPr>
          <a:xfrm>
            <a:off x="1143000" y="1676400"/>
            <a:ext cx="7772400" cy="4876800"/>
          </a:xfrm>
        </p:spPr>
        <p:txBody>
          <a:bodyPr/>
          <a:lstStyle/>
          <a:p>
            <a:pPr eaLnBrk="1" hangingPunct="1">
              <a:lnSpc>
                <a:spcPct val="90000"/>
              </a:lnSpc>
            </a:pPr>
            <a:r>
              <a:rPr lang="en-US" sz="3600" dirty="0" smtClean="0">
                <a:cs typeface="Times New Roman" pitchFamily="18" charset="0"/>
              </a:rPr>
              <a:t>Death was from knife wound – homicide or suicide?</a:t>
            </a:r>
          </a:p>
          <a:p>
            <a:pPr lvl="1" eaLnBrk="1" hangingPunct="1">
              <a:lnSpc>
                <a:spcPct val="90000"/>
              </a:lnSpc>
            </a:pPr>
            <a:r>
              <a:rPr lang="en-US" sz="3200" dirty="0" smtClean="0">
                <a:cs typeface="Times New Roman" pitchFamily="18" charset="0"/>
              </a:rPr>
              <a:t>“absence of hesitation wounds”</a:t>
            </a:r>
          </a:p>
          <a:p>
            <a:pPr lvl="1" eaLnBrk="1" hangingPunct="1">
              <a:lnSpc>
                <a:spcPct val="90000"/>
              </a:lnSpc>
            </a:pPr>
            <a:r>
              <a:rPr lang="en-US" sz="3200" dirty="0" smtClean="0">
                <a:cs typeface="Times New Roman" pitchFamily="18" charset="0"/>
              </a:rPr>
              <a:t>“stabbing through clothing”</a:t>
            </a:r>
          </a:p>
          <a:p>
            <a:pPr lvl="1" eaLnBrk="1" hangingPunct="1">
              <a:lnSpc>
                <a:spcPct val="90000"/>
              </a:lnSpc>
            </a:pPr>
            <a:endParaRPr lang="en-US" sz="3200" dirty="0" smtClean="0">
              <a:cs typeface="Times New Roman" pitchFamily="18" charset="0"/>
            </a:endParaRPr>
          </a:p>
          <a:p>
            <a:pPr lvl="1" eaLnBrk="1" hangingPunct="1">
              <a:lnSpc>
                <a:spcPct val="90000"/>
              </a:lnSpc>
            </a:pPr>
            <a:r>
              <a:rPr lang="en-US" sz="3200" dirty="0" smtClean="0">
                <a:cs typeface="Times New Roman" pitchFamily="18" charset="0"/>
              </a:rPr>
              <a:t>long history of depression</a:t>
            </a:r>
          </a:p>
          <a:p>
            <a:pPr lvl="1" eaLnBrk="1" hangingPunct="1">
              <a:lnSpc>
                <a:spcPct val="90000"/>
              </a:lnSpc>
            </a:pPr>
            <a:r>
              <a:rPr lang="en-US" sz="3200" dirty="0" smtClean="0">
                <a:cs typeface="Times New Roman" pitchFamily="18" charset="0"/>
              </a:rPr>
              <a:t>location and angle of wounds consistent with suicide</a:t>
            </a:r>
          </a:p>
          <a:p>
            <a:pPr eaLnBrk="1" hangingPunct="1">
              <a:lnSpc>
                <a:spcPct val="90000"/>
              </a:lnSpc>
            </a:pPr>
            <a:endParaRPr lang="en-US" sz="3600" dirty="0" smtClean="0">
              <a:cs typeface="Times New Roman" pitchFamily="18" charset="0"/>
            </a:endParaRPr>
          </a:p>
          <a:p>
            <a:pPr eaLnBrk="1" hangingPunct="1">
              <a:lnSpc>
                <a:spcPct val="90000"/>
              </a:lnSpc>
              <a:buFont typeface="Symbol" pitchFamily="18" charset="2"/>
              <a:buNone/>
            </a:pPr>
            <a:endParaRPr lang="en-US" sz="2400" dirty="0" smtClean="0"/>
          </a:p>
        </p:txBody>
      </p:sp>
    </p:spTree>
    <p:extLst>
      <p:ext uri="{BB962C8B-B14F-4D97-AF65-F5344CB8AC3E}">
        <p14:creationId xmlns:p14="http://schemas.microsoft.com/office/powerpoint/2010/main" val="1890683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eaLnBrk="1" hangingPunct="1"/>
            <a:r>
              <a:rPr lang="en-US" dirty="0" smtClean="0"/>
              <a:t>Suicide in Anorexia Nervosa</a:t>
            </a:r>
          </a:p>
        </p:txBody>
      </p:sp>
      <p:sp>
        <p:nvSpPr>
          <p:cNvPr id="77827" name="Rectangle 3"/>
          <p:cNvSpPr>
            <a:spLocks noGrp="1" noChangeArrowheads="1"/>
          </p:cNvSpPr>
          <p:nvPr>
            <p:ph type="body" idx="4294967295"/>
          </p:nvPr>
        </p:nvSpPr>
        <p:spPr>
          <a:xfrm>
            <a:off x="1143000" y="1676400"/>
            <a:ext cx="7772400" cy="4876800"/>
          </a:xfrm>
        </p:spPr>
        <p:txBody>
          <a:bodyPr/>
          <a:lstStyle/>
          <a:p>
            <a:pPr eaLnBrk="1" hangingPunct="1">
              <a:lnSpc>
                <a:spcPct val="90000"/>
              </a:lnSpc>
            </a:pPr>
            <a:r>
              <a:rPr lang="en-US" sz="3600" dirty="0" smtClean="0">
                <a:cs typeface="Times New Roman" pitchFamily="18" charset="0"/>
              </a:rPr>
              <a:t>Mortality is extremely high in anorexic women (SMR = ~60).</a:t>
            </a:r>
          </a:p>
          <a:p>
            <a:pPr eaLnBrk="1" hangingPunct="1">
              <a:lnSpc>
                <a:spcPct val="90000"/>
              </a:lnSpc>
            </a:pPr>
            <a:r>
              <a:rPr lang="en-US" sz="3600" dirty="0" smtClean="0"/>
              <a:t>It is an under-appreciated fact that, should an anorexic patient die prematurely, the cause of death is more likely to be suicide than complications arising from compromised nutritional status.</a:t>
            </a:r>
            <a:endParaRPr lang="en-US" sz="3600" dirty="0" smtClean="0">
              <a:cs typeface="Times New Roman" pitchFamily="18" charset="0"/>
            </a:endParaRPr>
          </a:p>
          <a:p>
            <a:pPr eaLnBrk="1" hangingPunct="1">
              <a:lnSpc>
                <a:spcPct val="90000"/>
              </a:lnSpc>
            </a:pPr>
            <a:endParaRPr lang="en-US" sz="3600" dirty="0" smtClean="0">
              <a:cs typeface="Times New Roman" pitchFamily="18" charset="0"/>
            </a:endParaRPr>
          </a:p>
          <a:p>
            <a:pPr eaLnBrk="1" hangingPunct="1">
              <a:lnSpc>
                <a:spcPct val="90000"/>
              </a:lnSpc>
              <a:buFont typeface="Symbol" pitchFamily="18" charset="2"/>
              <a:buNone/>
            </a:pPr>
            <a:endParaRPr lang="en-US" sz="2400" dirty="0" smtClean="0"/>
          </a:p>
        </p:txBody>
      </p:sp>
    </p:spTree>
    <p:extLst>
      <p:ext uri="{BB962C8B-B14F-4D97-AF65-F5344CB8AC3E}">
        <p14:creationId xmlns:p14="http://schemas.microsoft.com/office/powerpoint/2010/main" val="1541423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eaLnBrk="1" hangingPunct="1"/>
            <a:r>
              <a:rPr lang="en-US" dirty="0" smtClean="0"/>
              <a:t>Suicide in Anorexia Nervosa</a:t>
            </a:r>
          </a:p>
        </p:txBody>
      </p:sp>
      <p:sp>
        <p:nvSpPr>
          <p:cNvPr id="78851" name="Rectangle 3"/>
          <p:cNvSpPr>
            <a:spLocks noGrp="1" noChangeArrowheads="1"/>
          </p:cNvSpPr>
          <p:nvPr>
            <p:ph type="body" idx="4294967295"/>
          </p:nvPr>
        </p:nvSpPr>
        <p:spPr>
          <a:xfrm>
            <a:off x="1143000" y="1676400"/>
            <a:ext cx="7772400" cy="4876800"/>
          </a:xfrm>
        </p:spPr>
        <p:txBody>
          <a:bodyPr/>
          <a:lstStyle/>
          <a:p>
            <a:pPr eaLnBrk="1" hangingPunct="1"/>
            <a:r>
              <a:rPr lang="en-US" sz="3600" dirty="0" smtClean="0"/>
              <a:t> There are at least two possible accounts of the high association between AN and suicide. In one view, anorexic women die by suicide at high rates because they are unable to survive relatively low lethality attempts and/or they may be less likely to be rescued after an attempt due to their socially isolated status. </a:t>
            </a:r>
          </a:p>
        </p:txBody>
      </p:sp>
    </p:spTree>
    <p:extLst>
      <p:ext uri="{BB962C8B-B14F-4D97-AF65-F5344CB8AC3E}">
        <p14:creationId xmlns:p14="http://schemas.microsoft.com/office/powerpoint/2010/main" val="4026060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eaLnBrk="1" hangingPunct="1"/>
            <a:r>
              <a:rPr lang="en-US" dirty="0" smtClean="0"/>
              <a:t>Suicide in Anorexia Nervosa</a:t>
            </a:r>
          </a:p>
        </p:txBody>
      </p:sp>
      <p:sp>
        <p:nvSpPr>
          <p:cNvPr id="79875" name="Rectangle 3"/>
          <p:cNvSpPr>
            <a:spLocks noGrp="1" noChangeArrowheads="1"/>
          </p:cNvSpPr>
          <p:nvPr>
            <p:ph type="body" idx="4294967295"/>
          </p:nvPr>
        </p:nvSpPr>
        <p:spPr>
          <a:xfrm>
            <a:off x="1143000" y="1676400"/>
            <a:ext cx="7772400" cy="4876800"/>
          </a:xfrm>
        </p:spPr>
        <p:txBody>
          <a:bodyPr/>
          <a:lstStyle/>
          <a:p>
            <a:pPr eaLnBrk="1" hangingPunct="1"/>
            <a:r>
              <a:rPr lang="en-US" sz="3600" dirty="0" smtClean="0"/>
              <a:t> In another view, informed by my theory of suicidal behavior, anorexic women die by suicide at high rates because their histories of self-starvation habituate them to pain and inure them to fear of death, and they therefore make high lethality attempts with high intent-to-die.</a:t>
            </a:r>
          </a:p>
        </p:txBody>
      </p:sp>
    </p:spTree>
    <p:extLst>
      <p:ext uri="{BB962C8B-B14F-4D97-AF65-F5344CB8AC3E}">
        <p14:creationId xmlns:p14="http://schemas.microsoft.com/office/powerpoint/2010/main" val="2320013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eaLnBrk="1" hangingPunct="1"/>
            <a:r>
              <a:rPr lang="en-US" dirty="0" smtClean="0"/>
              <a:t>Suicide in Anorexia Nervosa</a:t>
            </a:r>
          </a:p>
        </p:txBody>
      </p:sp>
      <p:sp>
        <p:nvSpPr>
          <p:cNvPr id="80899" name="Rectangle 3"/>
          <p:cNvSpPr>
            <a:spLocks noGrp="1" noChangeArrowheads="1"/>
          </p:cNvSpPr>
          <p:nvPr>
            <p:ph type="body" idx="4294967295"/>
          </p:nvPr>
        </p:nvSpPr>
        <p:spPr>
          <a:xfrm>
            <a:off x="1143000" y="1676400"/>
            <a:ext cx="7772400" cy="4876800"/>
          </a:xfrm>
        </p:spPr>
        <p:txBody>
          <a:bodyPr/>
          <a:lstStyle/>
          <a:p>
            <a:pPr eaLnBrk="1" hangingPunct="1"/>
            <a:r>
              <a:rPr lang="en-US" sz="3600" dirty="0" smtClean="0"/>
              <a:t> One study pitted these two accounts against each other, in a study of 239 women with AN, followed over ~15 years.</a:t>
            </a:r>
          </a:p>
          <a:p>
            <a:pPr eaLnBrk="1" hangingPunct="1"/>
            <a:r>
              <a:rPr lang="en-US" sz="3600" dirty="0" smtClean="0"/>
              <a:t> 9 died by suicide, the leading cause of death among the sample.</a:t>
            </a:r>
          </a:p>
          <a:p>
            <a:pPr eaLnBrk="1" hangingPunct="1"/>
            <a:r>
              <a:rPr lang="en-US" sz="3600" dirty="0" smtClean="0"/>
              <a:t> Of these 9, were they mostly highly lethal methods or not?</a:t>
            </a:r>
          </a:p>
        </p:txBody>
      </p:sp>
    </p:spTree>
    <p:extLst>
      <p:ext uri="{BB962C8B-B14F-4D97-AF65-F5344CB8AC3E}">
        <p14:creationId xmlns:p14="http://schemas.microsoft.com/office/powerpoint/2010/main" val="3507625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9"/>
          <p:cNvGrpSpPr>
            <a:grpSpLocks/>
          </p:cNvGrpSpPr>
          <p:nvPr/>
        </p:nvGrpSpPr>
        <p:grpSpPr bwMode="auto">
          <a:xfrm>
            <a:off x="61913" y="6456363"/>
            <a:ext cx="6075362" cy="0"/>
            <a:chOff x="40" y="4120"/>
            <a:chExt cx="3880" cy="0"/>
          </a:xfrm>
        </p:grpSpPr>
        <p:sp>
          <p:nvSpPr>
            <p:cNvPr id="19487" name="Line 7"/>
            <p:cNvSpPr>
              <a:spLocks noChangeShapeType="1"/>
            </p:cNvSpPr>
            <p:nvPr/>
          </p:nvSpPr>
          <p:spPr bwMode="auto">
            <a:xfrm>
              <a:off x="632" y="4120"/>
              <a:ext cx="3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88" name="Line 8"/>
            <p:cNvSpPr>
              <a:spLocks noChangeShapeType="1"/>
            </p:cNvSpPr>
            <p:nvPr/>
          </p:nvSpPr>
          <p:spPr bwMode="auto">
            <a:xfrm flipH="1">
              <a:off x="40" y="4120"/>
              <a:ext cx="12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grpSp>
      <p:sp>
        <p:nvSpPr>
          <p:cNvPr id="19459" name="Rectangle 13"/>
          <p:cNvSpPr>
            <a:spLocks noGrp="1" noChangeArrowheads="1"/>
          </p:cNvSpPr>
          <p:nvPr>
            <p:ph type="title"/>
          </p:nvPr>
        </p:nvSpPr>
        <p:spPr>
          <a:xfrm>
            <a:off x="3898900" y="911225"/>
            <a:ext cx="4006850" cy="993775"/>
          </a:xfrm>
          <a:noFill/>
        </p:spPr>
        <p:txBody>
          <a:bodyPr wrap="none" lIns="18795" tIns="26625" rIns="18795" bIns="26625"/>
          <a:lstStyle/>
          <a:p>
            <a:pPr>
              <a:lnSpc>
                <a:spcPts val="4738"/>
              </a:lnSpc>
              <a:tabLst>
                <a:tab pos="901700" algn="l"/>
                <a:tab pos="1804988" algn="l"/>
                <a:tab pos="2706688" algn="l"/>
                <a:tab pos="3608388" algn="l"/>
                <a:tab pos="4510088" algn="l"/>
                <a:tab pos="5413375" algn="l"/>
                <a:tab pos="6315075" algn="l"/>
              </a:tabLst>
            </a:pPr>
            <a:r>
              <a:rPr lang="en-US" sz="3600" b="1" dirty="0" smtClean="0">
                <a:solidFill>
                  <a:srgbClr val="FF0000"/>
                </a:solidFill>
                <a:latin typeface="Textile" charset="0"/>
                <a:ea typeface="ＭＳ Ｐゴシック" charset="-128"/>
              </a:rPr>
              <a:t>Annual Number of</a:t>
            </a:r>
            <a:br>
              <a:rPr lang="en-US" sz="3600" b="1" dirty="0" smtClean="0">
                <a:solidFill>
                  <a:srgbClr val="FF0000"/>
                </a:solidFill>
                <a:latin typeface="Textile" charset="0"/>
                <a:ea typeface="ＭＳ Ｐゴシック" charset="-128"/>
              </a:rPr>
            </a:br>
            <a:r>
              <a:rPr lang="en-US" sz="3600" b="1" dirty="0" smtClean="0">
                <a:solidFill>
                  <a:srgbClr val="FF0000"/>
                </a:solidFill>
                <a:latin typeface="Textile" charset="0"/>
                <a:ea typeface="ＭＳ Ｐゴシック" charset="-128"/>
              </a:rPr>
              <a:t>USA Suicides</a:t>
            </a:r>
            <a:endParaRPr lang="en-US" sz="6700" b="1" dirty="0" smtClean="0">
              <a:solidFill>
                <a:srgbClr val="000000"/>
              </a:solidFill>
              <a:latin typeface="Helvetica" charset="0"/>
              <a:ea typeface="ＭＳ Ｐゴシック" charset="-128"/>
            </a:endParaRPr>
          </a:p>
        </p:txBody>
      </p:sp>
      <p:sp>
        <p:nvSpPr>
          <p:cNvPr id="19460" name="Rectangle 23"/>
          <p:cNvSpPr>
            <a:spLocks noChangeArrowheads="1"/>
          </p:cNvSpPr>
          <p:nvPr/>
        </p:nvSpPr>
        <p:spPr bwMode="auto">
          <a:xfrm>
            <a:off x="0" y="6469063"/>
            <a:ext cx="1127125" cy="3889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61" name="Rectangle 21"/>
          <p:cNvSpPr>
            <a:spLocks noChangeArrowheads="1"/>
          </p:cNvSpPr>
          <p:nvPr/>
        </p:nvSpPr>
        <p:spPr bwMode="auto">
          <a:xfrm>
            <a:off x="4064000" y="2201863"/>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8488"/>
              </a:lnSpc>
              <a:spcBef>
                <a:spcPct val="0"/>
              </a:spcBef>
              <a:spcAft>
                <a:spcPct val="0"/>
              </a:spcAft>
              <a:tabLst>
                <a:tab pos="901700" algn="l"/>
                <a:tab pos="1804988" algn="l"/>
                <a:tab pos="2706688" algn="l"/>
                <a:tab pos="3608388" algn="l"/>
                <a:tab pos="4510088" algn="l"/>
                <a:tab pos="5413375" algn="l"/>
                <a:tab pos="6315075" algn="l"/>
              </a:tabLst>
            </a:pPr>
            <a:r>
              <a:rPr lang="en-US" sz="3600" b="1" dirty="0">
                <a:solidFill>
                  <a:srgbClr val="FF0000"/>
                </a:solidFill>
                <a:latin typeface="Textile" charset="0"/>
                <a:ea typeface="ＭＳ Ｐゴシック" charset="-128"/>
              </a:rPr>
              <a:t>more than </a:t>
            </a:r>
            <a:endParaRPr lang="en-US" sz="7100" b="1" dirty="0">
              <a:solidFill>
                <a:srgbClr val="FF0000"/>
              </a:solidFill>
              <a:latin typeface="TektoMM_503 BD 250 CN" pitchFamily="1" charset="0"/>
              <a:ea typeface="ＭＳ Ｐゴシック" charset="-128"/>
            </a:endParaRPr>
          </a:p>
        </p:txBody>
      </p:sp>
      <p:grpSp>
        <p:nvGrpSpPr>
          <p:cNvPr id="19462" name="Group 28"/>
          <p:cNvGrpSpPr>
            <a:grpSpLocks/>
          </p:cNvGrpSpPr>
          <p:nvPr/>
        </p:nvGrpSpPr>
        <p:grpSpPr bwMode="auto">
          <a:xfrm>
            <a:off x="422275" y="76200"/>
            <a:ext cx="1995488" cy="2076450"/>
            <a:chOff x="266" y="48"/>
            <a:chExt cx="1257" cy="1308"/>
          </a:xfrm>
        </p:grpSpPr>
        <p:sp>
          <p:nvSpPr>
            <p:cNvPr id="19482" name="Rectangle 29"/>
            <p:cNvSpPr>
              <a:spLocks noChangeArrowheads="1"/>
            </p:cNvSpPr>
            <p:nvPr/>
          </p:nvSpPr>
          <p:spPr bwMode="auto">
            <a:xfrm>
              <a:off x="266" y="48"/>
              <a:ext cx="1257" cy="1308"/>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83" name="Rectangle 30"/>
            <p:cNvSpPr>
              <a:spLocks noChangeArrowheads="1"/>
            </p:cNvSpPr>
            <p:nvPr/>
          </p:nvSpPr>
          <p:spPr bwMode="auto">
            <a:xfrm>
              <a:off x="266" y="48"/>
              <a:ext cx="1257" cy="327"/>
            </a:xfrm>
            <a:prstGeom prst="rect">
              <a:avLst/>
            </a:prstGeom>
            <a:solidFill>
              <a:srgbClr val="804000"/>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84" name="Rectangle 31"/>
            <p:cNvSpPr>
              <a:spLocks noChangeArrowheads="1"/>
            </p:cNvSpPr>
            <p:nvPr/>
          </p:nvSpPr>
          <p:spPr bwMode="auto">
            <a:xfrm>
              <a:off x="318" y="321"/>
              <a:ext cx="1153" cy="981"/>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85" name="Text Box 32"/>
            <p:cNvSpPr txBox="1">
              <a:spLocks noChangeArrowheads="1"/>
            </p:cNvSpPr>
            <p:nvPr/>
          </p:nvSpPr>
          <p:spPr bwMode="auto">
            <a:xfrm>
              <a:off x="336" y="336"/>
              <a:ext cx="5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2400" b="1" dirty="0">
                  <a:solidFill>
                    <a:srgbClr val="000000"/>
                  </a:solidFill>
                </a:rPr>
                <a:t>2007 </a:t>
              </a:r>
            </a:p>
          </p:txBody>
        </p:sp>
        <p:sp>
          <p:nvSpPr>
            <p:cNvPr id="19486" name="Text Box 33"/>
            <p:cNvSpPr txBox="1">
              <a:spLocks noChangeArrowheads="1"/>
            </p:cNvSpPr>
            <p:nvPr/>
          </p:nvSpPr>
          <p:spPr bwMode="auto">
            <a:xfrm>
              <a:off x="432" y="672"/>
              <a:ext cx="90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dirty="0">
                  <a:solidFill>
                    <a:srgbClr val="FF0000"/>
                  </a:solidFill>
                </a:rPr>
                <a:t>34,598</a:t>
              </a:r>
            </a:p>
          </p:txBody>
        </p:sp>
      </p:grpSp>
      <p:grpSp>
        <p:nvGrpSpPr>
          <p:cNvPr id="19463" name="Group 34"/>
          <p:cNvGrpSpPr>
            <a:grpSpLocks/>
          </p:cNvGrpSpPr>
          <p:nvPr/>
        </p:nvGrpSpPr>
        <p:grpSpPr bwMode="auto">
          <a:xfrm>
            <a:off x="422275" y="1522413"/>
            <a:ext cx="1828800" cy="1581150"/>
            <a:chOff x="266" y="959"/>
            <a:chExt cx="1152" cy="996"/>
          </a:xfrm>
        </p:grpSpPr>
        <p:sp>
          <p:nvSpPr>
            <p:cNvPr id="19479" name="Rectangle 35"/>
            <p:cNvSpPr>
              <a:spLocks noChangeArrowheads="1"/>
            </p:cNvSpPr>
            <p:nvPr/>
          </p:nvSpPr>
          <p:spPr bwMode="auto">
            <a:xfrm rot="707563">
              <a:off x="266" y="974"/>
              <a:ext cx="1152" cy="981"/>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80" name="Text Box 36"/>
            <p:cNvSpPr txBox="1">
              <a:spLocks noChangeArrowheads="1"/>
            </p:cNvSpPr>
            <p:nvPr/>
          </p:nvSpPr>
          <p:spPr bwMode="auto">
            <a:xfrm rot="753401">
              <a:off x="380" y="1294"/>
              <a:ext cx="90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dirty="0">
                  <a:solidFill>
                    <a:srgbClr val="FF0000"/>
                  </a:solidFill>
                </a:rPr>
                <a:t>33,300</a:t>
              </a:r>
              <a:endParaRPr lang="en-US" sz="2400" dirty="0">
                <a:solidFill>
                  <a:srgbClr val="FF0000"/>
                </a:solidFill>
              </a:endParaRPr>
            </a:p>
          </p:txBody>
        </p:sp>
        <p:sp>
          <p:nvSpPr>
            <p:cNvPr id="19481" name="Text Box 37"/>
            <p:cNvSpPr txBox="1">
              <a:spLocks noChangeArrowheads="1"/>
            </p:cNvSpPr>
            <p:nvPr/>
          </p:nvSpPr>
          <p:spPr bwMode="auto">
            <a:xfrm rot="760823">
              <a:off x="382" y="959"/>
              <a:ext cx="5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2400" b="1" dirty="0">
                  <a:solidFill>
                    <a:srgbClr val="000000"/>
                  </a:solidFill>
                </a:rPr>
                <a:t>2006 </a:t>
              </a:r>
            </a:p>
          </p:txBody>
        </p:sp>
      </p:grpSp>
      <p:grpSp>
        <p:nvGrpSpPr>
          <p:cNvPr id="19464" name="Group 38"/>
          <p:cNvGrpSpPr>
            <a:grpSpLocks/>
          </p:cNvGrpSpPr>
          <p:nvPr/>
        </p:nvGrpSpPr>
        <p:grpSpPr bwMode="auto">
          <a:xfrm>
            <a:off x="339725" y="2590800"/>
            <a:ext cx="1828800" cy="1636713"/>
            <a:chOff x="214" y="1632"/>
            <a:chExt cx="1152" cy="1031"/>
          </a:xfrm>
        </p:grpSpPr>
        <p:sp>
          <p:nvSpPr>
            <p:cNvPr id="19476" name="Rectangle 39"/>
            <p:cNvSpPr>
              <a:spLocks noChangeArrowheads="1"/>
            </p:cNvSpPr>
            <p:nvPr/>
          </p:nvSpPr>
          <p:spPr bwMode="auto">
            <a:xfrm rot="1706974">
              <a:off x="214" y="1683"/>
              <a:ext cx="1152" cy="980"/>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77" name="Text Box 40"/>
            <p:cNvSpPr txBox="1">
              <a:spLocks noChangeArrowheads="1"/>
            </p:cNvSpPr>
            <p:nvPr/>
          </p:nvSpPr>
          <p:spPr bwMode="auto">
            <a:xfrm rot="1627653">
              <a:off x="432" y="1632"/>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01700">
                <a:defRPr sz="3200">
                  <a:solidFill>
                    <a:schemeClr val="tx1"/>
                  </a:solidFill>
                  <a:latin typeface="Arial" charset="0"/>
                  <a:ea typeface="ＭＳ Ｐゴシック" charset="-128"/>
                </a:defRPr>
              </a:lvl1pPr>
              <a:lvl2pPr marL="37931725" indent="-37474525" defTabSz="901700">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2400" b="1" dirty="0">
                  <a:solidFill>
                    <a:srgbClr val="000000"/>
                  </a:solidFill>
                </a:rPr>
                <a:t>2005 </a:t>
              </a:r>
              <a:endParaRPr lang="en-US" sz="2200" b="1" dirty="0">
                <a:solidFill>
                  <a:srgbClr val="FF0000"/>
                </a:solidFill>
                <a:latin typeface="Times New Roman" charset="0"/>
              </a:endParaRPr>
            </a:p>
          </p:txBody>
        </p:sp>
        <p:sp>
          <p:nvSpPr>
            <p:cNvPr id="19478" name="Text Box 41"/>
            <p:cNvSpPr txBox="1">
              <a:spLocks noChangeArrowheads="1"/>
            </p:cNvSpPr>
            <p:nvPr/>
          </p:nvSpPr>
          <p:spPr bwMode="auto">
            <a:xfrm rot="1671689">
              <a:off x="332" y="1966"/>
              <a:ext cx="90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dirty="0">
                  <a:solidFill>
                    <a:srgbClr val="FF0000"/>
                  </a:solidFill>
                </a:rPr>
                <a:t>32,637</a:t>
              </a:r>
            </a:p>
          </p:txBody>
        </p:sp>
      </p:grpSp>
      <p:grpSp>
        <p:nvGrpSpPr>
          <p:cNvPr id="19465" name="Group 42"/>
          <p:cNvGrpSpPr>
            <a:grpSpLocks/>
          </p:cNvGrpSpPr>
          <p:nvPr/>
        </p:nvGrpSpPr>
        <p:grpSpPr bwMode="auto">
          <a:xfrm>
            <a:off x="762000" y="3708400"/>
            <a:ext cx="1905000" cy="1557338"/>
            <a:chOff x="480" y="2336"/>
            <a:chExt cx="1200" cy="981"/>
          </a:xfrm>
        </p:grpSpPr>
        <p:sp>
          <p:nvSpPr>
            <p:cNvPr id="19473" name="Rectangle 43"/>
            <p:cNvSpPr>
              <a:spLocks noChangeArrowheads="1"/>
            </p:cNvSpPr>
            <p:nvPr/>
          </p:nvSpPr>
          <p:spPr bwMode="auto">
            <a:xfrm rot="-661320">
              <a:off x="528" y="2336"/>
              <a:ext cx="1152" cy="981"/>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74" name="Text Box 44"/>
            <p:cNvSpPr txBox="1">
              <a:spLocks noChangeArrowheads="1"/>
            </p:cNvSpPr>
            <p:nvPr/>
          </p:nvSpPr>
          <p:spPr bwMode="auto">
            <a:xfrm rot="-666004">
              <a:off x="480" y="2400"/>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buSzPct val="100000"/>
              </a:pPr>
              <a:r>
                <a:rPr lang="en-US" sz="2400" b="1" dirty="0">
                  <a:solidFill>
                    <a:srgbClr val="000000"/>
                  </a:solidFill>
                </a:rPr>
                <a:t>2004 </a:t>
              </a:r>
              <a:endParaRPr lang="en-US" sz="1800" b="1" dirty="0">
                <a:solidFill>
                  <a:srgbClr val="000000"/>
                </a:solidFill>
                <a:latin typeface="Times New Roman" charset="0"/>
              </a:endParaRPr>
            </a:p>
          </p:txBody>
        </p:sp>
        <p:sp>
          <p:nvSpPr>
            <p:cNvPr id="19475" name="Text Box 45"/>
            <p:cNvSpPr txBox="1">
              <a:spLocks noChangeArrowheads="1"/>
            </p:cNvSpPr>
            <p:nvPr/>
          </p:nvSpPr>
          <p:spPr bwMode="auto">
            <a:xfrm rot="-702751">
              <a:off x="668" y="2686"/>
              <a:ext cx="90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dirty="0">
                  <a:solidFill>
                    <a:srgbClr val="FF0000"/>
                  </a:solidFill>
                </a:rPr>
                <a:t>31,439</a:t>
              </a:r>
            </a:p>
          </p:txBody>
        </p:sp>
      </p:grpSp>
      <p:grpSp>
        <p:nvGrpSpPr>
          <p:cNvPr id="19466" name="Group 46"/>
          <p:cNvGrpSpPr>
            <a:grpSpLocks/>
          </p:cNvGrpSpPr>
          <p:nvPr/>
        </p:nvGrpSpPr>
        <p:grpSpPr bwMode="auto">
          <a:xfrm>
            <a:off x="301625" y="4919663"/>
            <a:ext cx="1949450" cy="1557337"/>
            <a:chOff x="190" y="3099"/>
            <a:chExt cx="1228" cy="981"/>
          </a:xfrm>
        </p:grpSpPr>
        <p:sp>
          <p:nvSpPr>
            <p:cNvPr id="19470" name="Rectangle 47"/>
            <p:cNvSpPr>
              <a:spLocks noChangeArrowheads="1"/>
            </p:cNvSpPr>
            <p:nvPr/>
          </p:nvSpPr>
          <p:spPr bwMode="auto">
            <a:xfrm rot="-1324780">
              <a:off x="266" y="3099"/>
              <a:ext cx="1152" cy="981"/>
            </a:xfrm>
            <a:prstGeom prst="rect">
              <a:avLst/>
            </a:prstGeom>
            <a:solidFill>
              <a:srgbClr val="FFFFFF"/>
            </a:solidFill>
            <a:ln w="9525">
              <a:solidFill>
                <a:srgbClr val="000000"/>
              </a:solidFill>
              <a:miter lim="800000"/>
              <a:headEnd/>
              <a:tailEnd/>
            </a:ln>
          </p:spPr>
          <p:txBody>
            <a:bodyP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19471" name="Text Box 48"/>
            <p:cNvSpPr txBox="1">
              <a:spLocks noChangeArrowheads="1"/>
            </p:cNvSpPr>
            <p:nvPr/>
          </p:nvSpPr>
          <p:spPr bwMode="auto">
            <a:xfrm rot="-1331911">
              <a:off x="190" y="3263"/>
              <a:ext cx="5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sz="2400" b="1" dirty="0">
                  <a:solidFill>
                    <a:srgbClr val="000000"/>
                  </a:solidFill>
                </a:rPr>
                <a:t>2003</a:t>
              </a:r>
              <a:endParaRPr lang="en-US" sz="2400" b="1" dirty="0">
                <a:solidFill>
                  <a:srgbClr val="FF0000"/>
                </a:solidFill>
              </a:endParaRPr>
            </a:p>
          </p:txBody>
        </p:sp>
        <p:sp>
          <p:nvSpPr>
            <p:cNvPr id="19472" name="Text Box 49"/>
            <p:cNvSpPr txBox="1">
              <a:spLocks noChangeArrowheads="1"/>
            </p:cNvSpPr>
            <p:nvPr/>
          </p:nvSpPr>
          <p:spPr bwMode="auto">
            <a:xfrm rot="-1274204">
              <a:off x="332" y="3425"/>
              <a:ext cx="90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0"/>
                </a:spcBef>
                <a:spcAft>
                  <a:spcPct val="0"/>
                </a:spcAft>
              </a:pPr>
              <a:r>
                <a:rPr lang="en-US" dirty="0">
                  <a:solidFill>
                    <a:srgbClr val="FF0000"/>
                  </a:solidFill>
                </a:rPr>
                <a:t>31,484</a:t>
              </a:r>
            </a:p>
          </p:txBody>
        </p:sp>
      </p:grpSp>
      <p:sp>
        <p:nvSpPr>
          <p:cNvPr id="19467" name="Rectangle 51"/>
          <p:cNvSpPr>
            <a:spLocks noChangeArrowheads="1"/>
          </p:cNvSpPr>
          <p:nvPr/>
        </p:nvSpPr>
        <p:spPr bwMode="auto">
          <a:xfrm>
            <a:off x="4000500" y="5300663"/>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8488"/>
              </a:lnSpc>
              <a:spcBef>
                <a:spcPct val="0"/>
              </a:spcBef>
              <a:spcAft>
                <a:spcPct val="0"/>
              </a:spcAft>
              <a:tabLst>
                <a:tab pos="901700" algn="l"/>
                <a:tab pos="1804988" algn="l"/>
                <a:tab pos="2706688" algn="l"/>
                <a:tab pos="3608388" algn="l"/>
                <a:tab pos="4510088" algn="l"/>
                <a:tab pos="5413375" algn="l"/>
                <a:tab pos="6315075" algn="l"/>
              </a:tabLst>
            </a:pPr>
            <a:r>
              <a:rPr lang="en-US" sz="3600" b="1" dirty="0">
                <a:solidFill>
                  <a:srgbClr val="FF0000"/>
                </a:solidFill>
                <a:latin typeface="Textile" charset="0"/>
                <a:ea typeface="ＭＳ Ｐゴシック" charset="-128"/>
              </a:rPr>
              <a:t>currently</a:t>
            </a:r>
            <a:r>
              <a:rPr lang="en-US" sz="1200" b="1" dirty="0">
                <a:solidFill>
                  <a:srgbClr val="FF0000"/>
                </a:solidFill>
                <a:latin typeface="Textile" charset="0"/>
                <a:ea typeface="ＭＳ Ｐゴシック" charset="-128"/>
              </a:rPr>
              <a:t> </a:t>
            </a:r>
            <a:endParaRPr lang="en-US" sz="7100" b="1" dirty="0">
              <a:solidFill>
                <a:srgbClr val="FF0000"/>
              </a:solidFill>
              <a:latin typeface="TektoMM_503 BD 250 CN" pitchFamily="1" charset="0"/>
              <a:ea typeface="ＭＳ Ｐゴシック" charset="-128"/>
            </a:endParaRPr>
          </a:p>
        </p:txBody>
      </p:sp>
      <p:sp>
        <p:nvSpPr>
          <p:cNvPr id="19468" name="Rectangle 52"/>
          <p:cNvSpPr>
            <a:spLocks noChangeArrowheads="1"/>
          </p:cNvSpPr>
          <p:nvPr/>
        </p:nvSpPr>
        <p:spPr bwMode="auto">
          <a:xfrm>
            <a:off x="5359400" y="6424613"/>
            <a:ext cx="915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000" b="1" dirty="0">
                <a:solidFill>
                  <a:srgbClr val="000000"/>
                </a:solidFill>
                <a:latin typeface="Textile" charset="0"/>
                <a:ea typeface="ＭＳ Ｐゴシック" charset="-128"/>
              </a:rPr>
              <a:t>2007 data</a:t>
            </a:r>
          </a:p>
        </p:txBody>
      </p:sp>
      <p:sp>
        <p:nvSpPr>
          <p:cNvPr id="19469" name="TextBox 33"/>
          <p:cNvSpPr txBox="1">
            <a:spLocks noChangeArrowheads="1"/>
          </p:cNvSpPr>
          <p:nvPr/>
        </p:nvSpPr>
        <p:spPr bwMode="auto">
          <a:xfrm>
            <a:off x="3436938" y="3759200"/>
            <a:ext cx="502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0"/>
              </a:spcBef>
              <a:spcAft>
                <a:spcPct val="0"/>
              </a:spcAft>
            </a:pPr>
            <a:r>
              <a:rPr lang="en-US" sz="9600" b="1" i="1" dirty="0">
                <a:solidFill>
                  <a:srgbClr val="000000"/>
                </a:solidFill>
                <a:latin typeface="Textile" charset="0"/>
              </a:rPr>
              <a:t>34,000</a:t>
            </a:r>
          </a:p>
        </p:txBody>
      </p:sp>
    </p:spTree>
    <p:extLst>
      <p:ext uri="{BB962C8B-B14F-4D97-AF65-F5344CB8AC3E}">
        <p14:creationId xmlns:p14="http://schemas.microsoft.com/office/powerpoint/2010/main" val="810172048"/>
      </p:ext>
    </p:extLst>
  </p:cSld>
  <p:clrMapOvr>
    <a:masterClrMapping/>
  </p:clrMapOvr>
  <p:transition advTm="2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en-US" dirty="0" smtClean="0"/>
              <a:t>Suicide in Anorexia Nervosa</a:t>
            </a:r>
          </a:p>
        </p:txBody>
      </p:sp>
      <p:sp>
        <p:nvSpPr>
          <p:cNvPr id="81923" name="Rectangle 3"/>
          <p:cNvSpPr>
            <a:spLocks noGrp="1" noChangeArrowheads="1"/>
          </p:cNvSpPr>
          <p:nvPr>
            <p:ph type="body" idx="4294967295"/>
          </p:nvPr>
        </p:nvSpPr>
        <p:spPr>
          <a:xfrm>
            <a:off x="1143000" y="1676400"/>
            <a:ext cx="8001000" cy="4876800"/>
          </a:xfrm>
        </p:spPr>
        <p:txBody>
          <a:bodyPr/>
          <a:lstStyle/>
          <a:p>
            <a:pPr eaLnBrk="1" hangingPunct="1"/>
            <a:r>
              <a:rPr lang="en-US" sz="3600" dirty="0" smtClean="0"/>
              <a:t>The </a:t>
            </a:r>
            <a:r>
              <a:rPr lang="en-US" sz="3600" i="1" dirty="0" smtClean="0"/>
              <a:t>least</a:t>
            </a:r>
            <a:r>
              <a:rPr lang="en-US" sz="3600" dirty="0" smtClean="0"/>
              <a:t> lethal method: Ingestion of 12 oz. of a household cleaning product, along with an unknown amount of a powerful sedative and alcohol (BAC = 0.16%). Cause of death was gastric hemorrhaging due to hydrochloric acid in the cleaning product. </a:t>
            </a:r>
          </a:p>
          <a:p>
            <a:pPr lvl="1" eaLnBrk="1" hangingPunct="1"/>
            <a:r>
              <a:rPr lang="en-US" dirty="0" smtClean="0"/>
              <a:t>She called 911 immediately after ingestion.</a:t>
            </a:r>
          </a:p>
          <a:p>
            <a:pPr lvl="1" eaLnBrk="1" hangingPunct="1"/>
            <a:r>
              <a:rPr lang="en-US" sz="3200" dirty="0" smtClean="0"/>
              <a:t>Might Bitrix have prevented this?</a:t>
            </a:r>
          </a:p>
        </p:txBody>
      </p:sp>
    </p:spTree>
    <p:extLst>
      <p:ext uri="{BB962C8B-B14F-4D97-AF65-F5344CB8AC3E}">
        <p14:creationId xmlns:p14="http://schemas.microsoft.com/office/powerpoint/2010/main" val="2739056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pPr eaLnBrk="1" hangingPunct="1"/>
            <a:r>
              <a:rPr lang="en-US" dirty="0" smtClean="0"/>
              <a:t>Fearlessness vs. Heroism</a:t>
            </a:r>
          </a:p>
        </p:txBody>
      </p:sp>
      <p:sp>
        <p:nvSpPr>
          <p:cNvPr id="82947" name="Rectangle 3"/>
          <p:cNvSpPr>
            <a:spLocks noGrp="1" noChangeArrowheads="1"/>
          </p:cNvSpPr>
          <p:nvPr>
            <p:ph type="body" idx="4294967295"/>
          </p:nvPr>
        </p:nvSpPr>
        <p:spPr>
          <a:xfrm>
            <a:off x="1143000" y="1676400"/>
            <a:ext cx="8001000" cy="4876800"/>
          </a:xfrm>
        </p:spPr>
        <p:txBody>
          <a:bodyPr/>
          <a:lstStyle/>
          <a:p>
            <a:pPr eaLnBrk="1" hangingPunct="1"/>
            <a:r>
              <a:rPr lang="en-US" sz="4800" dirty="0" smtClean="0"/>
              <a:t>Compare the actions of the person who ingested the cleaning agent to the actions of those on United flight 93 on 9/11.</a:t>
            </a:r>
          </a:p>
        </p:txBody>
      </p:sp>
    </p:spTree>
    <p:extLst>
      <p:ext uri="{BB962C8B-B14F-4D97-AF65-F5344CB8AC3E}">
        <p14:creationId xmlns:p14="http://schemas.microsoft.com/office/powerpoint/2010/main" val="31997205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pPr eaLnBrk="1" hangingPunct="1"/>
            <a:r>
              <a:rPr lang="en-US" dirty="0" smtClean="0"/>
              <a:t>Summary of Acquired Capability</a:t>
            </a:r>
            <a:br>
              <a:rPr lang="en-US" dirty="0" smtClean="0"/>
            </a:br>
            <a:endParaRPr lang="en-US" dirty="0" smtClean="0"/>
          </a:p>
        </p:txBody>
      </p:sp>
      <p:sp>
        <p:nvSpPr>
          <p:cNvPr id="82947" name="Rectangle 3"/>
          <p:cNvSpPr>
            <a:spLocks noGrp="1" noChangeArrowheads="1"/>
          </p:cNvSpPr>
          <p:nvPr>
            <p:ph type="body" idx="4294967295"/>
          </p:nvPr>
        </p:nvSpPr>
        <p:spPr>
          <a:xfrm>
            <a:off x="1143000" y="990600"/>
            <a:ext cx="8001000" cy="4876800"/>
          </a:xfrm>
        </p:spPr>
        <p:txBody>
          <a:bodyPr/>
          <a:lstStyle/>
          <a:p>
            <a:pPr eaLnBrk="1" hangingPunct="1"/>
            <a:r>
              <a:rPr lang="en-US" sz="4800" dirty="0" smtClean="0"/>
              <a:t>Tremendously relevant to veterans</a:t>
            </a:r>
          </a:p>
          <a:p>
            <a:pPr lvl="1" eaLnBrk="1" hangingPunct="1"/>
            <a:r>
              <a:rPr lang="en-US" sz="4400" dirty="0" smtClean="0"/>
              <a:t>Fearlessness</a:t>
            </a:r>
          </a:p>
          <a:p>
            <a:pPr lvl="1" eaLnBrk="1" hangingPunct="1"/>
            <a:r>
              <a:rPr lang="en-US" sz="4400" dirty="0" smtClean="0"/>
              <a:t>Pain Tolerance</a:t>
            </a:r>
          </a:p>
          <a:p>
            <a:pPr lvl="1" eaLnBrk="1" hangingPunct="1"/>
            <a:r>
              <a:rPr lang="en-US" sz="4400" dirty="0" smtClean="0"/>
              <a:t>Repeated exposure to painful and/or provocative events</a:t>
            </a:r>
          </a:p>
          <a:p>
            <a:pPr lvl="1" eaLnBrk="1" hangingPunct="1"/>
            <a:r>
              <a:rPr lang="en-US" sz="4400" dirty="0" smtClean="0"/>
              <a:t>All elements of training</a:t>
            </a:r>
            <a:endParaRPr lang="en-US" sz="4400" dirty="0" smtClean="0"/>
          </a:p>
        </p:txBody>
      </p:sp>
    </p:spTree>
    <p:extLst>
      <p:ext uri="{BB962C8B-B14F-4D97-AF65-F5344CB8AC3E}">
        <p14:creationId xmlns:p14="http://schemas.microsoft.com/office/powerpoint/2010/main" val="4141221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4294967295"/>
          </p:nvPr>
        </p:nvSpPr>
        <p:spPr>
          <a:xfrm>
            <a:off x="3352800" y="4876800"/>
            <a:ext cx="5486400" cy="609600"/>
          </a:xfrm>
        </p:spPr>
        <p:txBody>
          <a:bodyPr/>
          <a:lstStyle/>
          <a:p>
            <a:pPr marL="0" indent="0" eaLnBrk="1" hangingPunct="1">
              <a:buFont typeface="Symbol" pitchFamily="18" charset="2"/>
              <a:buNone/>
            </a:pPr>
            <a:r>
              <a:rPr lang="en-US" sz="2800" dirty="0" smtClean="0"/>
              <a:t>Serious Attempt or Death by Suicide</a:t>
            </a:r>
            <a:endParaRPr lang="en-US" sz="2800" dirty="0" smtClean="0">
              <a:solidFill>
                <a:srgbClr val="C0C0C0"/>
              </a:solidFill>
            </a:endParaRPr>
          </a:p>
        </p:txBody>
      </p:sp>
      <p:sp>
        <p:nvSpPr>
          <p:cNvPr id="87043" name="Oval 3"/>
          <p:cNvSpPr>
            <a:spLocks noChangeArrowheads="1"/>
          </p:cNvSpPr>
          <p:nvPr/>
        </p:nvSpPr>
        <p:spPr bwMode="auto">
          <a:xfrm>
            <a:off x="1905000" y="1066800"/>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87044" name="Oval 4"/>
          <p:cNvSpPr>
            <a:spLocks noChangeArrowheads="1"/>
          </p:cNvSpPr>
          <p:nvPr/>
        </p:nvSpPr>
        <p:spPr bwMode="auto">
          <a:xfrm>
            <a:off x="5334000" y="2514600"/>
            <a:ext cx="28956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87045" name="Line 5"/>
          <p:cNvSpPr>
            <a:spLocks noChangeShapeType="1"/>
          </p:cNvSpPr>
          <p:nvPr/>
        </p:nvSpPr>
        <p:spPr bwMode="auto">
          <a:xfrm>
            <a:off x="5486400" y="3048000"/>
            <a:ext cx="838200" cy="1828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87046" name="Text Box 6"/>
          <p:cNvSpPr txBox="1">
            <a:spLocks noChangeArrowheads="1"/>
          </p:cNvSpPr>
          <p:nvPr/>
        </p:nvSpPr>
        <p:spPr bwMode="auto">
          <a:xfrm>
            <a:off x="2422525" y="5375275"/>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n-US" dirty="0">
              <a:solidFill>
                <a:srgbClr val="EAEAEA"/>
              </a:solidFill>
            </a:endParaRPr>
          </a:p>
        </p:txBody>
      </p:sp>
      <p:sp>
        <p:nvSpPr>
          <p:cNvPr id="87047" name="Text Box 7"/>
          <p:cNvSpPr txBox="1">
            <a:spLocks noChangeArrowheads="1"/>
          </p:cNvSpPr>
          <p:nvPr/>
        </p:nvSpPr>
        <p:spPr bwMode="auto">
          <a:xfrm>
            <a:off x="2362200" y="152400"/>
            <a:ext cx="3000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800" dirty="0">
                <a:solidFill>
                  <a:srgbClr val="EAEAEA"/>
                </a:solidFill>
              </a:rPr>
              <a:t>Those Who </a:t>
            </a:r>
          </a:p>
          <a:p>
            <a:pPr algn="ctr" eaLnBrk="1" fontAlgn="base" hangingPunct="1">
              <a:spcBef>
                <a:spcPct val="0"/>
              </a:spcBef>
              <a:spcAft>
                <a:spcPct val="0"/>
              </a:spcAft>
            </a:pPr>
            <a:r>
              <a:rPr lang="en-US" sz="2800" dirty="0">
                <a:solidFill>
                  <a:srgbClr val="EAEAEA"/>
                </a:solidFill>
              </a:rPr>
              <a:t>Desire Suicide</a:t>
            </a:r>
          </a:p>
        </p:txBody>
      </p:sp>
      <p:sp>
        <p:nvSpPr>
          <p:cNvPr id="87048" name="Text Box 8"/>
          <p:cNvSpPr txBox="1">
            <a:spLocks noChangeArrowheads="1"/>
          </p:cNvSpPr>
          <p:nvPr/>
        </p:nvSpPr>
        <p:spPr bwMode="auto">
          <a:xfrm>
            <a:off x="5181600" y="2590800"/>
            <a:ext cx="3000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000" dirty="0">
                <a:solidFill>
                  <a:srgbClr val="EAEAEA"/>
                </a:solidFill>
              </a:rPr>
              <a:t>   Those Who Are      Capable of Suicide</a:t>
            </a:r>
          </a:p>
        </p:txBody>
      </p:sp>
      <p:sp>
        <p:nvSpPr>
          <p:cNvPr id="87049" name="Line 9"/>
          <p:cNvSpPr>
            <a:spLocks noChangeShapeType="1"/>
          </p:cNvSpPr>
          <p:nvPr/>
        </p:nvSpPr>
        <p:spPr bwMode="auto">
          <a:xfrm>
            <a:off x="1905000" y="3048000"/>
            <a:ext cx="34290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87050" name="Text Box 10"/>
          <p:cNvSpPr txBox="1">
            <a:spLocks noChangeArrowheads="1"/>
          </p:cNvSpPr>
          <p:nvPr/>
        </p:nvSpPr>
        <p:spPr bwMode="auto">
          <a:xfrm>
            <a:off x="2514600" y="19050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Perceived</a:t>
            </a:r>
          </a:p>
          <a:p>
            <a:pPr algn="ctr" eaLnBrk="1" fontAlgn="base" hangingPunct="1">
              <a:spcBef>
                <a:spcPct val="0"/>
              </a:spcBef>
              <a:spcAft>
                <a:spcPct val="0"/>
              </a:spcAft>
            </a:pPr>
            <a:r>
              <a:rPr lang="en-US" dirty="0">
                <a:solidFill>
                  <a:srgbClr val="EAEAEA"/>
                </a:solidFill>
              </a:rPr>
              <a:t>Burdensomeness</a:t>
            </a:r>
          </a:p>
        </p:txBody>
      </p:sp>
      <p:sp>
        <p:nvSpPr>
          <p:cNvPr id="87051" name="Text Box 11"/>
          <p:cNvSpPr txBox="1">
            <a:spLocks noChangeArrowheads="1"/>
          </p:cNvSpPr>
          <p:nvPr/>
        </p:nvSpPr>
        <p:spPr bwMode="auto">
          <a:xfrm>
            <a:off x="2743200" y="34290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Thwarted</a:t>
            </a:r>
          </a:p>
          <a:p>
            <a:pPr algn="ctr" eaLnBrk="1" fontAlgn="base" hangingPunct="1">
              <a:spcBef>
                <a:spcPct val="0"/>
              </a:spcBef>
              <a:spcAft>
                <a:spcPct val="0"/>
              </a:spcAft>
            </a:pPr>
            <a:r>
              <a:rPr lang="en-US" dirty="0">
                <a:solidFill>
                  <a:srgbClr val="EAEAEA"/>
                </a:solidFill>
              </a:rPr>
              <a:t>Belongingness</a:t>
            </a:r>
          </a:p>
        </p:txBody>
      </p:sp>
    </p:spTree>
    <p:extLst>
      <p:ext uri="{BB962C8B-B14F-4D97-AF65-F5344CB8AC3E}">
        <p14:creationId xmlns:p14="http://schemas.microsoft.com/office/powerpoint/2010/main" val="360147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a:lstStyle/>
          <a:p>
            <a:pPr eaLnBrk="1" hangingPunct="1"/>
            <a:r>
              <a:rPr lang="en-US" dirty="0" smtClean="0"/>
              <a:t>Constituents of the Desire for 	Death</a:t>
            </a:r>
          </a:p>
        </p:txBody>
      </p:sp>
      <p:sp>
        <p:nvSpPr>
          <p:cNvPr id="88067" name="Rectangle 3"/>
          <p:cNvSpPr>
            <a:spLocks noGrp="1" noChangeArrowheads="1"/>
          </p:cNvSpPr>
          <p:nvPr>
            <p:ph type="body" idx="4294967295"/>
          </p:nvPr>
        </p:nvSpPr>
        <p:spPr>
          <a:xfrm>
            <a:off x="1219200" y="2057400"/>
            <a:ext cx="7772400" cy="3657600"/>
          </a:xfrm>
        </p:spPr>
        <p:txBody>
          <a:bodyPr/>
          <a:lstStyle/>
          <a:p>
            <a:pPr eaLnBrk="1" hangingPunct="1"/>
            <a:r>
              <a:rPr lang="en-US" sz="4800" dirty="0" smtClean="0"/>
              <a:t>Perceived Burdensomeness</a:t>
            </a:r>
          </a:p>
          <a:p>
            <a:pPr eaLnBrk="1" hangingPunct="1"/>
            <a:r>
              <a:rPr lang="en-US" sz="4800" dirty="0" smtClean="0"/>
              <a:t>Thwarted Belongingness</a:t>
            </a:r>
          </a:p>
        </p:txBody>
      </p:sp>
    </p:spTree>
    <p:extLst>
      <p:ext uri="{BB962C8B-B14F-4D97-AF65-F5344CB8AC3E}">
        <p14:creationId xmlns:p14="http://schemas.microsoft.com/office/powerpoint/2010/main" val="4142745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pPr eaLnBrk="1" hangingPunct="1"/>
            <a:r>
              <a:rPr lang="en-US" dirty="0" smtClean="0"/>
              <a:t>Perceived Burdensomeness</a:t>
            </a:r>
          </a:p>
        </p:txBody>
      </p:sp>
      <p:sp>
        <p:nvSpPr>
          <p:cNvPr id="90115" name="Rectangle 3"/>
          <p:cNvSpPr>
            <a:spLocks noGrp="1" noChangeArrowheads="1"/>
          </p:cNvSpPr>
          <p:nvPr>
            <p:ph type="body" idx="4294967295"/>
          </p:nvPr>
        </p:nvSpPr>
        <p:spPr>
          <a:xfrm>
            <a:off x="1219200" y="2057400"/>
            <a:ext cx="7772400" cy="3657600"/>
          </a:xfrm>
        </p:spPr>
        <p:txBody>
          <a:bodyPr/>
          <a:lstStyle/>
          <a:p>
            <a:pPr eaLnBrk="1" hangingPunct="1"/>
            <a:r>
              <a:rPr lang="en-US" sz="5400" dirty="0" smtClean="0">
                <a:cs typeface="Times New Roman" pitchFamily="18" charset="0"/>
              </a:rPr>
              <a:t>Essential calculation: “My death is worth more than my life to my loved ones/family/society.”</a:t>
            </a:r>
            <a:r>
              <a:rPr lang="en-US" dirty="0" smtClean="0"/>
              <a:t> </a:t>
            </a:r>
          </a:p>
        </p:txBody>
      </p:sp>
    </p:spTree>
    <p:extLst>
      <p:ext uri="{BB962C8B-B14F-4D97-AF65-F5344CB8AC3E}">
        <p14:creationId xmlns:p14="http://schemas.microsoft.com/office/powerpoint/2010/main" val="4195918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9200" y="152400"/>
            <a:ext cx="7772400" cy="1206500"/>
          </a:xfrm>
        </p:spPr>
        <p:txBody>
          <a:bodyPr/>
          <a:lstStyle/>
          <a:p>
            <a:pPr eaLnBrk="1" hangingPunct="1"/>
            <a:r>
              <a:rPr lang="en-US" dirty="0" smtClean="0"/>
              <a:t>Perceived Burdensomeness: Empirical Evidence</a:t>
            </a:r>
          </a:p>
        </p:txBody>
      </p:sp>
      <p:sp>
        <p:nvSpPr>
          <p:cNvPr id="92163" name="Rectangle 3"/>
          <p:cNvSpPr>
            <a:spLocks noGrp="1" noChangeArrowheads="1"/>
          </p:cNvSpPr>
          <p:nvPr>
            <p:ph type="body" idx="1"/>
          </p:nvPr>
        </p:nvSpPr>
        <p:spPr>
          <a:xfrm>
            <a:off x="1219200" y="1524000"/>
            <a:ext cx="7620000" cy="5334000"/>
          </a:xfrm>
        </p:spPr>
        <p:txBody>
          <a:bodyPr/>
          <a:lstStyle/>
          <a:p>
            <a:pPr eaLnBrk="1" hangingPunct="1"/>
            <a:r>
              <a:rPr lang="en-US" sz="4000" dirty="0" smtClean="0">
                <a:cs typeface="Times New Roman" pitchFamily="18" charset="0"/>
              </a:rPr>
              <a:t>Other research too has supported this link.</a:t>
            </a:r>
          </a:p>
          <a:p>
            <a:pPr lvl="1" eaLnBrk="1" hangingPunct="1"/>
            <a:r>
              <a:rPr lang="en-US" dirty="0" smtClean="0"/>
              <a:t>For example, </a:t>
            </a:r>
            <a:r>
              <a:rPr lang="en-US" dirty="0" smtClean="0">
                <a:cs typeface="Times New Roman" pitchFamily="18" charset="0"/>
              </a:rPr>
              <a:t>Brown, Comtois, &amp; Linehan (2000) reported that genuine suicide attempts were often characterized by a desire to make others better off, whereas non-suicidal self-injury was often characterized by desires to express anger or punish oneself.</a:t>
            </a:r>
            <a:r>
              <a:rPr lang="en-US" dirty="0" smtClean="0"/>
              <a:t>  </a:t>
            </a:r>
          </a:p>
          <a:p>
            <a:pPr lvl="1" eaLnBrk="1" hangingPunct="1">
              <a:buFontTx/>
              <a:buNone/>
            </a:pPr>
            <a:r>
              <a:rPr lang="en-US" sz="2000" dirty="0" smtClean="0">
                <a:cs typeface="Times New Roman" pitchFamily="18" charset="0"/>
              </a:rPr>
              <a:t>Brown, M.Z., Comtois, K.A., &amp; Linehan, M.M.  (2002).  Reasons for suicide attempts and nonsuicidal self-injury in women with borderline personality disorder.  </a:t>
            </a:r>
            <a:r>
              <a:rPr lang="en-US" sz="2000" u="sng" dirty="0" smtClean="0">
                <a:cs typeface="Times New Roman" pitchFamily="18" charset="0"/>
              </a:rPr>
              <a:t>Journal of Abnormal Psychology</a:t>
            </a:r>
            <a:r>
              <a:rPr lang="en-US" sz="2000" dirty="0" smtClean="0">
                <a:cs typeface="Times New Roman" pitchFamily="18" charset="0"/>
              </a:rPr>
              <a:t>, </a:t>
            </a:r>
            <a:r>
              <a:rPr lang="en-US" sz="2000" u="sng" dirty="0" smtClean="0">
                <a:cs typeface="Times New Roman" pitchFamily="18" charset="0"/>
              </a:rPr>
              <a:t>111</a:t>
            </a:r>
            <a:r>
              <a:rPr lang="en-US" sz="2000" dirty="0" smtClean="0">
                <a:cs typeface="Times New Roman" pitchFamily="18" charset="0"/>
              </a:rPr>
              <a:t>, 198-202.</a:t>
            </a:r>
            <a:r>
              <a:rPr lang="en-US" sz="2000" dirty="0" smtClean="0"/>
              <a:t> </a:t>
            </a:r>
          </a:p>
        </p:txBody>
      </p:sp>
    </p:spTree>
    <p:extLst>
      <p:ext uri="{BB962C8B-B14F-4D97-AF65-F5344CB8AC3E}">
        <p14:creationId xmlns:p14="http://schemas.microsoft.com/office/powerpoint/2010/main" val="19096422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219200" y="152400"/>
            <a:ext cx="7772400" cy="1206500"/>
          </a:xfrm>
        </p:spPr>
        <p:txBody>
          <a:bodyPr/>
          <a:lstStyle/>
          <a:p>
            <a:pPr eaLnBrk="1" hangingPunct="1"/>
            <a:r>
              <a:rPr lang="en-US" dirty="0" smtClean="0"/>
              <a:t>Perceived Burdensomeness: Anecdotal Evidence</a:t>
            </a:r>
          </a:p>
        </p:txBody>
      </p:sp>
      <p:sp>
        <p:nvSpPr>
          <p:cNvPr id="94211" name="Rectangle 3"/>
          <p:cNvSpPr>
            <a:spLocks noGrp="1" noChangeArrowheads="1"/>
          </p:cNvSpPr>
          <p:nvPr>
            <p:ph type="body" idx="4294967295"/>
          </p:nvPr>
        </p:nvSpPr>
        <p:spPr>
          <a:xfrm>
            <a:off x="1219200" y="1524000"/>
            <a:ext cx="7543800" cy="5105400"/>
          </a:xfrm>
        </p:spPr>
        <p:txBody>
          <a:bodyPr/>
          <a:lstStyle/>
          <a:p>
            <a:pPr eaLnBrk="1" hangingPunct="1"/>
            <a:r>
              <a:rPr lang="en-US" dirty="0" smtClean="0"/>
              <a:t>Burn victim mentioned earlier: "I felt my mind slip back into the same pattern of thinking I'd had when I was fourteen [when he attempted suicide]. I hate myself. I'm terrible. I'm not good at anything. There's no point in me hanging around here ruining other people's lives. I've got to get out of here. I've got to figure out a way to get out of my life."</a:t>
            </a:r>
          </a:p>
        </p:txBody>
      </p:sp>
    </p:spTree>
    <p:extLst>
      <p:ext uri="{BB962C8B-B14F-4D97-AF65-F5344CB8AC3E}">
        <p14:creationId xmlns:p14="http://schemas.microsoft.com/office/powerpoint/2010/main" val="27473757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219200" y="152400"/>
            <a:ext cx="7772400" cy="1206500"/>
          </a:xfrm>
        </p:spPr>
        <p:txBody>
          <a:bodyPr/>
          <a:lstStyle/>
          <a:p>
            <a:pPr eaLnBrk="1" hangingPunct="1"/>
            <a:r>
              <a:rPr lang="en-US" dirty="0" smtClean="0"/>
              <a:t>Perceived Burdensomeness: Self-Sacrifice Across Species</a:t>
            </a:r>
          </a:p>
        </p:txBody>
      </p:sp>
      <p:sp>
        <p:nvSpPr>
          <p:cNvPr id="95235" name="Rectangle 3"/>
          <p:cNvSpPr>
            <a:spLocks noGrp="1" noChangeArrowheads="1"/>
          </p:cNvSpPr>
          <p:nvPr>
            <p:ph type="body" idx="4294967295"/>
          </p:nvPr>
        </p:nvSpPr>
        <p:spPr>
          <a:xfrm>
            <a:off x="1219200" y="1524000"/>
            <a:ext cx="7924800" cy="5105400"/>
          </a:xfrm>
        </p:spPr>
        <p:txBody>
          <a:bodyPr/>
          <a:lstStyle/>
          <a:p>
            <a:pPr eaLnBrk="1" hangingPunct="1"/>
            <a:r>
              <a:rPr lang="en-US" sz="4000" dirty="0" smtClean="0"/>
              <a:t>Fire ants.</a:t>
            </a:r>
          </a:p>
          <a:p>
            <a:pPr eaLnBrk="1" hangingPunct="1"/>
            <a:r>
              <a:rPr lang="en-US" sz="4000" dirty="0" smtClean="0"/>
              <a:t>Pea aphids.</a:t>
            </a:r>
          </a:p>
          <a:p>
            <a:pPr eaLnBrk="1" hangingPunct="1"/>
            <a:r>
              <a:rPr lang="en-US" sz="4000" dirty="0" smtClean="0"/>
              <a:t>Lions.</a:t>
            </a:r>
          </a:p>
          <a:p>
            <a:pPr eaLnBrk="1" hangingPunct="1"/>
            <a:r>
              <a:rPr lang="en-US" sz="4000" dirty="0" smtClean="0"/>
              <a:t>Spiders</a:t>
            </a:r>
          </a:p>
          <a:p>
            <a:pPr eaLnBrk="1" hangingPunct="1"/>
            <a:endParaRPr lang="en-US" sz="4000" dirty="0" smtClean="0"/>
          </a:p>
          <a:p>
            <a:pPr eaLnBrk="1" hangingPunct="1"/>
            <a:r>
              <a:rPr lang="en-US" sz="4000" dirty="0" smtClean="0"/>
              <a:t>…. even bacteria and a palm tree.</a:t>
            </a:r>
          </a:p>
        </p:txBody>
      </p:sp>
    </p:spTree>
    <p:extLst>
      <p:ext uri="{BB962C8B-B14F-4D97-AF65-F5344CB8AC3E}">
        <p14:creationId xmlns:p14="http://schemas.microsoft.com/office/powerpoint/2010/main" val="1491802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hidden="1"/>
          <p:cNvSpPr>
            <a:spLocks noGrp="1" noChangeArrowheads="1"/>
          </p:cNvSpPr>
          <p:nvPr>
            <p:ph type="title" idx="4294967295"/>
          </p:nvPr>
        </p:nvSpPr>
        <p:spPr/>
        <p:txBody>
          <a:bodyPr/>
          <a:lstStyle/>
          <a:p>
            <a:pPr eaLnBrk="1" hangingPunct="1"/>
            <a:endParaRPr lang="en-US" dirty="0" smtClean="0"/>
          </a:p>
        </p:txBody>
      </p:sp>
      <p:sp>
        <p:nvSpPr>
          <p:cNvPr id="533507" name="Rectangle 3"/>
          <p:cNvSpPr>
            <a:spLocks noGrp="1" noChangeAspect="1" noChangeArrowheads="1"/>
          </p:cNvSpPr>
          <p:nvPr isPhoto="1"/>
        </p:nvSpPr>
        <p:spPr bwMode="auto">
          <a:xfrm>
            <a:off x="0" y="0"/>
            <a:ext cx="8991600" cy="6858000"/>
          </a:xfrm>
          <a:prstGeom prst="rect">
            <a:avLst/>
          </a:prstGeom>
          <a:blipFill dpi="0" rotWithShape="1">
            <a:blip r:embed="rId3"/>
            <a:srcRect/>
            <a:stretch>
              <a:fillRect b="-4354"/>
            </a:stretch>
          </a:blipFill>
          <a:ln w="9525">
            <a:solidFill>
              <a:schemeClr val="tx1"/>
            </a:solidFill>
            <a:miter lim="800000"/>
            <a:headEnd/>
            <a:tailEnd/>
          </a:ln>
          <a:effectLst/>
        </p:spPr>
        <p:txBody>
          <a:bodyPr/>
          <a:lstStyle/>
          <a:p>
            <a:pPr algn="ctr" fontAlgn="base">
              <a:spcBef>
                <a:spcPct val="0"/>
              </a:spcBef>
              <a:spcAft>
                <a:spcPct val="0"/>
              </a:spcAft>
              <a:defRPr/>
            </a:pPr>
            <a:endParaRPr lang="en-US" sz="2400" dirty="0">
              <a:solidFill>
                <a:srgbClr val="EAEAEA"/>
              </a:solidFill>
            </a:endParaRPr>
          </a:p>
        </p:txBody>
      </p:sp>
    </p:spTree>
    <p:extLst>
      <p:ext uri="{BB962C8B-B14F-4D97-AF65-F5344CB8AC3E}">
        <p14:creationId xmlns:p14="http://schemas.microsoft.com/office/powerpoint/2010/main" val="4138243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152400" y="457200"/>
            <a:ext cx="57864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4338"/>
              </a:lnSpc>
              <a:spcBef>
                <a:spcPct val="0"/>
              </a:spcBef>
              <a:spcAft>
                <a:spcPct val="0"/>
              </a:spcAft>
              <a:tabLst>
                <a:tab pos="901700" algn="l"/>
                <a:tab pos="1804988" algn="l"/>
                <a:tab pos="2706688" algn="l"/>
                <a:tab pos="3608388" algn="l"/>
                <a:tab pos="4510088" algn="l"/>
                <a:tab pos="5413375" algn="l"/>
                <a:tab pos="6315075" algn="l"/>
              </a:tabLst>
            </a:pPr>
            <a:r>
              <a:rPr lang="en-US" sz="3200" b="1" dirty="0">
                <a:solidFill>
                  <a:srgbClr val="FF0000"/>
                </a:solidFill>
                <a:latin typeface="Textile" charset="0"/>
                <a:ea typeface="ＭＳ Ｐゴシック" charset="-128"/>
              </a:rPr>
              <a:t>Timing of USA Suicides</a:t>
            </a:r>
            <a:endParaRPr lang="en-US" sz="3700" b="1" dirty="0">
              <a:solidFill>
                <a:srgbClr val="FF0000"/>
              </a:solidFill>
              <a:latin typeface="SnyderSpeed" pitchFamily="4" charset="0"/>
              <a:ea typeface="ＭＳ Ｐゴシック" charset="-128"/>
            </a:endParaRPr>
          </a:p>
        </p:txBody>
      </p:sp>
      <p:sp>
        <p:nvSpPr>
          <p:cNvPr id="6161" name="Rectangle 17"/>
          <p:cNvSpPr>
            <a:spLocks noChangeArrowheads="1"/>
          </p:cNvSpPr>
          <p:nvPr/>
        </p:nvSpPr>
        <p:spPr bwMode="auto">
          <a:xfrm>
            <a:off x="5761038" y="5424488"/>
            <a:ext cx="1574800" cy="581025"/>
          </a:xfrm>
          <a:prstGeom prst="rect">
            <a:avLst/>
          </a:prstGeom>
          <a:noFill/>
          <a:ln w="12700">
            <a:noFill/>
            <a:miter lim="800000"/>
            <a:headEnd/>
            <a:tailEnd/>
          </a:ln>
          <a:effectLst/>
        </p:spPr>
        <p:txBody>
          <a:bodyPr wrap="none" lIns="18795" tIns="26625" rIns="18795" bIns="26625"/>
          <a:lstStyle/>
          <a:p>
            <a:pPr defTabSz="901700" eaLnBrk="0" fontAlgn="base" hangingPunct="0">
              <a:lnSpc>
                <a:spcPts val="3950"/>
              </a:lnSpc>
              <a:spcBef>
                <a:spcPct val="0"/>
              </a:spcBef>
              <a:spcAft>
                <a:spcPct val="0"/>
              </a:spcAft>
              <a:tabLst>
                <a:tab pos="450850" algn="l"/>
                <a:tab pos="901700" algn="l"/>
                <a:tab pos="1352550" algn="l"/>
              </a:tabLst>
            </a:pPr>
            <a:r>
              <a:rPr lang="en-US" sz="2000" i="1" dirty="0">
                <a:solidFill>
                  <a:srgbClr val="0000FF"/>
                </a:solidFill>
                <a:effectLst>
                  <a:outerShdw blurRad="38100" dist="38100" dir="2700000" algn="tl">
                    <a:srgbClr val="C0C0C0"/>
                  </a:outerShdw>
                </a:effectLst>
                <a:latin typeface="Textile" charset="0"/>
                <a:ea typeface="ＭＳ Ｐゴシック" charset="-128"/>
              </a:rPr>
              <a:t>12:15 …</a:t>
            </a:r>
            <a:endParaRPr lang="en-US" sz="2000" i="1" dirty="0">
              <a:solidFill>
                <a:srgbClr val="0000FF"/>
              </a:solidFill>
              <a:effectLst>
                <a:outerShdw blurRad="38100" dist="38100" dir="2700000" algn="tl">
                  <a:srgbClr val="C0C0C0"/>
                </a:outerShdw>
              </a:effectLst>
              <a:latin typeface="SnyderSpeed" pitchFamily="4" charset="0"/>
              <a:ea typeface="ＭＳ Ｐゴシック" charset="-128"/>
            </a:endParaRPr>
          </a:p>
        </p:txBody>
      </p:sp>
      <p:sp>
        <p:nvSpPr>
          <p:cNvPr id="6162" name="Rectangle 18"/>
          <p:cNvSpPr>
            <a:spLocks noChangeArrowheads="1"/>
          </p:cNvSpPr>
          <p:nvPr/>
        </p:nvSpPr>
        <p:spPr bwMode="auto">
          <a:xfrm>
            <a:off x="7620000" y="6329363"/>
            <a:ext cx="1185863" cy="528637"/>
          </a:xfrm>
          <a:prstGeom prst="rect">
            <a:avLst/>
          </a:prstGeom>
          <a:noFill/>
          <a:ln w="12700">
            <a:noFill/>
            <a:miter lim="800000"/>
            <a:headEnd/>
            <a:tailEnd/>
          </a:ln>
          <a:effectLst/>
        </p:spPr>
        <p:txBody>
          <a:bodyPr wrap="none" lIns="18795" tIns="26625" rIns="18795" bIns="26625"/>
          <a:lstStyle/>
          <a:p>
            <a:pPr defTabSz="901700" eaLnBrk="0" fontAlgn="base" hangingPunct="0">
              <a:lnSpc>
                <a:spcPts val="3950"/>
              </a:lnSpc>
              <a:spcBef>
                <a:spcPct val="0"/>
              </a:spcBef>
              <a:spcAft>
                <a:spcPct val="0"/>
              </a:spcAft>
              <a:tabLst>
                <a:tab pos="450850" algn="l"/>
                <a:tab pos="901700" algn="l"/>
                <a:tab pos="1352550" algn="l"/>
              </a:tabLst>
            </a:pPr>
            <a:r>
              <a:rPr lang="en-US" sz="2000" i="1" dirty="0">
                <a:solidFill>
                  <a:srgbClr val="0000FF"/>
                </a:solidFill>
                <a:effectLst>
                  <a:outerShdw blurRad="38100" dist="38100" dir="2700000" algn="tl">
                    <a:srgbClr val="C0C0C0"/>
                  </a:outerShdw>
                </a:effectLst>
                <a:latin typeface="Textile" charset="0"/>
                <a:ea typeface="ＭＳ Ｐゴシック" charset="-128"/>
              </a:rPr>
              <a:t>12:45…</a:t>
            </a:r>
            <a:endParaRPr lang="en-US" sz="2000" i="1" dirty="0">
              <a:solidFill>
                <a:srgbClr val="0000FF"/>
              </a:solidFill>
              <a:effectLst>
                <a:outerShdw blurRad="38100" dist="38100" dir="2700000" algn="tl">
                  <a:srgbClr val="C0C0C0"/>
                </a:outerShdw>
              </a:effectLst>
              <a:latin typeface="SnyderSpeed" pitchFamily="4" charset="0"/>
              <a:ea typeface="ＭＳ Ｐゴシック" charset="-128"/>
            </a:endParaRPr>
          </a:p>
        </p:txBody>
      </p:sp>
      <p:sp>
        <p:nvSpPr>
          <p:cNvPr id="6163" name="Rectangle 19"/>
          <p:cNvSpPr>
            <a:spLocks noChangeArrowheads="1"/>
          </p:cNvSpPr>
          <p:nvPr/>
        </p:nvSpPr>
        <p:spPr bwMode="auto">
          <a:xfrm>
            <a:off x="6738938" y="5884863"/>
            <a:ext cx="1562100" cy="569912"/>
          </a:xfrm>
          <a:prstGeom prst="rect">
            <a:avLst/>
          </a:prstGeom>
          <a:noFill/>
          <a:ln w="12700">
            <a:noFill/>
            <a:miter lim="800000"/>
            <a:headEnd/>
            <a:tailEnd/>
          </a:ln>
          <a:effectLst/>
        </p:spPr>
        <p:txBody>
          <a:bodyPr wrap="none" lIns="18795" tIns="26625" rIns="18795" bIns="26625"/>
          <a:lstStyle/>
          <a:p>
            <a:pPr defTabSz="901700" eaLnBrk="0" fontAlgn="base" hangingPunct="0">
              <a:lnSpc>
                <a:spcPts val="3950"/>
              </a:lnSpc>
              <a:spcBef>
                <a:spcPct val="0"/>
              </a:spcBef>
              <a:spcAft>
                <a:spcPct val="0"/>
              </a:spcAft>
              <a:tabLst>
                <a:tab pos="450850" algn="l"/>
                <a:tab pos="901700" algn="l"/>
                <a:tab pos="1352550" algn="l"/>
              </a:tabLst>
            </a:pPr>
            <a:r>
              <a:rPr lang="en-US" sz="2000" i="1" dirty="0">
                <a:solidFill>
                  <a:srgbClr val="0000FF"/>
                </a:solidFill>
                <a:effectLst>
                  <a:outerShdw blurRad="38100" dist="38100" dir="2700000" algn="tl">
                    <a:srgbClr val="C0C0C0"/>
                  </a:outerShdw>
                </a:effectLst>
                <a:latin typeface="Textile" charset="0"/>
                <a:ea typeface="ＭＳ Ｐゴシック" charset="-128"/>
              </a:rPr>
              <a:t>12:30 …</a:t>
            </a:r>
            <a:endParaRPr lang="en-US" sz="2000" i="1" dirty="0">
              <a:solidFill>
                <a:srgbClr val="0000FF"/>
              </a:solidFill>
              <a:effectLst>
                <a:outerShdw blurRad="38100" dist="38100" dir="2700000" algn="tl">
                  <a:srgbClr val="C0C0C0"/>
                </a:outerShdw>
              </a:effectLst>
              <a:latin typeface="SnyderSpeed" pitchFamily="4" charset="0"/>
              <a:ea typeface="ＭＳ Ｐゴシック" charset="-128"/>
            </a:endParaRPr>
          </a:p>
        </p:txBody>
      </p:sp>
      <p:sp>
        <p:nvSpPr>
          <p:cNvPr id="21510" name="Rectangle 34"/>
          <p:cNvSpPr>
            <a:spLocks noChangeArrowheads="1"/>
          </p:cNvSpPr>
          <p:nvPr/>
        </p:nvSpPr>
        <p:spPr bwMode="auto">
          <a:xfrm>
            <a:off x="8261350" y="4332288"/>
            <a:ext cx="47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000" dirty="0">
                <a:solidFill>
                  <a:srgbClr val="000000"/>
                </a:solidFill>
                <a:latin typeface="Textile" charset="0"/>
                <a:ea typeface="ＭＳ Ｐゴシック" charset="-128"/>
              </a:rPr>
              <a:t>15.2</a:t>
            </a:r>
          </a:p>
        </p:txBody>
      </p:sp>
      <p:sp>
        <p:nvSpPr>
          <p:cNvPr id="6180" name="Rectangle 36"/>
          <p:cNvSpPr>
            <a:spLocks noChangeArrowheads="1"/>
          </p:cNvSpPr>
          <p:nvPr/>
        </p:nvSpPr>
        <p:spPr bwMode="auto">
          <a:xfrm>
            <a:off x="4870450" y="1008063"/>
            <a:ext cx="4338638" cy="3486150"/>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8488"/>
              </a:lnSpc>
              <a:spcBef>
                <a:spcPct val="0"/>
              </a:spcBef>
              <a:spcAft>
                <a:spcPct val="0"/>
              </a:spcAft>
              <a:tabLst>
                <a:tab pos="901700" algn="l"/>
                <a:tab pos="1804988" algn="l"/>
                <a:tab pos="2706688" algn="l"/>
                <a:tab pos="3608388" algn="l"/>
                <a:tab pos="4510088" algn="l"/>
                <a:tab pos="5413375" algn="l"/>
                <a:tab pos="6315075" algn="l"/>
              </a:tabLst>
            </a:pPr>
            <a:r>
              <a:rPr lang="en-US" sz="7100" dirty="0">
                <a:solidFill>
                  <a:srgbClr val="000000"/>
                </a:solidFill>
                <a:effectLst>
                  <a:outerShdw blurRad="38100" dist="38100" dir="2700000" algn="tl">
                    <a:srgbClr val="C0C0C0"/>
                  </a:outerShdw>
                </a:effectLst>
                <a:latin typeface="Textile" charset="0"/>
                <a:ea typeface="ＭＳ Ｐゴシック" charset="-128"/>
              </a:rPr>
              <a:t>1</a:t>
            </a:r>
            <a:r>
              <a:rPr lang="en-US" sz="4700" dirty="0">
                <a:solidFill>
                  <a:srgbClr val="000000"/>
                </a:solidFill>
                <a:latin typeface="Textile" charset="0"/>
                <a:ea typeface="ＭＳ Ｐゴシック" charset="-128"/>
              </a:rPr>
              <a:t> </a:t>
            </a:r>
            <a:r>
              <a:rPr lang="en-US" sz="4700" dirty="0">
                <a:solidFill>
                  <a:srgbClr val="000000"/>
                </a:solidFill>
                <a:effectLst>
                  <a:outerShdw blurRad="38100" dist="38100" dir="2700000" algn="tl">
                    <a:srgbClr val="C0C0C0"/>
                  </a:outerShdw>
                </a:effectLst>
                <a:latin typeface="Textile" charset="0"/>
                <a:ea typeface="ＭＳ Ｐゴシック" charset="-128"/>
              </a:rPr>
              <a:t>suicide</a:t>
            </a:r>
            <a:endParaRPr lang="en-US" sz="4700" dirty="0">
              <a:solidFill>
                <a:srgbClr val="000000"/>
              </a:solidFill>
              <a:latin typeface="Textile" charset="0"/>
              <a:ea typeface="ＭＳ Ｐゴシック" charset="-128"/>
            </a:endParaRPr>
          </a:p>
          <a:p>
            <a:pPr algn="ctr" defTabSz="901700" eaLnBrk="0" fontAlgn="base" hangingPunct="0">
              <a:lnSpc>
                <a:spcPts val="8488"/>
              </a:lnSpc>
              <a:spcBef>
                <a:spcPct val="0"/>
              </a:spcBef>
              <a:spcAft>
                <a:spcPct val="0"/>
              </a:spcAft>
              <a:tabLst>
                <a:tab pos="901700" algn="l"/>
                <a:tab pos="1804988" algn="l"/>
                <a:tab pos="2706688" algn="l"/>
                <a:tab pos="3608388" algn="l"/>
                <a:tab pos="4510088" algn="l"/>
                <a:tab pos="5413375" algn="l"/>
                <a:tab pos="6315075" algn="l"/>
              </a:tabLst>
            </a:pPr>
            <a:r>
              <a:rPr lang="en-US" sz="4700" i="1" dirty="0">
                <a:solidFill>
                  <a:srgbClr val="FF0000"/>
                </a:solidFill>
                <a:effectLst>
                  <a:outerShdw blurRad="38100" dist="38100" dir="2700000" algn="tl">
                    <a:srgbClr val="C0C0C0"/>
                  </a:outerShdw>
                </a:effectLst>
                <a:latin typeface="Textile" charset="0"/>
                <a:ea typeface="ＭＳ Ｐゴシック" charset="-128"/>
              </a:rPr>
              <a:t>every </a:t>
            </a:r>
            <a:r>
              <a:rPr lang="en-US" sz="7100" i="1" dirty="0">
                <a:solidFill>
                  <a:srgbClr val="FF0000"/>
                </a:solidFill>
                <a:effectLst>
                  <a:outerShdw blurRad="38100" dist="38100" dir="2700000" algn="tl">
                    <a:srgbClr val="C0C0C0"/>
                  </a:outerShdw>
                </a:effectLst>
                <a:latin typeface="Textile" charset="0"/>
                <a:ea typeface="ＭＳ Ｐゴシック" charset="-128"/>
              </a:rPr>
              <a:t>15</a:t>
            </a:r>
            <a:r>
              <a:rPr lang="en-US" sz="7100" dirty="0">
                <a:solidFill>
                  <a:srgbClr val="000000"/>
                </a:solidFill>
                <a:latin typeface="Textile" charset="0"/>
                <a:ea typeface="ＭＳ Ｐゴシック" charset="-128"/>
              </a:rPr>
              <a:t> </a:t>
            </a:r>
          </a:p>
          <a:p>
            <a:pPr algn="ctr" defTabSz="901700" eaLnBrk="0" fontAlgn="base" hangingPunct="0">
              <a:lnSpc>
                <a:spcPts val="8488"/>
              </a:lnSpc>
              <a:spcBef>
                <a:spcPct val="0"/>
              </a:spcBef>
              <a:spcAft>
                <a:spcPct val="0"/>
              </a:spcAft>
              <a:tabLst>
                <a:tab pos="901700" algn="l"/>
                <a:tab pos="1804988" algn="l"/>
                <a:tab pos="2706688" algn="l"/>
                <a:tab pos="3608388" algn="l"/>
                <a:tab pos="4510088" algn="l"/>
                <a:tab pos="5413375" algn="l"/>
                <a:tab pos="6315075" algn="l"/>
              </a:tabLst>
            </a:pPr>
            <a:r>
              <a:rPr lang="en-US" sz="4700" i="1" dirty="0">
                <a:solidFill>
                  <a:srgbClr val="FF0000"/>
                </a:solidFill>
                <a:effectLst>
                  <a:outerShdw blurRad="38100" dist="38100" dir="2700000" algn="tl">
                    <a:srgbClr val="C0C0C0"/>
                  </a:outerShdw>
                </a:effectLst>
                <a:latin typeface="Textile" charset="0"/>
                <a:ea typeface="ＭＳ Ｐゴシック" charset="-128"/>
              </a:rPr>
              <a:t>minutes</a:t>
            </a:r>
            <a:r>
              <a:rPr lang="en-US" sz="4700" dirty="0">
                <a:solidFill>
                  <a:srgbClr val="000000"/>
                </a:solidFill>
                <a:latin typeface="Textile" charset="0"/>
                <a:ea typeface="ＭＳ Ｐゴシック" charset="-128"/>
              </a:rPr>
              <a:t> …</a:t>
            </a:r>
            <a:endParaRPr lang="en-US" sz="4700" dirty="0">
              <a:solidFill>
                <a:srgbClr val="000000"/>
              </a:solidFill>
              <a:latin typeface="SnyderSpeed" pitchFamily="4" charset="0"/>
              <a:ea typeface="ＭＳ Ｐゴシック" charset="-128"/>
            </a:endParaRPr>
          </a:p>
        </p:txBody>
      </p:sp>
      <p:pic>
        <p:nvPicPr>
          <p:cNvPr id="21512" name="Picture 37" descr="IMG_00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79613"/>
            <a:ext cx="52800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30265"/>
      </p:ext>
    </p:extLst>
  </p:cSld>
  <p:clrMapOvr>
    <a:masterClrMapping/>
  </p:clrMapOvr>
  <p:transition advTm="2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Fire_Ant_Mound"/>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95400" y="457200"/>
            <a:ext cx="7620000" cy="5986463"/>
          </a:xfrm>
        </p:spPr>
      </p:pic>
    </p:spTree>
    <p:extLst>
      <p:ext uri="{BB962C8B-B14F-4D97-AF65-F5344CB8AC3E}">
        <p14:creationId xmlns:p14="http://schemas.microsoft.com/office/powerpoint/2010/main" val="22425159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subTitle" idx="4294967295"/>
          </p:nvPr>
        </p:nvSpPr>
        <p:spPr>
          <a:xfrm>
            <a:off x="3352800" y="4876800"/>
            <a:ext cx="5486400" cy="609600"/>
          </a:xfrm>
        </p:spPr>
        <p:txBody>
          <a:bodyPr/>
          <a:lstStyle/>
          <a:p>
            <a:pPr marL="0" indent="0" eaLnBrk="1" hangingPunct="1">
              <a:buFont typeface="Symbol" pitchFamily="18" charset="2"/>
              <a:buNone/>
            </a:pPr>
            <a:r>
              <a:rPr lang="en-US" sz="2800" dirty="0" smtClean="0"/>
              <a:t>Serious Attempt or Death by Suicide</a:t>
            </a:r>
            <a:endParaRPr lang="en-US" sz="2800" dirty="0" smtClean="0">
              <a:solidFill>
                <a:srgbClr val="C0C0C0"/>
              </a:solidFill>
            </a:endParaRPr>
          </a:p>
        </p:txBody>
      </p:sp>
      <p:sp>
        <p:nvSpPr>
          <p:cNvPr id="104451" name="Oval 3"/>
          <p:cNvSpPr>
            <a:spLocks noChangeArrowheads="1"/>
          </p:cNvSpPr>
          <p:nvPr/>
        </p:nvSpPr>
        <p:spPr bwMode="auto">
          <a:xfrm>
            <a:off x="1905000" y="1066800"/>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104452" name="Oval 4"/>
          <p:cNvSpPr>
            <a:spLocks noChangeArrowheads="1"/>
          </p:cNvSpPr>
          <p:nvPr/>
        </p:nvSpPr>
        <p:spPr bwMode="auto">
          <a:xfrm>
            <a:off x="5334000" y="2514600"/>
            <a:ext cx="28956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104453" name="Line 5"/>
          <p:cNvSpPr>
            <a:spLocks noChangeShapeType="1"/>
          </p:cNvSpPr>
          <p:nvPr/>
        </p:nvSpPr>
        <p:spPr bwMode="auto">
          <a:xfrm>
            <a:off x="5486400" y="3048000"/>
            <a:ext cx="838200" cy="1828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104454" name="Text Box 6"/>
          <p:cNvSpPr txBox="1">
            <a:spLocks noChangeArrowheads="1"/>
          </p:cNvSpPr>
          <p:nvPr/>
        </p:nvSpPr>
        <p:spPr bwMode="auto">
          <a:xfrm>
            <a:off x="2422525" y="5375275"/>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n-US" dirty="0">
              <a:solidFill>
                <a:srgbClr val="EAEAEA"/>
              </a:solidFill>
            </a:endParaRPr>
          </a:p>
        </p:txBody>
      </p:sp>
      <p:sp>
        <p:nvSpPr>
          <p:cNvPr id="104455" name="Text Box 7"/>
          <p:cNvSpPr txBox="1">
            <a:spLocks noChangeArrowheads="1"/>
          </p:cNvSpPr>
          <p:nvPr/>
        </p:nvSpPr>
        <p:spPr bwMode="auto">
          <a:xfrm>
            <a:off x="2362200" y="152400"/>
            <a:ext cx="3000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800" dirty="0">
                <a:solidFill>
                  <a:srgbClr val="EAEAEA"/>
                </a:solidFill>
              </a:rPr>
              <a:t>Those Who </a:t>
            </a:r>
          </a:p>
          <a:p>
            <a:pPr algn="ctr" eaLnBrk="1" fontAlgn="base" hangingPunct="1">
              <a:spcBef>
                <a:spcPct val="0"/>
              </a:spcBef>
              <a:spcAft>
                <a:spcPct val="0"/>
              </a:spcAft>
            </a:pPr>
            <a:r>
              <a:rPr lang="en-US" sz="2800" dirty="0">
                <a:solidFill>
                  <a:srgbClr val="EAEAEA"/>
                </a:solidFill>
              </a:rPr>
              <a:t>Desire Suicide</a:t>
            </a:r>
          </a:p>
        </p:txBody>
      </p:sp>
      <p:sp>
        <p:nvSpPr>
          <p:cNvPr id="104456" name="Text Box 8"/>
          <p:cNvSpPr txBox="1">
            <a:spLocks noChangeArrowheads="1"/>
          </p:cNvSpPr>
          <p:nvPr/>
        </p:nvSpPr>
        <p:spPr bwMode="auto">
          <a:xfrm>
            <a:off x="5181600" y="2590800"/>
            <a:ext cx="3000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000" dirty="0">
                <a:solidFill>
                  <a:srgbClr val="EAEAEA"/>
                </a:solidFill>
              </a:rPr>
              <a:t>   Those Who Are      Capable of Suicide</a:t>
            </a:r>
          </a:p>
        </p:txBody>
      </p:sp>
      <p:sp>
        <p:nvSpPr>
          <p:cNvPr id="104457" name="Line 9"/>
          <p:cNvSpPr>
            <a:spLocks noChangeShapeType="1"/>
          </p:cNvSpPr>
          <p:nvPr/>
        </p:nvSpPr>
        <p:spPr bwMode="auto">
          <a:xfrm>
            <a:off x="1905000" y="3048000"/>
            <a:ext cx="34290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104458" name="Text Box 10"/>
          <p:cNvSpPr txBox="1">
            <a:spLocks noChangeArrowheads="1"/>
          </p:cNvSpPr>
          <p:nvPr/>
        </p:nvSpPr>
        <p:spPr bwMode="auto">
          <a:xfrm>
            <a:off x="2514600" y="19050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Perceived</a:t>
            </a:r>
          </a:p>
          <a:p>
            <a:pPr algn="ctr" eaLnBrk="1" fontAlgn="base" hangingPunct="1">
              <a:spcBef>
                <a:spcPct val="0"/>
              </a:spcBef>
              <a:spcAft>
                <a:spcPct val="0"/>
              </a:spcAft>
            </a:pPr>
            <a:r>
              <a:rPr lang="en-US" dirty="0">
                <a:solidFill>
                  <a:srgbClr val="EAEAEA"/>
                </a:solidFill>
              </a:rPr>
              <a:t>Burdensomeness</a:t>
            </a:r>
          </a:p>
        </p:txBody>
      </p:sp>
      <p:sp>
        <p:nvSpPr>
          <p:cNvPr id="104459" name="Text Box 11"/>
          <p:cNvSpPr txBox="1">
            <a:spLocks noChangeArrowheads="1"/>
          </p:cNvSpPr>
          <p:nvPr/>
        </p:nvSpPr>
        <p:spPr bwMode="auto">
          <a:xfrm>
            <a:off x="2743200" y="34290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Thwarted</a:t>
            </a:r>
          </a:p>
          <a:p>
            <a:pPr algn="ctr" eaLnBrk="1" fontAlgn="base" hangingPunct="1">
              <a:spcBef>
                <a:spcPct val="0"/>
              </a:spcBef>
              <a:spcAft>
                <a:spcPct val="0"/>
              </a:spcAft>
            </a:pPr>
            <a:r>
              <a:rPr lang="en-US" dirty="0">
                <a:solidFill>
                  <a:srgbClr val="EAEAEA"/>
                </a:solidFill>
              </a:rPr>
              <a:t>Belongingness</a:t>
            </a:r>
          </a:p>
        </p:txBody>
      </p:sp>
    </p:spTree>
    <p:extLst>
      <p:ext uri="{BB962C8B-B14F-4D97-AF65-F5344CB8AC3E}">
        <p14:creationId xmlns:p14="http://schemas.microsoft.com/office/powerpoint/2010/main" val="24312632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pPr eaLnBrk="1" hangingPunct="1"/>
            <a:r>
              <a:rPr lang="en-US" dirty="0" smtClean="0"/>
              <a:t>Constituents of the Desire for 	Death</a:t>
            </a:r>
          </a:p>
        </p:txBody>
      </p:sp>
      <p:sp>
        <p:nvSpPr>
          <p:cNvPr id="105475" name="Rectangle 3"/>
          <p:cNvSpPr>
            <a:spLocks noGrp="1" noChangeArrowheads="1"/>
          </p:cNvSpPr>
          <p:nvPr>
            <p:ph type="body" idx="4294967295"/>
          </p:nvPr>
        </p:nvSpPr>
        <p:spPr>
          <a:xfrm>
            <a:off x="1219200" y="2057400"/>
            <a:ext cx="7772400" cy="3657600"/>
          </a:xfrm>
        </p:spPr>
        <p:txBody>
          <a:bodyPr/>
          <a:lstStyle/>
          <a:p>
            <a:pPr eaLnBrk="1" hangingPunct="1"/>
            <a:r>
              <a:rPr lang="en-US" sz="4800" dirty="0" smtClean="0"/>
              <a:t>Perceived Burdensomeness</a:t>
            </a:r>
          </a:p>
          <a:p>
            <a:pPr eaLnBrk="1" hangingPunct="1"/>
            <a:r>
              <a:rPr lang="en-US" sz="4800" dirty="0" smtClean="0"/>
              <a:t>Thwarted Belongingness</a:t>
            </a:r>
          </a:p>
        </p:txBody>
      </p:sp>
    </p:spTree>
    <p:extLst>
      <p:ext uri="{BB962C8B-B14F-4D97-AF65-F5344CB8AC3E}">
        <p14:creationId xmlns:p14="http://schemas.microsoft.com/office/powerpoint/2010/main" val="39622032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dirty="0" smtClean="0"/>
              <a:t>Thwarted Belongingness</a:t>
            </a:r>
          </a:p>
        </p:txBody>
      </p:sp>
      <p:sp>
        <p:nvSpPr>
          <p:cNvPr id="106499" name="Rectangle 3"/>
          <p:cNvSpPr>
            <a:spLocks noGrp="1" noChangeArrowheads="1"/>
          </p:cNvSpPr>
          <p:nvPr>
            <p:ph type="body" idx="4294967295"/>
          </p:nvPr>
        </p:nvSpPr>
        <p:spPr>
          <a:xfrm>
            <a:off x="1219200" y="1600200"/>
            <a:ext cx="7772400" cy="4648200"/>
          </a:xfrm>
        </p:spPr>
        <p:txBody>
          <a:bodyPr/>
          <a:lstStyle/>
          <a:p>
            <a:pPr eaLnBrk="1" hangingPunct="1">
              <a:lnSpc>
                <a:spcPct val="90000"/>
              </a:lnSpc>
            </a:pPr>
            <a:r>
              <a:rPr lang="en-US" sz="4000" dirty="0" smtClean="0">
                <a:cs typeface="Times New Roman" pitchFamily="18" charset="0"/>
              </a:rPr>
              <a:t>The need to belong to valued groups or relationships is a powerful, fundamental, and extremely pervasive human motivation.  When this need is thwarted, numerous negative effects on health, adjustment, and well-being have been documented.  </a:t>
            </a:r>
            <a:endParaRPr lang="en-US" sz="4000" dirty="0" smtClean="0"/>
          </a:p>
        </p:txBody>
      </p:sp>
    </p:spTree>
    <p:extLst>
      <p:ext uri="{BB962C8B-B14F-4D97-AF65-F5344CB8AC3E}">
        <p14:creationId xmlns:p14="http://schemas.microsoft.com/office/powerpoint/2010/main" val="31456428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US" dirty="0" smtClean="0"/>
              <a:t>Thwarted Belongingness</a:t>
            </a:r>
          </a:p>
        </p:txBody>
      </p:sp>
      <p:sp>
        <p:nvSpPr>
          <p:cNvPr id="107523" name="Rectangle 3"/>
          <p:cNvSpPr>
            <a:spLocks noGrp="1" noChangeArrowheads="1"/>
          </p:cNvSpPr>
          <p:nvPr>
            <p:ph type="body" idx="4294967295"/>
          </p:nvPr>
        </p:nvSpPr>
        <p:spPr>
          <a:xfrm>
            <a:off x="1219200" y="1600200"/>
            <a:ext cx="7696200" cy="4953000"/>
          </a:xfrm>
        </p:spPr>
        <p:txBody>
          <a:bodyPr/>
          <a:lstStyle/>
          <a:p>
            <a:pPr eaLnBrk="1" hangingPunct="1">
              <a:lnSpc>
                <a:spcPct val="90000"/>
              </a:lnSpc>
            </a:pPr>
            <a:r>
              <a:rPr lang="en-US" sz="2800" dirty="0" smtClean="0">
                <a:cs typeface="Times New Roman" pitchFamily="18" charset="0"/>
              </a:rPr>
              <a:t>The view taken here is that this need is so powerful that, when satisfied, it can prevent suicide even when perceived burdensomeness and the acquired ability to enact lethal self-injury are in place.  By the same token, when the need is thwarted, risk for suicide is increased.  The argument is that the thwarting of this fundamental need is powerful enough to contribute to the desire for death.  This perspective is similar to the classic work of Durkheim (1897), who proposed that suicide results, in part, from failure of social integration.</a:t>
            </a:r>
          </a:p>
        </p:txBody>
      </p:sp>
    </p:spTree>
    <p:extLst>
      <p:ext uri="{BB962C8B-B14F-4D97-AF65-F5344CB8AC3E}">
        <p14:creationId xmlns:p14="http://schemas.microsoft.com/office/powerpoint/2010/main" val="1793274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19200" y="152400"/>
            <a:ext cx="7772400" cy="1206500"/>
          </a:xfrm>
        </p:spPr>
        <p:txBody>
          <a:bodyPr/>
          <a:lstStyle/>
          <a:p>
            <a:pPr eaLnBrk="1" hangingPunct="1"/>
            <a:r>
              <a:rPr lang="en-US" dirty="0" smtClean="0"/>
              <a:t>Thwarted Belongingness: 	Empirical Evidence</a:t>
            </a:r>
          </a:p>
        </p:txBody>
      </p:sp>
      <p:sp>
        <p:nvSpPr>
          <p:cNvPr id="108547" name="Rectangle 3"/>
          <p:cNvSpPr>
            <a:spLocks noGrp="1" noChangeArrowheads="1"/>
          </p:cNvSpPr>
          <p:nvPr>
            <p:ph type="body" idx="1"/>
          </p:nvPr>
        </p:nvSpPr>
        <p:spPr>
          <a:xfrm>
            <a:off x="1219200" y="1524000"/>
            <a:ext cx="7620000" cy="5334000"/>
          </a:xfrm>
        </p:spPr>
        <p:txBody>
          <a:bodyPr/>
          <a:lstStyle/>
          <a:p>
            <a:pPr eaLnBrk="1" hangingPunct="1">
              <a:lnSpc>
                <a:spcPct val="90000"/>
              </a:lnSpc>
            </a:pPr>
            <a:r>
              <a:rPr lang="en-US" sz="4000" dirty="0" smtClean="0">
                <a:cs typeface="Times New Roman" pitchFamily="18" charset="0"/>
              </a:rPr>
              <a:t>Social isolation is a very strong 	risk factor.</a:t>
            </a:r>
          </a:p>
          <a:p>
            <a:pPr lvl="1" eaLnBrk="1" hangingPunct="1">
              <a:lnSpc>
                <a:spcPct val="90000"/>
              </a:lnSpc>
            </a:pPr>
            <a:r>
              <a:rPr lang="en-US" dirty="0" smtClean="0">
                <a:cs typeface="Times New Roman" pitchFamily="18" charset="0"/>
              </a:rPr>
              <a:t>Stirman and Pennebaker’s (2001) study of language use by poets who died by suicide vs. non-suicidal poets suggested escalating interpersonal disconnection as the suicidal poets’ deaths neared.  As the suicidal poets’ deaths approached, their use of interpersonal pronouns (e.g., “we”) decreased noticeably.</a:t>
            </a:r>
            <a:r>
              <a:rPr lang="en-US" dirty="0" smtClean="0"/>
              <a:t>  </a:t>
            </a:r>
          </a:p>
          <a:p>
            <a:pPr lvl="1" eaLnBrk="1" hangingPunct="1">
              <a:lnSpc>
                <a:spcPct val="90000"/>
              </a:lnSpc>
              <a:buFontTx/>
              <a:buNone/>
            </a:pPr>
            <a:r>
              <a:rPr lang="en-US" sz="2000" dirty="0" smtClean="0">
                <a:cs typeface="Times New Roman" pitchFamily="18" charset="0"/>
              </a:rPr>
              <a:t>Stirman, S.W., &amp; Pennebaker, J.W. (2001).  Word use in the poetry of suicidal and nonsuicidal poets.  </a:t>
            </a:r>
            <a:r>
              <a:rPr lang="en-US" sz="2000" u="sng" dirty="0" smtClean="0">
                <a:cs typeface="Times New Roman" pitchFamily="18" charset="0"/>
              </a:rPr>
              <a:t>Psychosomatic Medicine</a:t>
            </a:r>
            <a:r>
              <a:rPr lang="en-US" sz="2000" dirty="0" smtClean="0">
                <a:cs typeface="Times New Roman" pitchFamily="18" charset="0"/>
              </a:rPr>
              <a:t>, </a:t>
            </a:r>
            <a:r>
              <a:rPr lang="en-US" sz="2000" u="sng" dirty="0" smtClean="0">
                <a:cs typeface="Times New Roman" pitchFamily="18" charset="0"/>
              </a:rPr>
              <a:t>63</a:t>
            </a:r>
            <a:r>
              <a:rPr lang="en-US" sz="2000" dirty="0" smtClean="0">
                <a:cs typeface="Times New Roman" pitchFamily="18" charset="0"/>
              </a:rPr>
              <a:t>, 517-522. </a:t>
            </a:r>
          </a:p>
        </p:txBody>
      </p:sp>
    </p:spTree>
    <p:extLst>
      <p:ext uri="{BB962C8B-B14F-4D97-AF65-F5344CB8AC3E}">
        <p14:creationId xmlns:p14="http://schemas.microsoft.com/office/powerpoint/2010/main" val="31948554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219200" y="152400"/>
            <a:ext cx="7772400" cy="1206500"/>
          </a:xfrm>
        </p:spPr>
        <p:txBody>
          <a:bodyPr/>
          <a:lstStyle/>
          <a:p>
            <a:pPr eaLnBrk="1" hangingPunct="1"/>
            <a:r>
              <a:rPr lang="en-US" dirty="0" smtClean="0"/>
              <a:t>Thwarted Belongingness: 	Empirical Evidence</a:t>
            </a:r>
          </a:p>
        </p:txBody>
      </p:sp>
      <p:sp>
        <p:nvSpPr>
          <p:cNvPr id="111619" name="Rectangle 3"/>
          <p:cNvSpPr>
            <a:spLocks noGrp="1" noChangeArrowheads="1"/>
          </p:cNvSpPr>
          <p:nvPr>
            <p:ph type="body" idx="4294967295"/>
          </p:nvPr>
        </p:nvSpPr>
        <p:spPr>
          <a:xfrm>
            <a:off x="1219200" y="1524000"/>
            <a:ext cx="7620000" cy="5334000"/>
          </a:xfrm>
        </p:spPr>
        <p:txBody>
          <a:bodyPr/>
          <a:lstStyle/>
          <a:p>
            <a:pPr eaLnBrk="1" hangingPunct="1"/>
            <a:r>
              <a:rPr lang="en-US" sz="4000" dirty="0" smtClean="0">
                <a:cs typeface="Times New Roman" pitchFamily="18" charset="0"/>
              </a:rPr>
              <a:t>Twins die by suicide at lower rates than others despite having slightly higher rates of mental disorders. </a:t>
            </a:r>
            <a:endParaRPr lang="en-US" dirty="0" smtClean="0"/>
          </a:p>
          <a:p>
            <a:pPr lvl="1" eaLnBrk="1" hangingPunct="1">
              <a:buFontTx/>
              <a:buNone/>
            </a:pPr>
            <a:r>
              <a:rPr lang="en-US" sz="2000" dirty="0" smtClean="0">
                <a:cs typeface="Times New Roman" pitchFamily="18" charset="0"/>
              </a:rPr>
              <a:t>Tomassini et al. (2003). Risk of suicide in twins: 51 year follow up.  </a:t>
            </a:r>
            <a:r>
              <a:rPr lang="en-US" sz="2000" u="sng" dirty="0" smtClean="0">
                <a:cs typeface="Times New Roman" pitchFamily="18" charset="0"/>
              </a:rPr>
              <a:t>British Medical Journal</a:t>
            </a:r>
            <a:r>
              <a:rPr lang="en-US" sz="2000" dirty="0" smtClean="0">
                <a:cs typeface="Times New Roman" pitchFamily="18" charset="0"/>
              </a:rPr>
              <a:t>, </a:t>
            </a:r>
            <a:r>
              <a:rPr lang="en-US" sz="2000" u="sng" dirty="0" smtClean="0">
                <a:cs typeface="Times New Roman" pitchFamily="18" charset="0"/>
              </a:rPr>
              <a:t>327</a:t>
            </a:r>
            <a:r>
              <a:rPr lang="en-US" sz="2000" dirty="0" smtClean="0">
                <a:cs typeface="Times New Roman" pitchFamily="18" charset="0"/>
              </a:rPr>
              <a:t>, 373-374 . </a:t>
            </a:r>
          </a:p>
        </p:txBody>
      </p:sp>
      <p:pic>
        <p:nvPicPr>
          <p:cNvPr id="111620" name="Picture 4" descr="twins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24400"/>
            <a:ext cx="3886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5" descr="twins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24400"/>
            <a:ext cx="358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864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219200" y="152400"/>
            <a:ext cx="7772400" cy="1206500"/>
          </a:xfrm>
        </p:spPr>
        <p:txBody>
          <a:bodyPr/>
          <a:lstStyle/>
          <a:p>
            <a:pPr eaLnBrk="1" hangingPunct="1"/>
            <a:r>
              <a:rPr lang="en-US" dirty="0" smtClean="0"/>
              <a:t>Belongingness Increases Fear of Death</a:t>
            </a:r>
          </a:p>
        </p:txBody>
      </p:sp>
      <p:sp>
        <p:nvSpPr>
          <p:cNvPr id="114691" name="Rectangle 3"/>
          <p:cNvSpPr>
            <a:spLocks noGrp="1" noChangeArrowheads="1"/>
          </p:cNvSpPr>
          <p:nvPr>
            <p:ph type="body" idx="4294967295"/>
          </p:nvPr>
        </p:nvSpPr>
        <p:spPr>
          <a:xfrm>
            <a:off x="1219200" y="1524000"/>
            <a:ext cx="7620000" cy="5334000"/>
          </a:xfrm>
        </p:spPr>
        <p:txBody>
          <a:bodyPr/>
          <a:lstStyle/>
          <a:p>
            <a:pPr eaLnBrk="1" hangingPunct="1"/>
            <a:r>
              <a:rPr lang="en-US" sz="3600" dirty="0" smtClean="0">
                <a:cs typeface="Times New Roman" pitchFamily="18" charset="0"/>
              </a:rPr>
              <a:t> </a:t>
            </a:r>
            <a:r>
              <a:rPr lang="en-US" sz="4400" dirty="0" smtClean="0">
                <a:cs typeface="Times New Roman" pitchFamily="18" charset="0"/>
              </a:rPr>
              <a:t>Those who report having many supportive relatives are likelier to fear death.</a:t>
            </a:r>
          </a:p>
          <a:p>
            <a:pPr lvl="1" eaLnBrk="1" hangingPunct="1"/>
            <a:r>
              <a:rPr lang="en-US" sz="2400" dirty="0" smtClean="0">
                <a:cs typeface="Times New Roman" pitchFamily="18" charset="0"/>
              </a:rPr>
              <a:t>Harper’s Index, June 2010.</a:t>
            </a:r>
          </a:p>
          <a:p>
            <a:pPr eaLnBrk="1" hangingPunct="1"/>
            <a:r>
              <a:rPr lang="en-US" sz="4400" dirty="0" smtClean="0">
                <a:cs typeface="Times New Roman" pitchFamily="18" charset="0"/>
              </a:rPr>
              <a:t> Having a sister helps</a:t>
            </a:r>
          </a:p>
          <a:p>
            <a:pPr eaLnBrk="1" hangingPunct="1"/>
            <a:endParaRPr lang="en-US" sz="4400" dirty="0" smtClean="0"/>
          </a:p>
        </p:txBody>
      </p:sp>
    </p:spTree>
    <p:extLst>
      <p:ext uri="{BB962C8B-B14F-4D97-AF65-F5344CB8AC3E}">
        <p14:creationId xmlns:p14="http://schemas.microsoft.com/office/powerpoint/2010/main" val="22759335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219200" y="152400"/>
            <a:ext cx="7772400" cy="1206500"/>
          </a:xfrm>
        </p:spPr>
        <p:txBody>
          <a:bodyPr/>
          <a:lstStyle/>
          <a:p>
            <a:pPr eaLnBrk="1" hangingPunct="1"/>
            <a:r>
              <a:rPr lang="en-US" dirty="0" smtClean="0"/>
              <a:t>Thwarted Belongingness: 	Empirical Evidence</a:t>
            </a:r>
          </a:p>
        </p:txBody>
      </p:sp>
      <p:sp>
        <p:nvSpPr>
          <p:cNvPr id="117763" name="Rectangle 3"/>
          <p:cNvSpPr>
            <a:spLocks noGrp="1" noChangeArrowheads="1"/>
          </p:cNvSpPr>
          <p:nvPr>
            <p:ph type="body" idx="4294967295"/>
          </p:nvPr>
        </p:nvSpPr>
        <p:spPr>
          <a:xfrm>
            <a:off x="1219200" y="1524000"/>
            <a:ext cx="7620000" cy="5334000"/>
          </a:xfrm>
        </p:spPr>
        <p:txBody>
          <a:bodyPr/>
          <a:lstStyle/>
          <a:p>
            <a:pPr eaLnBrk="1" hangingPunct="1"/>
            <a:r>
              <a:rPr lang="en-US" sz="4000" dirty="0" smtClean="0">
                <a:cs typeface="Times New Roman" pitchFamily="18" charset="0"/>
              </a:rPr>
              <a:t> Several studies have documented this association. </a:t>
            </a:r>
          </a:p>
          <a:p>
            <a:pPr eaLnBrk="1" hangingPunct="1">
              <a:buFont typeface="Symbol" pitchFamily="18" charset="2"/>
              <a:buNone/>
            </a:pPr>
            <a:r>
              <a:rPr lang="en-US" sz="2000" dirty="0" smtClean="0">
                <a:cs typeface="Times New Roman" pitchFamily="18" charset="0"/>
              </a:rPr>
              <a:t>Joiner, T., Van Orden, K., &amp; Hollar, D. (2006).  On Buckeyes, Gators, the Miracle on Ice, and Super Bowl Sunday: Pulling Together Is Associated With Lower Suicide Rates.  </a:t>
            </a:r>
            <a:r>
              <a:rPr lang="en-US" sz="2000" u="sng" dirty="0" smtClean="0">
                <a:cs typeface="Times New Roman" pitchFamily="18" charset="0"/>
              </a:rPr>
              <a:t>Journal of Social &amp; Clinical Psychology</a:t>
            </a:r>
            <a:r>
              <a:rPr lang="en-US" sz="2000" dirty="0" smtClean="0">
                <a:cs typeface="Times New Roman" pitchFamily="18" charset="0"/>
              </a:rPr>
              <a:t>.</a:t>
            </a:r>
          </a:p>
          <a:p>
            <a:pPr eaLnBrk="1" hangingPunct="1">
              <a:buFont typeface="Symbol" pitchFamily="18" charset="2"/>
              <a:buNone/>
            </a:pPr>
            <a:r>
              <a:rPr lang="en-US" sz="2000" dirty="0" smtClean="0">
                <a:cs typeface="Times New Roman" pitchFamily="18" charset="0"/>
              </a:rPr>
              <a:t>Fernquist, R.M. (2000).  An aggregate analysis of professional sports, suicide, and homicide rates: 30 U.S. metropolitan areas, 1971-1990.  </a:t>
            </a:r>
            <a:r>
              <a:rPr lang="en-US" sz="2000" u="sng" dirty="0" smtClean="0">
                <a:cs typeface="Times New Roman" pitchFamily="18" charset="0"/>
              </a:rPr>
              <a:t>Aggression &amp; Violent Behavior</a:t>
            </a:r>
            <a:r>
              <a:rPr lang="en-US" sz="2000" dirty="0" smtClean="0">
                <a:cs typeface="Times New Roman" pitchFamily="18" charset="0"/>
              </a:rPr>
              <a:t>, </a:t>
            </a:r>
            <a:r>
              <a:rPr lang="en-US" sz="2000" u="sng" dirty="0" smtClean="0">
                <a:cs typeface="Times New Roman" pitchFamily="18" charset="0"/>
              </a:rPr>
              <a:t>5</a:t>
            </a:r>
            <a:r>
              <a:rPr lang="en-US" sz="2000" dirty="0" smtClean="0">
                <a:cs typeface="Times New Roman" pitchFamily="18" charset="0"/>
              </a:rPr>
              <a:t>, 329-341. </a:t>
            </a:r>
          </a:p>
          <a:p>
            <a:pPr eaLnBrk="1" hangingPunct="1">
              <a:buFont typeface="Symbol" pitchFamily="18" charset="2"/>
              <a:buNone/>
            </a:pPr>
            <a:r>
              <a:rPr lang="en-US" sz="2000" dirty="0" smtClean="0">
                <a:cs typeface="Times New Roman" pitchFamily="18" charset="0"/>
              </a:rPr>
              <a:t>Steels, M.D. (1994).  Deliberate self poisoning - Nottingham Forest Football Club and F. A. Cup defeat. </a:t>
            </a:r>
            <a:r>
              <a:rPr lang="en-US" sz="2000" u="sng" dirty="0" smtClean="0">
                <a:cs typeface="Times New Roman" pitchFamily="18" charset="0"/>
              </a:rPr>
              <a:t>Irish Journal of Psychological Medicine</a:t>
            </a:r>
            <a:r>
              <a:rPr lang="en-US" sz="2000" dirty="0" smtClean="0">
                <a:cs typeface="Times New Roman" pitchFamily="18" charset="0"/>
              </a:rPr>
              <a:t>, </a:t>
            </a:r>
            <a:r>
              <a:rPr lang="en-US" sz="2000" u="sng" dirty="0" smtClean="0">
                <a:cs typeface="Times New Roman" pitchFamily="18" charset="0"/>
              </a:rPr>
              <a:t>11</a:t>
            </a:r>
            <a:r>
              <a:rPr lang="en-US" sz="2000" dirty="0" smtClean="0">
                <a:cs typeface="Times New Roman" pitchFamily="18" charset="0"/>
              </a:rPr>
              <a:t>, 76-78. </a:t>
            </a:r>
          </a:p>
          <a:p>
            <a:pPr eaLnBrk="1" hangingPunct="1">
              <a:buFont typeface="Symbol" pitchFamily="18" charset="2"/>
              <a:buNone/>
            </a:pPr>
            <a:r>
              <a:rPr lang="en-US" sz="2000" dirty="0" smtClean="0">
                <a:cs typeface="Times New Roman" pitchFamily="18" charset="0"/>
              </a:rPr>
              <a:t>Trovato, F. (1998).  The Stanley Cup of Hockey and suicide in Quebec, 1951-1992.  </a:t>
            </a:r>
            <a:r>
              <a:rPr lang="en-US" sz="2000" u="sng" dirty="0" smtClean="0">
                <a:cs typeface="Times New Roman" pitchFamily="18" charset="0"/>
              </a:rPr>
              <a:t>Social Forces</a:t>
            </a:r>
            <a:r>
              <a:rPr lang="en-US" sz="2000" dirty="0" smtClean="0">
                <a:cs typeface="Times New Roman" pitchFamily="18" charset="0"/>
              </a:rPr>
              <a:t>, </a:t>
            </a:r>
            <a:r>
              <a:rPr lang="en-US" sz="2000" u="sng" dirty="0" smtClean="0">
                <a:cs typeface="Times New Roman" pitchFamily="18" charset="0"/>
              </a:rPr>
              <a:t>77</a:t>
            </a:r>
            <a:r>
              <a:rPr lang="en-US" sz="2000" dirty="0" smtClean="0">
                <a:cs typeface="Times New Roman" pitchFamily="18" charset="0"/>
              </a:rPr>
              <a:t>, 105-126. </a:t>
            </a:r>
          </a:p>
          <a:p>
            <a:pPr eaLnBrk="1" hangingPunct="1"/>
            <a:endParaRPr lang="en-US" sz="2000" dirty="0" smtClean="0"/>
          </a:p>
        </p:txBody>
      </p:sp>
    </p:spTree>
    <p:extLst>
      <p:ext uri="{BB962C8B-B14F-4D97-AF65-F5344CB8AC3E}">
        <p14:creationId xmlns:p14="http://schemas.microsoft.com/office/powerpoint/2010/main" val="16676004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4294967295"/>
          </p:nvPr>
        </p:nvSpPr>
        <p:spPr>
          <a:xfrm>
            <a:off x="1066800" y="1600200"/>
            <a:ext cx="3962400" cy="2057400"/>
          </a:xfrm>
        </p:spPr>
        <p:txBody>
          <a:bodyPr/>
          <a:lstStyle/>
          <a:p>
            <a:pPr eaLnBrk="1" hangingPunct="1"/>
            <a:r>
              <a:rPr lang="en-US" sz="3600" dirty="0" smtClean="0"/>
              <a:t>Miracle on Ice, February 22, 1980</a:t>
            </a:r>
          </a:p>
        </p:txBody>
      </p:sp>
      <p:pic>
        <p:nvPicPr>
          <p:cNvPr id="121859" name="Picture 4" descr="team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38200"/>
            <a:ext cx="37099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435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685800" y="455613"/>
            <a:ext cx="74644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795" tIns="26625" rIns="18795" bIns="26625"/>
          <a:lstStyle/>
          <a:p>
            <a:pPr algn="ctr" defTabSz="901700" eaLnBrk="0" fontAlgn="base" hangingPunct="0">
              <a:lnSpc>
                <a:spcPts val="5625"/>
              </a:lnSpc>
              <a:spcBef>
                <a:spcPct val="0"/>
              </a:spcBef>
              <a:spcAft>
                <a:spcPct val="0"/>
              </a:spcAft>
              <a:tabLst>
                <a:tab pos="901700" algn="l"/>
                <a:tab pos="1804988" algn="l"/>
                <a:tab pos="2706688" algn="l"/>
                <a:tab pos="3608388" algn="l"/>
                <a:tab pos="4510088" algn="l"/>
                <a:tab pos="5413375" algn="l"/>
                <a:tab pos="6315075" algn="l"/>
              </a:tabLst>
            </a:pPr>
            <a:r>
              <a:rPr lang="en-US" sz="4700" b="1" dirty="0">
                <a:solidFill>
                  <a:srgbClr val="FF0000"/>
                </a:solidFill>
                <a:latin typeface="Textile" charset="0"/>
                <a:ea typeface="ＭＳ Ｐゴシック" charset="-128"/>
              </a:rPr>
              <a:t>Timing of USA Suicides</a:t>
            </a:r>
            <a:endParaRPr lang="en-US" sz="4700" b="1" dirty="0">
              <a:solidFill>
                <a:srgbClr val="FF0000"/>
              </a:solidFill>
              <a:latin typeface="SnyderSpeed" pitchFamily="4" charset="0"/>
              <a:ea typeface="ＭＳ Ｐゴシック" charset="-128"/>
            </a:endParaRPr>
          </a:p>
        </p:txBody>
      </p:sp>
      <p:sp>
        <p:nvSpPr>
          <p:cNvPr id="23555" name="Rectangle 21"/>
          <p:cNvSpPr>
            <a:spLocks noGrp="1" noChangeArrowheads="1"/>
          </p:cNvSpPr>
          <p:nvPr>
            <p:ph type="body" idx="1"/>
          </p:nvPr>
        </p:nvSpPr>
        <p:spPr>
          <a:xfrm>
            <a:off x="0" y="5867400"/>
            <a:ext cx="1528763" cy="828675"/>
          </a:xfrm>
          <a:noFill/>
        </p:spPr>
        <p:txBody>
          <a:bodyPr wrap="none" lIns="18795" tIns="26625" rIns="18795" bIns="26625"/>
          <a:lstStyle/>
          <a:p>
            <a:pPr marL="0" indent="0">
              <a:lnSpc>
                <a:spcPts val="2763"/>
              </a:lnSpc>
              <a:spcBef>
                <a:spcPct val="0"/>
              </a:spcBef>
              <a:buClr>
                <a:srgbClr val="AA0056"/>
              </a:buClr>
              <a:buFont typeface="Helvetica" charset="0"/>
              <a:buChar char=" "/>
              <a:tabLst>
                <a:tab pos="450850" algn="l"/>
                <a:tab pos="901700" algn="l"/>
                <a:tab pos="1352550" algn="l"/>
              </a:tabLst>
            </a:pPr>
            <a:r>
              <a:rPr lang="en-US" sz="2000" b="1" dirty="0" smtClean="0">
                <a:solidFill>
                  <a:srgbClr val="FF0000"/>
                </a:solidFill>
                <a:latin typeface="Textile" charset="0"/>
                <a:ea typeface="ＭＳ Ｐゴシック" charset="-128"/>
              </a:rPr>
              <a:t>75  men</a:t>
            </a:r>
          </a:p>
          <a:p>
            <a:pPr marL="0" indent="0">
              <a:lnSpc>
                <a:spcPts val="2763"/>
              </a:lnSpc>
              <a:spcBef>
                <a:spcPct val="0"/>
              </a:spcBef>
              <a:buClr>
                <a:srgbClr val="AA0056"/>
              </a:buClr>
              <a:buFont typeface="Helvetica" charset="0"/>
              <a:buChar char=" "/>
              <a:tabLst>
                <a:tab pos="450850" algn="l"/>
                <a:tab pos="901700" algn="l"/>
                <a:tab pos="1352550" algn="l"/>
              </a:tabLst>
            </a:pPr>
            <a:r>
              <a:rPr lang="en-US" sz="2000" b="1" dirty="0" smtClean="0">
                <a:solidFill>
                  <a:srgbClr val="FF0000"/>
                </a:solidFill>
                <a:latin typeface="Textile" charset="0"/>
                <a:ea typeface="ＭＳ Ｐゴシック" charset="-128"/>
              </a:rPr>
              <a:t>20 women </a:t>
            </a:r>
            <a:endParaRPr lang="en-US" sz="2400" b="1" dirty="0" smtClean="0">
              <a:solidFill>
                <a:srgbClr val="FF0000"/>
              </a:solidFill>
              <a:latin typeface="TektoMM_503 BD 488 NO" pitchFamily="1" charset="0"/>
              <a:ea typeface="ＭＳ Ｐゴシック" charset="-128"/>
            </a:endParaRPr>
          </a:p>
        </p:txBody>
      </p:sp>
      <p:pic>
        <p:nvPicPr>
          <p:cNvPr id="23556" name="Picture 37" descr="PIC1068506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187450"/>
            <a:ext cx="7051675"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0" name="Rectangle 38"/>
          <p:cNvSpPr>
            <a:spLocks noChangeArrowheads="1"/>
          </p:cNvSpPr>
          <p:nvPr/>
        </p:nvSpPr>
        <p:spPr bwMode="auto">
          <a:xfrm>
            <a:off x="0" y="1636713"/>
            <a:ext cx="5080000" cy="2600325"/>
          </a:xfrm>
          <a:prstGeom prst="rect">
            <a:avLst/>
          </a:prstGeom>
          <a:noFill/>
          <a:ln w="12700">
            <a:noFill/>
            <a:miter lim="800000"/>
            <a:headEnd/>
            <a:tailEnd/>
          </a:ln>
          <a:effectLst/>
        </p:spPr>
        <p:txBody>
          <a:bodyPr wrap="none" lIns="18795" tIns="26625" rIns="18795" bIns="26625"/>
          <a:lstStyle/>
          <a:p>
            <a:pPr algn="ctr" defTabSz="901700" eaLnBrk="0" fontAlgn="base" hangingPunct="0">
              <a:lnSpc>
                <a:spcPts val="9600"/>
              </a:lnSpc>
              <a:spcBef>
                <a:spcPct val="0"/>
              </a:spcBef>
              <a:spcAft>
                <a:spcPct val="0"/>
              </a:spcAft>
              <a:tabLst>
                <a:tab pos="901700" algn="l"/>
                <a:tab pos="1804988" algn="l"/>
                <a:tab pos="2706688" algn="l"/>
                <a:tab pos="3608388" algn="l"/>
                <a:tab pos="4510088" algn="l"/>
                <a:tab pos="5413375" algn="l"/>
                <a:tab pos="6315075" algn="l"/>
              </a:tabLst>
            </a:pPr>
            <a:r>
              <a:rPr lang="en-US" sz="8000" i="1" dirty="0">
                <a:solidFill>
                  <a:srgbClr val="FF0000"/>
                </a:solidFill>
                <a:effectLst>
                  <a:outerShdw blurRad="38100" dist="38100" dir="2700000" algn="tl">
                    <a:srgbClr val="C0C0C0"/>
                  </a:outerShdw>
                </a:effectLst>
                <a:latin typeface="Textile" charset="0"/>
                <a:ea typeface="ＭＳ Ｐゴシック" charset="-128"/>
              </a:rPr>
              <a:t>95 </a:t>
            </a:r>
            <a:r>
              <a:rPr lang="en-US" sz="5400" i="1" dirty="0">
                <a:solidFill>
                  <a:srgbClr val="0000FF"/>
                </a:solidFill>
                <a:effectLst>
                  <a:outerShdw blurRad="38100" dist="38100" dir="2700000" algn="tl">
                    <a:srgbClr val="C0C0C0"/>
                  </a:outerShdw>
                </a:effectLst>
                <a:latin typeface="Textile" charset="0"/>
                <a:ea typeface="ＭＳ Ｐゴシック" charset="-128"/>
              </a:rPr>
              <a:t>Suicides </a:t>
            </a:r>
            <a:br>
              <a:rPr lang="en-US" sz="5400" i="1" dirty="0">
                <a:solidFill>
                  <a:srgbClr val="0000FF"/>
                </a:solidFill>
                <a:effectLst>
                  <a:outerShdw blurRad="38100" dist="38100" dir="2700000" algn="tl">
                    <a:srgbClr val="C0C0C0"/>
                  </a:outerShdw>
                </a:effectLst>
                <a:latin typeface="Textile" charset="0"/>
                <a:ea typeface="ＭＳ Ｐゴシック" charset="-128"/>
              </a:rPr>
            </a:br>
            <a:r>
              <a:rPr lang="en-US" sz="5400" i="1" dirty="0">
                <a:solidFill>
                  <a:srgbClr val="0000FF"/>
                </a:solidFill>
                <a:effectLst>
                  <a:outerShdw blurRad="38100" dist="38100" dir="2700000" algn="tl">
                    <a:srgbClr val="C0C0C0"/>
                  </a:outerShdw>
                </a:effectLst>
                <a:latin typeface="Textile" charset="0"/>
                <a:ea typeface="ＭＳ Ｐゴシック" charset="-128"/>
              </a:rPr>
              <a:t>each day</a:t>
            </a:r>
            <a:endParaRPr lang="en-US" sz="7100" i="1" dirty="0">
              <a:solidFill>
                <a:srgbClr val="0000FF"/>
              </a:solidFill>
              <a:effectLst>
                <a:outerShdw blurRad="38100" dist="38100" dir="2700000" algn="tl">
                  <a:srgbClr val="C0C0C0"/>
                </a:outerShdw>
              </a:effectLst>
              <a:latin typeface="SnyderSpeed" pitchFamily="4" charset="0"/>
              <a:ea typeface="ＭＳ Ｐゴシック" charset="-128"/>
            </a:endParaRPr>
          </a:p>
        </p:txBody>
      </p:sp>
    </p:spTree>
    <p:extLst>
      <p:ext uri="{BB962C8B-B14F-4D97-AF65-F5344CB8AC3E}">
        <p14:creationId xmlns:p14="http://schemas.microsoft.com/office/powerpoint/2010/main" val="3817529314"/>
      </p:ext>
    </p:extLst>
  </p:cSld>
  <p:clrMapOvr>
    <a:masterClrMapping/>
  </p:clrMapOvr>
  <p:transition advTm="2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1252525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3"/>
          <p:cNvGraphicFramePr>
            <a:graphicFrameLocks noChangeAspect="1"/>
          </p:cNvGraphicFramePr>
          <p:nvPr/>
        </p:nvGraphicFramePr>
        <p:xfrm>
          <a:off x="0" y="11113"/>
          <a:ext cx="9144000" cy="6846887"/>
        </p:xfrm>
        <a:graphic>
          <a:graphicData uri="http://schemas.openxmlformats.org/presentationml/2006/ole">
            <mc:AlternateContent xmlns:mc="http://schemas.openxmlformats.org/markup-compatibility/2006">
              <mc:Choice xmlns:v="urn:schemas-microsoft-com:vml" Requires="v">
                <p:oleObj spid="_x0000_s2056" name="Acrobat Document" r:id="rId4" imgW="7543800" imgH="5829300" progId="AcroExch.Document.7">
                  <p:embed/>
                </p:oleObj>
              </mc:Choice>
              <mc:Fallback>
                <p:oleObj name="Acrobat Document" r:id="rId4" imgW="7543800" imgH="58293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9729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subTitle" idx="4294967295"/>
          </p:nvPr>
        </p:nvSpPr>
        <p:spPr>
          <a:xfrm>
            <a:off x="4191000" y="4876800"/>
            <a:ext cx="4953000" cy="990600"/>
          </a:xfrm>
        </p:spPr>
        <p:txBody>
          <a:bodyPr/>
          <a:lstStyle/>
          <a:p>
            <a:pPr marL="0" indent="0" eaLnBrk="1" hangingPunct="1">
              <a:lnSpc>
                <a:spcPct val="90000"/>
              </a:lnSpc>
              <a:buFont typeface="Symbol" pitchFamily="18" charset="2"/>
              <a:buNone/>
            </a:pPr>
            <a:r>
              <a:rPr lang="en-US" dirty="0" smtClean="0"/>
              <a:t>Serious Attempt or Death by Suicide</a:t>
            </a:r>
            <a:endParaRPr lang="en-US" dirty="0" smtClean="0">
              <a:solidFill>
                <a:srgbClr val="C0C0C0"/>
              </a:solidFill>
            </a:endParaRPr>
          </a:p>
        </p:txBody>
      </p:sp>
      <p:sp>
        <p:nvSpPr>
          <p:cNvPr id="133123" name="Oval 3"/>
          <p:cNvSpPr>
            <a:spLocks noChangeArrowheads="1"/>
          </p:cNvSpPr>
          <p:nvPr/>
        </p:nvSpPr>
        <p:spPr bwMode="auto">
          <a:xfrm>
            <a:off x="2819400" y="1066800"/>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133124" name="Oval 4"/>
          <p:cNvSpPr>
            <a:spLocks noChangeArrowheads="1"/>
          </p:cNvSpPr>
          <p:nvPr/>
        </p:nvSpPr>
        <p:spPr bwMode="auto">
          <a:xfrm>
            <a:off x="6248400" y="2514600"/>
            <a:ext cx="27432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133125" name="Line 5"/>
          <p:cNvSpPr>
            <a:spLocks noChangeShapeType="1"/>
          </p:cNvSpPr>
          <p:nvPr/>
        </p:nvSpPr>
        <p:spPr bwMode="auto">
          <a:xfrm>
            <a:off x="6400800" y="2971800"/>
            <a:ext cx="838200" cy="1828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133126" name="Text Box 6"/>
          <p:cNvSpPr txBox="1">
            <a:spLocks noChangeArrowheads="1"/>
          </p:cNvSpPr>
          <p:nvPr/>
        </p:nvSpPr>
        <p:spPr bwMode="auto">
          <a:xfrm>
            <a:off x="3184525" y="5375275"/>
            <a:ext cx="146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endParaRPr lang="en-US" dirty="0">
              <a:solidFill>
                <a:srgbClr val="EAEAEA"/>
              </a:solidFill>
            </a:endParaRPr>
          </a:p>
        </p:txBody>
      </p:sp>
      <p:sp>
        <p:nvSpPr>
          <p:cNvPr id="133127" name="Text Box 7"/>
          <p:cNvSpPr txBox="1">
            <a:spLocks noChangeArrowheads="1"/>
          </p:cNvSpPr>
          <p:nvPr/>
        </p:nvSpPr>
        <p:spPr bwMode="auto">
          <a:xfrm>
            <a:off x="3124200" y="152400"/>
            <a:ext cx="3000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800" dirty="0">
                <a:solidFill>
                  <a:srgbClr val="EAEAEA"/>
                </a:solidFill>
              </a:rPr>
              <a:t>Those Who </a:t>
            </a:r>
          </a:p>
          <a:p>
            <a:pPr algn="ctr" eaLnBrk="1" fontAlgn="base" hangingPunct="1">
              <a:spcBef>
                <a:spcPct val="0"/>
              </a:spcBef>
              <a:spcAft>
                <a:spcPct val="0"/>
              </a:spcAft>
            </a:pPr>
            <a:r>
              <a:rPr lang="en-US" sz="2800" dirty="0">
                <a:solidFill>
                  <a:srgbClr val="EAEAEA"/>
                </a:solidFill>
              </a:rPr>
              <a:t>Desire Suicide</a:t>
            </a:r>
          </a:p>
        </p:txBody>
      </p:sp>
      <p:sp>
        <p:nvSpPr>
          <p:cNvPr id="133128" name="Text Box 8"/>
          <p:cNvSpPr txBox="1">
            <a:spLocks noChangeArrowheads="1"/>
          </p:cNvSpPr>
          <p:nvPr/>
        </p:nvSpPr>
        <p:spPr bwMode="auto">
          <a:xfrm>
            <a:off x="6143625" y="2590800"/>
            <a:ext cx="3000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2000" dirty="0">
                <a:solidFill>
                  <a:srgbClr val="EAEAEA"/>
                </a:solidFill>
              </a:rPr>
              <a:t>   Those Who Are      Capable of Suicide</a:t>
            </a:r>
          </a:p>
        </p:txBody>
      </p:sp>
      <p:sp>
        <p:nvSpPr>
          <p:cNvPr id="133129" name="Line 9"/>
          <p:cNvSpPr>
            <a:spLocks noChangeShapeType="1"/>
          </p:cNvSpPr>
          <p:nvPr/>
        </p:nvSpPr>
        <p:spPr bwMode="auto">
          <a:xfrm>
            <a:off x="2819400" y="3048000"/>
            <a:ext cx="37338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133130" name="Text Box 10"/>
          <p:cNvSpPr txBox="1">
            <a:spLocks noChangeArrowheads="1"/>
          </p:cNvSpPr>
          <p:nvPr/>
        </p:nvSpPr>
        <p:spPr bwMode="auto">
          <a:xfrm>
            <a:off x="3429000" y="19050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Perceived</a:t>
            </a:r>
          </a:p>
          <a:p>
            <a:pPr algn="ctr" eaLnBrk="1" fontAlgn="base" hangingPunct="1">
              <a:spcBef>
                <a:spcPct val="0"/>
              </a:spcBef>
              <a:spcAft>
                <a:spcPct val="0"/>
              </a:spcAft>
            </a:pPr>
            <a:r>
              <a:rPr lang="en-US" dirty="0">
                <a:solidFill>
                  <a:srgbClr val="EAEAEA"/>
                </a:solidFill>
              </a:rPr>
              <a:t>Burdensomeness</a:t>
            </a:r>
          </a:p>
        </p:txBody>
      </p:sp>
      <p:sp>
        <p:nvSpPr>
          <p:cNvPr id="133131" name="Text Box 11"/>
          <p:cNvSpPr txBox="1">
            <a:spLocks noChangeArrowheads="1"/>
          </p:cNvSpPr>
          <p:nvPr/>
        </p:nvSpPr>
        <p:spPr bwMode="auto">
          <a:xfrm>
            <a:off x="3657600" y="34290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dirty="0">
                <a:solidFill>
                  <a:srgbClr val="EAEAEA"/>
                </a:solidFill>
              </a:rPr>
              <a:t>Thwarted</a:t>
            </a:r>
          </a:p>
          <a:p>
            <a:pPr algn="ctr" eaLnBrk="1" fontAlgn="base" hangingPunct="1">
              <a:spcBef>
                <a:spcPct val="0"/>
              </a:spcBef>
              <a:spcAft>
                <a:spcPct val="0"/>
              </a:spcAft>
            </a:pPr>
            <a:r>
              <a:rPr lang="en-US" dirty="0">
                <a:solidFill>
                  <a:srgbClr val="EAEAEA"/>
                </a:solidFill>
              </a:rPr>
              <a:t>Belongingness</a:t>
            </a:r>
          </a:p>
        </p:txBody>
      </p:sp>
      <p:sp>
        <p:nvSpPr>
          <p:cNvPr id="133132" name="Rectangle 12"/>
          <p:cNvSpPr>
            <a:spLocks noChangeArrowheads="1"/>
          </p:cNvSpPr>
          <p:nvPr/>
        </p:nvSpPr>
        <p:spPr bwMode="auto">
          <a:xfrm>
            <a:off x="1981200" y="609600"/>
            <a:ext cx="533400" cy="55626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fontAlgn="base">
              <a:spcBef>
                <a:spcPct val="0"/>
              </a:spcBef>
              <a:spcAft>
                <a:spcPct val="0"/>
              </a:spcAft>
            </a:pPr>
            <a:endParaRPr lang="en-US" sz="2400" dirty="0">
              <a:solidFill>
                <a:srgbClr val="EAEAEA"/>
              </a:solidFill>
            </a:endParaRPr>
          </a:p>
        </p:txBody>
      </p:sp>
      <p:sp>
        <p:nvSpPr>
          <p:cNvPr id="133133" name="Line 13"/>
          <p:cNvSpPr>
            <a:spLocks noChangeShapeType="1"/>
          </p:cNvSpPr>
          <p:nvPr/>
        </p:nvSpPr>
        <p:spPr bwMode="auto">
          <a:xfrm>
            <a:off x="2514600" y="3276600"/>
            <a:ext cx="338138"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n-US" sz="2400" dirty="0">
              <a:solidFill>
                <a:srgbClr val="EAEAEA"/>
              </a:solidFill>
            </a:endParaRPr>
          </a:p>
        </p:txBody>
      </p:sp>
      <p:sp>
        <p:nvSpPr>
          <p:cNvPr id="133134" name="Text Box 14"/>
          <p:cNvSpPr txBox="1">
            <a:spLocks noChangeArrowheads="1"/>
          </p:cNvSpPr>
          <p:nvPr/>
        </p:nvSpPr>
        <p:spPr bwMode="auto">
          <a:xfrm>
            <a:off x="1981200" y="533400"/>
            <a:ext cx="381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b="1" dirty="0">
                <a:solidFill>
                  <a:srgbClr val="200B5B"/>
                </a:solidFill>
              </a:rPr>
              <a:t>Distal </a:t>
            </a:r>
          </a:p>
          <a:p>
            <a:pPr algn="ctr" eaLnBrk="1" fontAlgn="base" hangingPunct="1">
              <a:spcBef>
                <a:spcPct val="50000"/>
              </a:spcBef>
              <a:spcAft>
                <a:spcPct val="0"/>
              </a:spcAft>
            </a:pPr>
            <a:endParaRPr lang="en-US" b="1" dirty="0">
              <a:solidFill>
                <a:srgbClr val="200B5B"/>
              </a:solidFill>
            </a:endParaRPr>
          </a:p>
          <a:p>
            <a:pPr algn="ctr" eaLnBrk="1" fontAlgn="base" hangingPunct="1">
              <a:spcBef>
                <a:spcPct val="50000"/>
              </a:spcBef>
              <a:spcAft>
                <a:spcPct val="0"/>
              </a:spcAft>
            </a:pPr>
            <a:r>
              <a:rPr lang="en-US" b="1" dirty="0">
                <a:solidFill>
                  <a:srgbClr val="200B5B"/>
                </a:solidFill>
              </a:rPr>
              <a:t>Factors</a:t>
            </a:r>
          </a:p>
        </p:txBody>
      </p:sp>
    </p:spTree>
    <p:extLst>
      <p:ext uri="{BB962C8B-B14F-4D97-AF65-F5344CB8AC3E}">
        <p14:creationId xmlns:p14="http://schemas.microsoft.com/office/powerpoint/2010/main" val="11469107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447800" y="381000"/>
            <a:ext cx="7010400" cy="1143000"/>
          </a:xfrm>
        </p:spPr>
        <p:txBody>
          <a:bodyPr/>
          <a:lstStyle/>
          <a:p>
            <a:pPr eaLnBrk="1" hangingPunct="1"/>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 </a:t>
            </a:r>
            <a:r>
              <a:rPr lang="en-US" sz="4800" dirty="0" smtClean="0">
                <a:cs typeface="Times New Roman" pitchFamily="18" charset="0"/>
              </a:rPr>
              <a:t>Suicide’s Shoeing Horn</a:t>
            </a:r>
          </a:p>
        </p:txBody>
      </p:sp>
      <p:sp>
        <p:nvSpPr>
          <p:cNvPr id="134147" name="Rectangle 3"/>
          <p:cNvSpPr>
            <a:spLocks noGrp="1" noChangeArrowheads="1"/>
          </p:cNvSpPr>
          <p:nvPr>
            <p:ph type="body" idx="1"/>
          </p:nvPr>
        </p:nvSpPr>
        <p:spPr>
          <a:xfrm>
            <a:off x="1371600" y="2057400"/>
            <a:ext cx="7500938" cy="4114800"/>
          </a:xfrm>
        </p:spPr>
        <p:txBody>
          <a:bodyPr/>
          <a:lstStyle/>
          <a:p>
            <a:pPr eaLnBrk="1" hangingPunct="1">
              <a:lnSpc>
                <a:spcPct val="90000"/>
              </a:lnSpc>
            </a:pPr>
            <a:r>
              <a:rPr lang="en-US" sz="4400" dirty="0" smtClean="0">
                <a:cs typeface="Times New Roman" pitchFamily="18" charset="0"/>
              </a:rPr>
              <a:t>Black bile is suicide’s “shoeing horn” (Burton, 1621).</a:t>
            </a:r>
          </a:p>
          <a:p>
            <a:pPr eaLnBrk="1" hangingPunct="1">
              <a:lnSpc>
                <a:spcPct val="90000"/>
              </a:lnSpc>
            </a:pPr>
            <a:r>
              <a:rPr lang="en-US" sz="4400" dirty="0" smtClean="0">
                <a:cs typeface="Times New Roman" pitchFamily="18" charset="0"/>
              </a:rPr>
              <a:t>There does appear to be a shoeing horn, and it’s serotonergic dysregulation.</a:t>
            </a:r>
          </a:p>
          <a:p>
            <a:pPr eaLnBrk="1" hangingPunct="1">
              <a:lnSpc>
                <a:spcPct val="90000"/>
              </a:lnSpc>
              <a:buFont typeface="Symbol" pitchFamily="18" charset="2"/>
              <a:buNone/>
            </a:pPr>
            <a:endParaRPr lang="en-US" sz="4400" dirty="0" smtClean="0">
              <a:cs typeface="Times New Roman" pitchFamily="18" charset="0"/>
            </a:endParaRPr>
          </a:p>
        </p:txBody>
      </p:sp>
    </p:spTree>
    <p:extLst>
      <p:ext uri="{BB962C8B-B14F-4D97-AF65-F5344CB8AC3E}">
        <p14:creationId xmlns:p14="http://schemas.microsoft.com/office/powerpoint/2010/main" val="1605893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Interpersonal Theory &amp; Veterans	</a:t>
            </a:r>
            <a:endParaRPr lang="en-US" dirty="0"/>
          </a:p>
        </p:txBody>
      </p:sp>
      <p:sp>
        <p:nvSpPr>
          <p:cNvPr id="3" name="Content Placeholder 2"/>
          <p:cNvSpPr>
            <a:spLocks noGrp="1"/>
          </p:cNvSpPr>
          <p:nvPr>
            <p:ph idx="1"/>
          </p:nvPr>
        </p:nvSpPr>
        <p:spPr>
          <a:xfrm>
            <a:off x="1066800" y="914400"/>
            <a:ext cx="7772400" cy="4495800"/>
          </a:xfrm>
        </p:spPr>
        <p:txBody>
          <a:bodyPr/>
          <a:lstStyle/>
          <a:p>
            <a:r>
              <a:rPr lang="en-US" dirty="0" smtClean="0"/>
              <a:t>Acquired Capability is necessary for actual behavior &amp; behavior/AC high in veterans</a:t>
            </a:r>
          </a:p>
          <a:p>
            <a:pPr lvl="1"/>
            <a:r>
              <a:rPr lang="en-US" dirty="0" smtClean="0"/>
              <a:t>Some estimate 20% of all US suicides are veterans, yet they comprise 7.6% of population</a:t>
            </a:r>
          </a:p>
          <a:p>
            <a:pPr lvl="1"/>
            <a:r>
              <a:rPr lang="en-US" dirty="0" smtClean="0"/>
              <a:t>As of 2010, 800+ lives lost to suicide, 700+ lost in OEF Afghanistan conflict total</a:t>
            </a:r>
          </a:p>
          <a:p>
            <a:r>
              <a:rPr lang="en-US" dirty="0" smtClean="0"/>
              <a:t>Thwarted Belongingness may actually increase risk when veteran not in group</a:t>
            </a:r>
          </a:p>
          <a:p>
            <a:r>
              <a:rPr lang="en-US" dirty="0" smtClean="0"/>
              <a:t>Perceived Burdensomeness may be relevant to function &amp; self-efficac</a:t>
            </a:r>
            <a:r>
              <a:rPr lang="en-US" dirty="0"/>
              <a:t>y</a:t>
            </a:r>
            <a:r>
              <a:rPr lang="en-US" dirty="0" smtClean="0"/>
              <a:t> relative to group</a:t>
            </a:r>
          </a:p>
          <a:p>
            <a:r>
              <a:rPr lang="en-US" dirty="0" smtClean="0"/>
              <a:t>Many distal factors may also be relevant</a:t>
            </a:r>
            <a:endParaRPr lang="en-US" dirty="0"/>
          </a:p>
        </p:txBody>
      </p:sp>
    </p:spTree>
    <p:extLst>
      <p:ext uri="{BB962C8B-B14F-4D97-AF65-F5344CB8AC3E}">
        <p14:creationId xmlns:p14="http://schemas.microsoft.com/office/powerpoint/2010/main" val="6368463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7467600" cy="4525963"/>
          </a:xfrm>
        </p:spPr>
        <p:txBody>
          <a:bodyPr>
            <a:normAutofit fontScale="92500" lnSpcReduction="10000"/>
          </a:bodyPr>
          <a:lstStyle/>
          <a:p>
            <a:r>
              <a:rPr lang="en-US" sz="4000" dirty="0">
                <a:solidFill>
                  <a:srgbClr val="000000"/>
                </a:solidFill>
              </a:rPr>
              <a:t>"The one transcendent factor that we seem to have, if there's any one that's associated with [suicide], is fractured relationships of some sort," </a:t>
            </a:r>
            <a:endParaRPr lang="en-US" sz="4000" dirty="0" smtClean="0">
              <a:solidFill>
                <a:srgbClr val="000000"/>
              </a:solidFill>
            </a:endParaRPr>
          </a:p>
          <a:p>
            <a:pPr marL="36576" indent="0">
              <a:buNone/>
            </a:pPr>
            <a:r>
              <a:rPr lang="en-US" sz="4000" dirty="0" smtClean="0">
                <a:solidFill>
                  <a:srgbClr val="000000"/>
                </a:solidFill>
              </a:rPr>
              <a:t>Lieut</a:t>
            </a:r>
            <a:r>
              <a:rPr lang="en-US" sz="4000" dirty="0">
                <a:solidFill>
                  <a:srgbClr val="000000"/>
                </a:solidFill>
              </a:rPr>
              <a:t>. General Eric Schoomaker, the Army surgeon general</a:t>
            </a:r>
            <a:br>
              <a:rPr lang="en-US" sz="4000" dirty="0">
                <a:solidFill>
                  <a:srgbClr val="000000"/>
                </a:solidFill>
              </a:rPr>
            </a:br>
            <a:r>
              <a:rPr lang="en-US" dirty="0">
                <a:solidFill>
                  <a:srgbClr val="000000"/>
                </a:solidFill>
              </a:rPr>
              <a:t/>
            </a:r>
            <a:br>
              <a:rPr lang="en-US" dirty="0">
                <a:solidFill>
                  <a:srgbClr val="000000"/>
                </a:solidFill>
              </a:rPr>
            </a:br>
            <a:endParaRPr lang="en-US" dirty="0"/>
          </a:p>
        </p:txBody>
      </p:sp>
    </p:spTree>
    <p:extLst>
      <p:ext uri="{BB962C8B-B14F-4D97-AF65-F5344CB8AC3E}">
        <p14:creationId xmlns:p14="http://schemas.microsoft.com/office/powerpoint/2010/main" val="35070002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a:t>
            </a:r>
            <a:r>
              <a:rPr lang="en-US" dirty="0" smtClean="0"/>
              <a:t>veterans </a:t>
            </a:r>
            <a:r>
              <a:rPr lang="en-US" dirty="0" smtClean="0"/>
              <a:t>who are </a:t>
            </a:r>
            <a:r>
              <a:rPr lang="en-US" dirty="0" smtClean="0"/>
              <a:t>substance dependent</a:t>
            </a:r>
            <a:r>
              <a:rPr lang="en-US" dirty="0" smtClean="0"/>
              <a:t>	</a:t>
            </a:r>
            <a:endParaRPr lang="en-US" dirty="0"/>
          </a:p>
        </p:txBody>
      </p:sp>
      <p:sp>
        <p:nvSpPr>
          <p:cNvPr id="3" name="Content Placeholder 2"/>
          <p:cNvSpPr>
            <a:spLocks noGrp="1"/>
          </p:cNvSpPr>
          <p:nvPr>
            <p:ph idx="1"/>
          </p:nvPr>
        </p:nvSpPr>
        <p:spPr>
          <a:xfrm>
            <a:off x="457200" y="1600200"/>
            <a:ext cx="7467600" cy="5257800"/>
          </a:xfrm>
        </p:spPr>
        <p:txBody>
          <a:bodyPr>
            <a:normAutofit fontScale="92500"/>
          </a:bodyPr>
          <a:lstStyle/>
          <a:p>
            <a:r>
              <a:rPr lang="en-US" dirty="0" smtClean="0"/>
              <a:t>May increase perturbation if in withdrawal, lead to sleep problems &amp; </a:t>
            </a:r>
            <a:r>
              <a:rPr lang="en-US" dirty="0" smtClean="0"/>
              <a:t>agitation</a:t>
            </a:r>
          </a:p>
          <a:p>
            <a:r>
              <a:rPr lang="en-US" dirty="0" smtClean="0"/>
              <a:t>Could increase burdensomeness, capability, and decrease belonging</a:t>
            </a:r>
            <a:endParaRPr lang="en-US" dirty="0" smtClean="0"/>
          </a:p>
          <a:p>
            <a:r>
              <a:rPr lang="en-US" dirty="0" smtClean="0"/>
              <a:t>May occur in the context of mood disorder</a:t>
            </a:r>
          </a:p>
          <a:p>
            <a:pPr lvl="1"/>
            <a:r>
              <a:rPr lang="en-US" dirty="0" smtClean="0"/>
              <a:t>Suicidal thinking a DSM symptom for MDD</a:t>
            </a:r>
          </a:p>
          <a:p>
            <a:pPr lvl="1"/>
            <a:r>
              <a:rPr lang="en-US" dirty="0" smtClean="0"/>
              <a:t>Bipolar Disorder – highest risk (esp. BD II)</a:t>
            </a:r>
          </a:p>
          <a:p>
            <a:r>
              <a:rPr lang="en-US" dirty="0" smtClean="0"/>
              <a:t>Rates may be high for particular addictions, such as heroin</a:t>
            </a:r>
          </a:p>
          <a:p>
            <a:pPr lvl="1"/>
            <a:r>
              <a:rPr lang="en-US" dirty="0" smtClean="0"/>
              <a:t>Some studies find </a:t>
            </a:r>
            <a:r>
              <a:rPr lang="en-US" dirty="0" smtClean="0"/>
              <a:t>1/3 die within years</a:t>
            </a:r>
          </a:p>
        </p:txBody>
      </p:sp>
    </p:spTree>
    <p:extLst>
      <p:ext uri="{BB962C8B-B14F-4D97-AF65-F5344CB8AC3E}">
        <p14:creationId xmlns:p14="http://schemas.microsoft.com/office/powerpoint/2010/main" val="77169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dirty="0" smtClean="0"/>
              <a:t>Suicide &amp; Addiction</a:t>
            </a:r>
            <a:endParaRPr lang="en-US" dirty="0"/>
          </a:p>
        </p:txBody>
      </p:sp>
      <p:sp>
        <p:nvSpPr>
          <p:cNvPr id="3" name="Content Placeholder 2"/>
          <p:cNvSpPr>
            <a:spLocks noGrp="1"/>
          </p:cNvSpPr>
          <p:nvPr>
            <p:ph idx="1"/>
          </p:nvPr>
        </p:nvSpPr>
        <p:spPr>
          <a:xfrm>
            <a:off x="533400" y="990600"/>
            <a:ext cx="7467600" cy="5867400"/>
          </a:xfrm>
        </p:spPr>
        <p:txBody>
          <a:bodyPr>
            <a:normAutofit fontScale="92500" lnSpcReduction="10000"/>
          </a:bodyPr>
          <a:lstStyle/>
          <a:p>
            <a:r>
              <a:rPr lang="en-US" dirty="0" smtClean="0"/>
              <a:t>Perhaps most relevant as one of many factors</a:t>
            </a:r>
          </a:p>
          <a:p>
            <a:r>
              <a:rPr lang="en-US" dirty="0" smtClean="0"/>
              <a:t>No clear evidence that most substance abuse deaths are necessarily suicide</a:t>
            </a:r>
          </a:p>
          <a:p>
            <a:pPr lvl="1"/>
            <a:r>
              <a:rPr lang="en-US" dirty="0" smtClean="0"/>
              <a:t>Intent</a:t>
            </a:r>
          </a:p>
          <a:p>
            <a:pPr lvl="1"/>
            <a:r>
              <a:rPr lang="en-US" dirty="0" smtClean="0"/>
              <a:t>Mind of the Deceased can’t be Accessed</a:t>
            </a:r>
          </a:p>
          <a:p>
            <a:r>
              <a:rPr lang="en-US" dirty="0" smtClean="0"/>
              <a:t>Slow suicide through addiction often does not make sense</a:t>
            </a:r>
          </a:p>
          <a:p>
            <a:r>
              <a:rPr lang="en-US" dirty="0" smtClean="0"/>
              <a:t>Many other factors may be more important</a:t>
            </a:r>
          </a:p>
          <a:p>
            <a:pPr lvl="1"/>
            <a:r>
              <a:rPr lang="en-US" dirty="0" smtClean="0"/>
              <a:t>Hopelessness</a:t>
            </a:r>
          </a:p>
          <a:p>
            <a:pPr lvl="1"/>
            <a:r>
              <a:rPr lang="en-US" dirty="0" smtClean="0"/>
              <a:t>Other Axis I Disorders</a:t>
            </a:r>
          </a:p>
          <a:p>
            <a:pPr lvl="1"/>
            <a:r>
              <a:rPr lang="en-US" dirty="0" smtClean="0"/>
              <a:t>Aspects of the IPT</a:t>
            </a:r>
          </a:p>
          <a:p>
            <a:pPr lvl="1"/>
            <a:r>
              <a:rPr lang="en-US" dirty="0" smtClean="0"/>
              <a:t>Agitation &amp; sleep disturbance (esp. inpatient)</a:t>
            </a:r>
          </a:p>
          <a:p>
            <a:pPr lvl="1"/>
            <a:r>
              <a:rPr lang="en-US" dirty="0" smtClean="0"/>
              <a:t>Psychache</a:t>
            </a:r>
          </a:p>
          <a:p>
            <a:pPr lvl="1"/>
            <a:endParaRPr lang="en-US" dirty="0" smtClean="0"/>
          </a:p>
          <a:p>
            <a:endParaRPr lang="en-US" b="1" dirty="0" smtClean="0"/>
          </a:p>
          <a:p>
            <a:endParaRPr lang="en-US" dirty="0"/>
          </a:p>
        </p:txBody>
      </p:sp>
    </p:spTree>
    <p:extLst>
      <p:ext uri="{BB962C8B-B14F-4D97-AF65-F5344CB8AC3E}">
        <p14:creationId xmlns:p14="http://schemas.microsoft.com/office/powerpoint/2010/main" val="14265392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SAMSHA – National Survey on Drug Use and Health</a:t>
            </a:r>
            <a:endParaRPr lang="en-US" dirty="0"/>
          </a:p>
        </p:txBody>
      </p:sp>
      <p:sp>
        <p:nvSpPr>
          <p:cNvPr id="3" name="Content Placeholder 2"/>
          <p:cNvSpPr>
            <a:spLocks noGrp="1"/>
          </p:cNvSpPr>
          <p:nvPr>
            <p:ph idx="1"/>
          </p:nvPr>
        </p:nvSpPr>
        <p:spPr/>
        <p:txBody>
          <a:bodyPr/>
          <a:lstStyle/>
          <a:p>
            <a:r>
              <a:rPr lang="en-US" dirty="0" smtClean="0"/>
              <a:t>Suicidal thinking and behavior actually more common in women</a:t>
            </a:r>
          </a:p>
          <a:p>
            <a:r>
              <a:rPr lang="en-US" dirty="0" smtClean="0"/>
              <a:t>11% with SUD had suicidal thinking, compared to 3%</a:t>
            </a:r>
          </a:p>
          <a:p>
            <a:r>
              <a:rPr lang="en-US" dirty="0" smtClean="0"/>
              <a:t>4X as likely to make suicide plans</a:t>
            </a:r>
          </a:p>
          <a:p>
            <a:r>
              <a:rPr lang="en-US" dirty="0" smtClean="0"/>
              <a:t>6X as likely to attempt (total of 2% of sample with SUD</a:t>
            </a:r>
            <a:r>
              <a:rPr lang="en-US" dirty="0" smtClean="0"/>
              <a:t>)</a:t>
            </a:r>
          </a:p>
          <a:p>
            <a:pPr marL="36576" indent="0">
              <a:buNone/>
            </a:pPr>
            <a:endParaRPr lang="en-US" dirty="0" smtClean="0"/>
          </a:p>
          <a:p>
            <a:endParaRPr lang="en-US" dirty="0"/>
          </a:p>
        </p:txBody>
      </p:sp>
    </p:spTree>
    <p:extLst>
      <p:ext uri="{BB962C8B-B14F-4D97-AF65-F5344CB8AC3E}">
        <p14:creationId xmlns:p14="http://schemas.microsoft.com/office/powerpoint/2010/main" val="18911102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206500"/>
          </a:xfrm>
        </p:spPr>
        <p:txBody>
          <a:bodyPr/>
          <a:lstStyle/>
          <a:p>
            <a:r>
              <a:rPr lang="en-US" dirty="0" smtClean="0"/>
              <a:t>Clinical Recommendations for Dealing with Suicide</a:t>
            </a:r>
            <a:endParaRPr lang="en-US" dirty="0"/>
          </a:p>
        </p:txBody>
      </p:sp>
      <p:sp>
        <p:nvSpPr>
          <p:cNvPr id="3" name="Content Placeholder 2"/>
          <p:cNvSpPr>
            <a:spLocks noGrp="1"/>
          </p:cNvSpPr>
          <p:nvPr>
            <p:ph idx="1"/>
          </p:nvPr>
        </p:nvSpPr>
        <p:spPr>
          <a:xfrm>
            <a:off x="1219200" y="1600200"/>
            <a:ext cx="7772400" cy="4495800"/>
          </a:xfrm>
        </p:spPr>
        <p:txBody>
          <a:bodyPr/>
          <a:lstStyle/>
          <a:p>
            <a:r>
              <a:rPr lang="en-US" dirty="0" smtClean="0"/>
              <a:t>Collect Specific Parameters of Ideation &amp; Behavior, as well as Preparation/Rehearsal</a:t>
            </a:r>
            <a:endParaRPr lang="en-US" dirty="0"/>
          </a:p>
          <a:p>
            <a:r>
              <a:rPr lang="en-US" dirty="0" smtClean="0"/>
              <a:t>Determine if Suicidal Ideation/Risk is Primary Clinical Need</a:t>
            </a:r>
          </a:p>
          <a:p>
            <a:r>
              <a:rPr lang="en-US" dirty="0" smtClean="0"/>
              <a:t>Provide Client with Multiple Resources to Use in Crisis</a:t>
            </a:r>
          </a:p>
          <a:p>
            <a:r>
              <a:rPr lang="en-US" dirty="0" smtClean="0"/>
              <a:t>Discuss suicide frankly with client, in a neither dismissive nor alarmist manner</a:t>
            </a:r>
          </a:p>
          <a:p>
            <a:r>
              <a:rPr lang="en-US" dirty="0" smtClean="0"/>
              <a:t>Attend Training such as Assessing &amp; Managing Suicide Risk or ASIST</a:t>
            </a:r>
          </a:p>
          <a:p>
            <a:endParaRPr lang="en-US" dirty="0"/>
          </a:p>
        </p:txBody>
      </p:sp>
    </p:spTree>
    <p:extLst>
      <p:ext uri="{BB962C8B-B14F-4D97-AF65-F5344CB8AC3E}">
        <p14:creationId xmlns:p14="http://schemas.microsoft.com/office/powerpoint/2010/main" val="1063573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813" y="95250"/>
            <a:ext cx="8239125" cy="1128713"/>
          </a:xfrm>
        </p:spPr>
        <p:txBody>
          <a:bodyPr/>
          <a:lstStyle/>
          <a:p>
            <a:r>
              <a:rPr lang="en-US" sz="3600" dirty="0" smtClean="0">
                <a:solidFill>
                  <a:schemeClr val="tx1"/>
                </a:solidFill>
                <a:latin typeface="Textile" charset="0"/>
                <a:ea typeface="ＭＳ Ｐゴシック" charset="-128"/>
              </a:rPr>
              <a:t>Suicide - Leading Cause of Death</a:t>
            </a:r>
            <a:endParaRPr lang="en-US" dirty="0" smtClean="0">
              <a:ea typeface="ＭＳ Ｐゴシック" charset="-128"/>
            </a:endParaRPr>
          </a:p>
        </p:txBody>
      </p:sp>
      <p:grpSp>
        <p:nvGrpSpPr>
          <p:cNvPr id="25603" name="Group 24"/>
          <p:cNvGrpSpPr>
            <a:grpSpLocks/>
          </p:cNvGrpSpPr>
          <p:nvPr/>
        </p:nvGrpSpPr>
        <p:grpSpPr bwMode="auto">
          <a:xfrm>
            <a:off x="307975" y="1422400"/>
            <a:ext cx="523875" cy="3975100"/>
            <a:chOff x="194" y="1280"/>
            <a:chExt cx="330" cy="2504"/>
          </a:xfrm>
        </p:grpSpPr>
        <p:sp>
          <p:nvSpPr>
            <p:cNvPr id="25678" name="Rectangle 3"/>
            <p:cNvSpPr>
              <a:spLocks noChangeArrowheads="1"/>
            </p:cNvSpPr>
            <p:nvPr/>
          </p:nvSpPr>
          <p:spPr bwMode="auto">
            <a:xfrm>
              <a:off x="244" y="1290"/>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79" name="Rectangle 4"/>
            <p:cNvSpPr>
              <a:spLocks noChangeArrowheads="1"/>
            </p:cNvSpPr>
            <p:nvPr/>
          </p:nvSpPr>
          <p:spPr bwMode="auto">
            <a:xfrm>
              <a:off x="244" y="1536"/>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0" name="Rectangle 5"/>
            <p:cNvSpPr>
              <a:spLocks noChangeArrowheads="1"/>
            </p:cNvSpPr>
            <p:nvPr/>
          </p:nvSpPr>
          <p:spPr bwMode="auto">
            <a:xfrm>
              <a:off x="244" y="1792"/>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1" name="Rectangle 6"/>
            <p:cNvSpPr>
              <a:spLocks noChangeArrowheads="1"/>
            </p:cNvSpPr>
            <p:nvPr/>
          </p:nvSpPr>
          <p:spPr bwMode="auto">
            <a:xfrm>
              <a:off x="244" y="2038"/>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2" name="Rectangle 7"/>
            <p:cNvSpPr>
              <a:spLocks noChangeArrowheads="1"/>
            </p:cNvSpPr>
            <p:nvPr/>
          </p:nvSpPr>
          <p:spPr bwMode="auto">
            <a:xfrm>
              <a:off x="244" y="2294"/>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3" name="Rectangle 8"/>
            <p:cNvSpPr>
              <a:spLocks noChangeArrowheads="1"/>
            </p:cNvSpPr>
            <p:nvPr/>
          </p:nvSpPr>
          <p:spPr bwMode="auto">
            <a:xfrm>
              <a:off x="244" y="2540"/>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4" name="Rectangle 9"/>
            <p:cNvSpPr>
              <a:spLocks noChangeArrowheads="1"/>
            </p:cNvSpPr>
            <p:nvPr/>
          </p:nvSpPr>
          <p:spPr bwMode="auto">
            <a:xfrm>
              <a:off x="244" y="2786"/>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5" name="Rectangle 10"/>
            <p:cNvSpPr>
              <a:spLocks noChangeArrowheads="1"/>
            </p:cNvSpPr>
            <p:nvPr/>
          </p:nvSpPr>
          <p:spPr bwMode="auto">
            <a:xfrm>
              <a:off x="244" y="3042"/>
              <a:ext cx="230" cy="230"/>
            </a:xfrm>
            <a:prstGeom prst="rect">
              <a:avLst/>
            </a:prstGeom>
            <a:solidFill>
              <a:schemeClr val="tx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6" name="Rectangle 11"/>
            <p:cNvSpPr>
              <a:spLocks noChangeArrowheads="1"/>
            </p:cNvSpPr>
            <p:nvPr/>
          </p:nvSpPr>
          <p:spPr bwMode="auto">
            <a:xfrm>
              <a:off x="244" y="3288"/>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7" name="Rectangle 12"/>
            <p:cNvSpPr>
              <a:spLocks noChangeArrowheads="1"/>
            </p:cNvSpPr>
            <p:nvPr/>
          </p:nvSpPr>
          <p:spPr bwMode="auto">
            <a:xfrm>
              <a:off x="244" y="3544"/>
              <a:ext cx="230" cy="23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88" name="Text Box 13"/>
            <p:cNvSpPr txBox="1">
              <a:spLocks noChangeArrowheads="1"/>
            </p:cNvSpPr>
            <p:nvPr/>
          </p:nvSpPr>
          <p:spPr bwMode="auto">
            <a:xfrm>
              <a:off x="259" y="1280"/>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1</a:t>
              </a:r>
              <a:endParaRPr lang="en-US" sz="2000" b="1" dirty="0">
                <a:solidFill>
                  <a:srgbClr val="FF0000"/>
                </a:solidFill>
              </a:endParaRPr>
            </a:p>
          </p:txBody>
        </p:sp>
        <p:sp>
          <p:nvSpPr>
            <p:cNvPr id="25689" name="Text Box 14"/>
            <p:cNvSpPr txBox="1">
              <a:spLocks noChangeArrowheads="1"/>
            </p:cNvSpPr>
            <p:nvPr/>
          </p:nvSpPr>
          <p:spPr bwMode="auto">
            <a:xfrm>
              <a:off x="259" y="1526"/>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2</a:t>
              </a:r>
              <a:endParaRPr lang="en-US" sz="2000" b="1" dirty="0">
                <a:solidFill>
                  <a:srgbClr val="FF0000"/>
                </a:solidFill>
              </a:endParaRPr>
            </a:p>
          </p:txBody>
        </p:sp>
        <p:sp>
          <p:nvSpPr>
            <p:cNvPr id="25690" name="Text Box 15"/>
            <p:cNvSpPr txBox="1">
              <a:spLocks noChangeArrowheads="1"/>
            </p:cNvSpPr>
            <p:nvPr/>
          </p:nvSpPr>
          <p:spPr bwMode="auto">
            <a:xfrm>
              <a:off x="259" y="1792"/>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3</a:t>
              </a:r>
              <a:endParaRPr lang="en-US" sz="2000" b="1" dirty="0">
                <a:solidFill>
                  <a:srgbClr val="FF0000"/>
                </a:solidFill>
              </a:endParaRPr>
            </a:p>
          </p:txBody>
        </p:sp>
        <p:sp>
          <p:nvSpPr>
            <p:cNvPr id="25691" name="Text Box 16"/>
            <p:cNvSpPr txBox="1">
              <a:spLocks noChangeArrowheads="1"/>
            </p:cNvSpPr>
            <p:nvPr/>
          </p:nvSpPr>
          <p:spPr bwMode="auto">
            <a:xfrm>
              <a:off x="259" y="2018"/>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4</a:t>
              </a:r>
              <a:endParaRPr lang="en-US" sz="2000" b="1" dirty="0">
                <a:solidFill>
                  <a:srgbClr val="FF0000"/>
                </a:solidFill>
              </a:endParaRPr>
            </a:p>
          </p:txBody>
        </p:sp>
        <p:sp>
          <p:nvSpPr>
            <p:cNvPr id="25692" name="Text Box 17"/>
            <p:cNvSpPr txBox="1">
              <a:spLocks noChangeArrowheads="1"/>
            </p:cNvSpPr>
            <p:nvPr/>
          </p:nvSpPr>
          <p:spPr bwMode="auto">
            <a:xfrm>
              <a:off x="259" y="226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5</a:t>
              </a:r>
              <a:endParaRPr lang="en-US" sz="2000" b="1" dirty="0">
                <a:solidFill>
                  <a:srgbClr val="FF0000"/>
                </a:solidFill>
              </a:endParaRPr>
            </a:p>
          </p:txBody>
        </p:sp>
        <p:sp>
          <p:nvSpPr>
            <p:cNvPr id="25693" name="Text Box 18"/>
            <p:cNvSpPr txBox="1">
              <a:spLocks noChangeArrowheads="1"/>
            </p:cNvSpPr>
            <p:nvPr/>
          </p:nvSpPr>
          <p:spPr bwMode="auto">
            <a:xfrm>
              <a:off x="259" y="2510"/>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6</a:t>
              </a:r>
              <a:endParaRPr lang="en-US" sz="2000" b="1" dirty="0">
                <a:solidFill>
                  <a:srgbClr val="FF0000"/>
                </a:solidFill>
              </a:endParaRPr>
            </a:p>
          </p:txBody>
        </p:sp>
        <p:sp>
          <p:nvSpPr>
            <p:cNvPr id="25694" name="Text Box 19"/>
            <p:cNvSpPr txBox="1">
              <a:spLocks noChangeArrowheads="1"/>
            </p:cNvSpPr>
            <p:nvPr/>
          </p:nvSpPr>
          <p:spPr bwMode="auto">
            <a:xfrm>
              <a:off x="259" y="2776"/>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7</a:t>
              </a:r>
              <a:endParaRPr lang="en-US" sz="2000" b="1" dirty="0">
                <a:solidFill>
                  <a:srgbClr val="FF0000"/>
                </a:solidFill>
              </a:endParaRPr>
            </a:p>
          </p:txBody>
        </p:sp>
        <p:sp>
          <p:nvSpPr>
            <p:cNvPr id="25695" name="Text Box 20"/>
            <p:cNvSpPr txBox="1">
              <a:spLocks noChangeArrowheads="1"/>
            </p:cNvSpPr>
            <p:nvPr/>
          </p:nvSpPr>
          <p:spPr bwMode="auto">
            <a:xfrm>
              <a:off x="259" y="3032"/>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8</a:t>
              </a:r>
              <a:endParaRPr lang="en-US" sz="2000" b="1" dirty="0">
                <a:solidFill>
                  <a:srgbClr val="FF0000"/>
                </a:solidFill>
              </a:endParaRPr>
            </a:p>
          </p:txBody>
        </p:sp>
        <p:sp>
          <p:nvSpPr>
            <p:cNvPr id="25696" name="Text Box 21"/>
            <p:cNvSpPr txBox="1">
              <a:spLocks noChangeArrowheads="1"/>
            </p:cNvSpPr>
            <p:nvPr/>
          </p:nvSpPr>
          <p:spPr bwMode="auto">
            <a:xfrm>
              <a:off x="259" y="3278"/>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9</a:t>
              </a:r>
              <a:endParaRPr lang="en-US" sz="2000" b="1" dirty="0">
                <a:solidFill>
                  <a:srgbClr val="FF0000"/>
                </a:solidFill>
              </a:endParaRPr>
            </a:p>
          </p:txBody>
        </p:sp>
        <p:sp>
          <p:nvSpPr>
            <p:cNvPr id="25697" name="Text Box 22"/>
            <p:cNvSpPr txBox="1">
              <a:spLocks noChangeArrowheads="1"/>
            </p:cNvSpPr>
            <p:nvPr/>
          </p:nvSpPr>
          <p:spPr bwMode="auto">
            <a:xfrm>
              <a:off x="194" y="353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000" b="1" dirty="0">
                  <a:solidFill>
                    <a:srgbClr val="FFFFFF"/>
                  </a:solidFill>
                </a:rPr>
                <a:t>10</a:t>
              </a:r>
              <a:endParaRPr lang="en-US" sz="2000" b="1" dirty="0">
                <a:solidFill>
                  <a:srgbClr val="FF0000"/>
                </a:solidFill>
              </a:endParaRPr>
            </a:p>
          </p:txBody>
        </p:sp>
      </p:grpSp>
      <p:sp>
        <p:nvSpPr>
          <p:cNvPr id="25604" name="Rectangle 25"/>
          <p:cNvSpPr>
            <a:spLocks noChangeArrowheads="1"/>
          </p:cNvSpPr>
          <p:nvPr/>
        </p:nvSpPr>
        <p:spPr bwMode="auto">
          <a:xfrm>
            <a:off x="828675" y="1454150"/>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05" name="Rectangle 26"/>
          <p:cNvSpPr>
            <a:spLocks noChangeArrowheads="1"/>
          </p:cNvSpPr>
          <p:nvPr/>
        </p:nvSpPr>
        <p:spPr bwMode="auto">
          <a:xfrm>
            <a:off x="828675" y="1844675"/>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06" name="Rectangle 27"/>
          <p:cNvSpPr>
            <a:spLocks noChangeArrowheads="1"/>
          </p:cNvSpPr>
          <p:nvPr/>
        </p:nvSpPr>
        <p:spPr bwMode="auto">
          <a:xfrm>
            <a:off x="828675" y="2235200"/>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07" name="Rectangle 28"/>
          <p:cNvSpPr>
            <a:spLocks noChangeArrowheads="1"/>
          </p:cNvSpPr>
          <p:nvPr/>
        </p:nvSpPr>
        <p:spPr bwMode="auto">
          <a:xfrm>
            <a:off x="828675" y="2625725"/>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08" name="Rectangle 29"/>
          <p:cNvSpPr>
            <a:spLocks noChangeArrowheads="1"/>
          </p:cNvSpPr>
          <p:nvPr/>
        </p:nvSpPr>
        <p:spPr bwMode="auto">
          <a:xfrm>
            <a:off x="828675" y="3016250"/>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09" name="Rectangle 30"/>
          <p:cNvSpPr>
            <a:spLocks noChangeArrowheads="1"/>
          </p:cNvSpPr>
          <p:nvPr/>
        </p:nvSpPr>
        <p:spPr bwMode="auto">
          <a:xfrm>
            <a:off x="828675" y="3406775"/>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0" name="Rectangle 31"/>
          <p:cNvSpPr>
            <a:spLocks noChangeArrowheads="1"/>
          </p:cNvSpPr>
          <p:nvPr/>
        </p:nvSpPr>
        <p:spPr bwMode="auto">
          <a:xfrm>
            <a:off x="828675" y="3813175"/>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1" name="Rectangle 32"/>
          <p:cNvSpPr>
            <a:spLocks noChangeArrowheads="1"/>
          </p:cNvSpPr>
          <p:nvPr/>
        </p:nvSpPr>
        <p:spPr bwMode="auto">
          <a:xfrm>
            <a:off x="828675" y="4200525"/>
            <a:ext cx="5207000" cy="349250"/>
          </a:xfrm>
          <a:prstGeom prst="rect">
            <a:avLst/>
          </a:prstGeom>
          <a:solidFill>
            <a:schemeClr val="bg1"/>
          </a:solidFill>
          <a:ln w="12700">
            <a:solidFill>
              <a:schemeClr val="bg2"/>
            </a:solidFill>
            <a:miter lim="800000"/>
            <a:headEnd/>
            <a:tailEnd/>
          </a:ln>
        </p:spPr>
        <p:txBody>
          <a:bodyPr wrap="none" anchor="ctr"/>
          <a:lstStyle/>
          <a:p>
            <a:pPr eaLnBrk="0" fontAlgn="base" hangingPunct="0">
              <a:spcBef>
                <a:spcPct val="0"/>
              </a:spcBef>
              <a:spcAft>
                <a:spcPct val="0"/>
              </a:spcAft>
            </a:pPr>
            <a:r>
              <a:rPr lang="en-US" sz="2400" dirty="0">
                <a:solidFill>
                  <a:srgbClr val="000000"/>
                </a:solidFill>
                <a:ea typeface="ＭＳ Ｐゴシック" charset="-128"/>
              </a:rPr>
              <a:t> Influenza &amp; pneumonia</a:t>
            </a:r>
          </a:p>
        </p:txBody>
      </p:sp>
      <p:sp>
        <p:nvSpPr>
          <p:cNvPr id="25612" name="Rectangle 33"/>
          <p:cNvSpPr>
            <a:spLocks noChangeArrowheads="1"/>
          </p:cNvSpPr>
          <p:nvPr/>
        </p:nvSpPr>
        <p:spPr bwMode="auto">
          <a:xfrm>
            <a:off x="828675" y="4610100"/>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3" name="Rectangle 34"/>
          <p:cNvSpPr>
            <a:spLocks noChangeArrowheads="1"/>
          </p:cNvSpPr>
          <p:nvPr/>
        </p:nvSpPr>
        <p:spPr bwMode="auto">
          <a:xfrm>
            <a:off x="828675" y="5000625"/>
            <a:ext cx="5207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4" name="Rectangle 35"/>
          <p:cNvSpPr>
            <a:spLocks noChangeArrowheads="1"/>
          </p:cNvSpPr>
          <p:nvPr/>
        </p:nvSpPr>
        <p:spPr bwMode="auto">
          <a:xfrm>
            <a:off x="6162675" y="1454150"/>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5" name="Rectangle 36"/>
          <p:cNvSpPr>
            <a:spLocks noChangeArrowheads="1"/>
          </p:cNvSpPr>
          <p:nvPr/>
        </p:nvSpPr>
        <p:spPr bwMode="auto">
          <a:xfrm>
            <a:off x="6162675" y="1844675"/>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6" name="Rectangle 37"/>
          <p:cNvSpPr>
            <a:spLocks noChangeArrowheads="1"/>
          </p:cNvSpPr>
          <p:nvPr/>
        </p:nvSpPr>
        <p:spPr bwMode="auto">
          <a:xfrm>
            <a:off x="6162675" y="2235200"/>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7" name="Rectangle 38"/>
          <p:cNvSpPr>
            <a:spLocks noChangeArrowheads="1"/>
          </p:cNvSpPr>
          <p:nvPr/>
        </p:nvSpPr>
        <p:spPr bwMode="auto">
          <a:xfrm>
            <a:off x="6162675" y="2625725"/>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8" name="Rectangle 39"/>
          <p:cNvSpPr>
            <a:spLocks noChangeArrowheads="1"/>
          </p:cNvSpPr>
          <p:nvPr/>
        </p:nvSpPr>
        <p:spPr bwMode="auto">
          <a:xfrm>
            <a:off x="6162675" y="3016250"/>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19" name="Rectangle 40"/>
          <p:cNvSpPr>
            <a:spLocks noChangeArrowheads="1"/>
          </p:cNvSpPr>
          <p:nvPr/>
        </p:nvSpPr>
        <p:spPr bwMode="auto">
          <a:xfrm>
            <a:off x="6162675" y="3406775"/>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0" name="Rectangle 41"/>
          <p:cNvSpPr>
            <a:spLocks noChangeArrowheads="1"/>
          </p:cNvSpPr>
          <p:nvPr/>
        </p:nvSpPr>
        <p:spPr bwMode="auto">
          <a:xfrm>
            <a:off x="6162675" y="3813175"/>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1" name="Rectangle 42"/>
          <p:cNvSpPr>
            <a:spLocks noChangeArrowheads="1"/>
          </p:cNvSpPr>
          <p:nvPr/>
        </p:nvSpPr>
        <p:spPr bwMode="auto">
          <a:xfrm>
            <a:off x="6162675" y="4219575"/>
            <a:ext cx="968375" cy="349250"/>
          </a:xfrm>
          <a:prstGeom prst="rect">
            <a:avLst/>
          </a:prstGeom>
          <a:solidFill>
            <a:schemeClr val="bg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2" name="Rectangle 43"/>
          <p:cNvSpPr>
            <a:spLocks noChangeArrowheads="1"/>
          </p:cNvSpPr>
          <p:nvPr/>
        </p:nvSpPr>
        <p:spPr bwMode="auto">
          <a:xfrm>
            <a:off x="6162675" y="4610100"/>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3" name="Rectangle 44"/>
          <p:cNvSpPr>
            <a:spLocks noChangeArrowheads="1"/>
          </p:cNvSpPr>
          <p:nvPr/>
        </p:nvSpPr>
        <p:spPr bwMode="auto">
          <a:xfrm>
            <a:off x="6162675" y="5000625"/>
            <a:ext cx="968375"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4" name="Rectangle 45"/>
          <p:cNvSpPr>
            <a:spLocks noChangeArrowheads="1"/>
          </p:cNvSpPr>
          <p:nvPr/>
        </p:nvSpPr>
        <p:spPr bwMode="auto">
          <a:xfrm>
            <a:off x="7286625" y="1454150"/>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5" name="Rectangle 46"/>
          <p:cNvSpPr>
            <a:spLocks noChangeArrowheads="1"/>
          </p:cNvSpPr>
          <p:nvPr/>
        </p:nvSpPr>
        <p:spPr bwMode="auto">
          <a:xfrm>
            <a:off x="7286625" y="1844675"/>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6" name="Rectangle 47"/>
          <p:cNvSpPr>
            <a:spLocks noChangeArrowheads="1"/>
          </p:cNvSpPr>
          <p:nvPr/>
        </p:nvSpPr>
        <p:spPr bwMode="auto">
          <a:xfrm>
            <a:off x="7286625" y="2235200"/>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7" name="Rectangle 48"/>
          <p:cNvSpPr>
            <a:spLocks noChangeArrowheads="1"/>
          </p:cNvSpPr>
          <p:nvPr/>
        </p:nvSpPr>
        <p:spPr bwMode="auto">
          <a:xfrm>
            <a:off x="7286625" y="2641600"/>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8" name="Rectangle 49"/>
          <p:cNvSpPr>
            <a:spLocks noChangeArrowheads="1"/>
          </p:cNvSpPr>
          <p:nvPr/>
        </p:nvSpPr>
        <p:spPr bwMode="auto">
          <a:xfrm>
            <a:off x="7286625" y="3032125"/>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29" name="Rectangle 50"/>
          <p:cNvSpPr>
            <a:spLocks noChangeArrowheads="1"/>
          </p:cNvSpPr>
          <p:nvPr/>
        </p:nvSpPr>
        <p:spPr bwMode="auto">
          <a:xfrm>
            <a:off x="7286625" y="3422650"/>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30" name="Rectangle 51"/>
          <p:cNvSpPr>
            <a:spLocks noChangeArrowheads="1"/>
          </p:cNvSpPr>
          <p:nvPr/>
        </p:nvSpPr>
        <p:spPr bwMode="auto">
          <a:xfrm>
            <a:off x="7286625" y="3813175"/>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31" name="Rectangle 52"/>
          <p:cNvSpPr>
            <a:spLocks noChangeArrowheads="1"/>
          </p:cNvSpPr>
          <p:nvPr/>
        </p:nvSpPr>
        <p:spPr bwMode="auto">
          <a:xfrm>
            <a:off x="7286625" y="4219575"/>
            <a:ext cx="1270000" cy="349250"/>
          </a:xfrm>
          <a:prstGeom prst="rect">
            <a:avLst/>
          </a:prstGeom>
          <a:solidFill>
            <a:schemeClr val="bg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32" name="Rectangle 53"/>
          <p:cNvSpPr>
            <a:spLocks noChangeArrowheads="1"/>
          </p:cNvSpPr>
          <p:nvPr/>
        </p:nvSpPr>
        <p:spPr bwMode="auto">
          <a:xfrm>
            <a:off x="7286625" y="4625975"/>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33" name="Rectangle 54"/>
          <p:cNvSpPr>
            <a:spLocks noChangeArrowheads="1"/>
          </p:cNvSpPr>
          <p:nvPr/>
        </p:nvSpPr>
        <p:spPr bwMode="auto">
          <a:xfrm>
            <a:off x="7286625" y="5016500"/>
            <a:ext cx="1270000" cy="3492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34" name="Text Box 55"/>
          <p:cNvSpPr txBox="1">
            <a:spLocks noChangeArrowheads="1"/>
          </p:cNvSpPr>
          <p:nvPr/>
        </p:nvSpPr>
        <p:spPr bwMode="auto">
          <a:xfrm>
            <a:off x="825500" y="1406525"/>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Diseases of the heart </a:t>
            </a:r>
            <a:r>
              <a:rPr lang="en-US" sz="1400" dirty="0">
                <a:solidFill>
                  <a:srgbClr val="000000"/>
                </a:solidFill>
                <a:latin typeface="Times New Roman" charset="0"/>
              </a:rPr>
              <a:t>(heart disease)</a:t>
            </a:r>
            <a:endParaRPr lang="en-US" sz="2400" dirty="0">
              <a:solidFill>
                <a:srgbClr val="FF0000"/>
              </a:solidFill>
              <a:latin typeface="Times New Roman" charset="0"/>
            </a:endParaRPr>
          </a:p>
        </p:txBody>
      </p:sp>
      <p:sp>
        <p:nvSpPr>
          <p:cNvPr id="25635" name="Text Box 56"/>
          <p:cNvSpPr txBox="1">
            <a:spLocks noChangeArrowheads="1"/>
          </p:cNvSpPr>
          <p:nvPr/>
        </p:nvSpPr>
        <p:spPr bwMode="auto">
          <a:xfrm>
            <a:off x="835025" y="1797050"/>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Malignant Neoplasms </a:t>
            </a:r>
            <a:r>
              <a:rPr lang="en-US" sz="1400" dirty="0">
                <a:solidFill>
                  <a:srgbClr val="000000"/>
                </a:solidFill>
                <a:latin typeface="Times New Roman" charset="0"/>
              </a:rPr>
              <a:t>(cancer)</a:t>
            </a:r>
          </a:p>
        </p:txBody>
      </p:sp>
      <p:sp>
        <p:nvSpPr>
          <p:cNvPr id="25636" name="Text Box 57"/>
          <p:cNvSpPr txBox="1">
            <a:spLocks noChangeArrowheads="1"/>
          </p:cNvSpPr>
          <p:nvPr/>
        </p:nvSpPr>
        <p:spPr bwMode="auto">
          <a:xfrm>
            <a:off x="844550" y="2187575"/>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Cerebrovascular diseases </a:t>
            </a:r>
            <a:r>
              <a:rPr lang="en-US" sz="1400" dirty="0">
                <a:solidFill>
                  <a:srgbClr val="000000"/>
                </a:solidFill>
                <a:latin typeface="Times New Roman" charset="0"/>
              </a:rPr>
              <a:t>(stroke)</a:t>
            </a:r>
          </a:p>
        </p:txBody>
      </p:sp>
      <p:sp>
        <p:nvSpPr>
          <p:cNvPr id="25637" name="Text Box 58"/>
          <p:cNvSpPr txBox="1">
            <a:spLocks noChangeArrowheads="1"/>
          </p:cNvSpPr>
          <p:nvPr/>
        </p:nvSpPr>
        <p:spPr bwMode="auto">
          <a:xfrm>
            <a:off x="854075" y="2578100"/>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Chronic  lower respiratory diseases</a:t>
            </a:r>
            <a:endParaRPr lang="en-US" sz="2400" dirty="0">
              <a:solidFill>
                <a:srgbClr val="FF0000"/>
              </a:solidFill>
              <a:latin typeface="Times New Roman" charset="0"/>
            </a:endParaRPr>
          </a:p>
        </p:txBody>
      </p:sp>
      <p:sp>
        <p:nvSpPr>
          <p:cNvPr id="25638" name="Text Box 59"/>
          <p:cNvSpPr txBox="1">
            <a:spLocks noChangeArrowheads="1"/>
          </p:cNvSpPr>
          <p:nvPr/>
        </p:nvSpPr>
        <p:spPr bwMode="auto">
          <a:xfrm>
            <a:off x="863600" y="2968625"/>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Accidents (unintentional injuries)</a:t>
            </a:r>
          </a:p>
        </p:txBody>
      </p:sp>
      <p:sp>
        <p:nvSpPr>
          <p:cNvPr id="25639" name="Text Box 60"/>
          <p:cNvSpPr txBox="1">
            <a:spLocks noChangeArrowheads="1"/>
          </p:cNvSpPr>
          <p:nvPr/>
        </p:nvSpPr>
        <p:spPr bwMode="auto">
          <a:xfrm>
            <a:off x="873125" y="335915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Alzheimer’s disease</a:t>
            </a:r>
          </a:p>
        </p:txBody>
      </p:sp>
      <p:sp>
        <p:nvSpPr>
          <p:cNvPr id="25640" name="Text Box 61"/>
          <p:cNvSpPr txBox="1">
            <a:spLocks noChangeArrowheads="1"/>
          </p:cNvSpPr>
          <p:nvPr/>
        </p:nvSpPr>
        <p:spPr bwMode="auto">
          <a:xfrm>
            <a:off x="882650" y="3749675"/>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Diabetes mellitus </a:t>
            </a:r>
            <a:r>
              <a:rPr lang="en-US" sz="1400" dirty="0">
                <a:solidFill>
                  <a:srgbClr val="000000"/>
                </a:solidFill>
                <a:latin typeface="Times New Roman" charset="0"/>
              </a:rPr>
              <a:t>(diabetes)</a:t>
            </a:r>
          </a:p>
        </p:txBody>
      </p:sp>
      <p:sp>
        <p:nvSpPr>
          <p:cNvPr id="25641" name="Text Box 62"/>
          <p:cNvSpPr txBox="1">
            <a:spLocks noChangeArrowheads="1"/>
          </p:cNvSpPr>
          <p:nvPr/>
        </p:nvSpPr>
        <p:spPr bwMode="auto">
          <a:xfrm>
            <a:off x="776288" y="5367338"/>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b="1" i="1" dirty="0">
                <a:solidFill>
                  <a:srgbClr val="FFFFFF"/>
                </a:solidFill>
                <a:latin typeface="AGaramond" charset="0"/>
              </a:rPr>
              <a:t>Suicide</a:t>
            </a:r>
            <a:endParaRPr lang="en-US" sz="2400" i="1" dirty="0">
              <a:solidFill>
                <a:srgbClr val="FF0000"/>
              </a:solidFill>
              <a:latin typeface="AGaramond" charset="0"/>
            </a:endParaRPr>
          </a:p>
        </p:txBody>
      </p:sp>
      <p:sp>
        <p:nvSpPr>
          <p:cNvPr id="25642" name="Text Box 63"/>
          <p:cNvSpPr txBox="1">
            <a:spLocks noChangeArrowheads="1"/>
          </p:cNvSpPr>
          <p:nvPr/>
        </p:nvSpPr>
        <p:spPr bwMode="auto">
          <a:xfrm>
            <a:off x="901700" y="4530725"/>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Nephritis, nephrosis </a:t>
            </a:r>
            <a:r>
              <a:rPr lang="en-US" sz="1400" dirty="0">
                <a:solidFill>
                  <a:srgbClr val="000000"/>
                </a:solidFill>
                <a:latin typeface="Times New Roman" charset="0"/>
              </a:rPr>
              <a:t>(kidney disease)</a:t>
            </a:r>
          </a:p>
        </p:txBody>
      </p:sp>
      <p:sp>
        <p:nvSpPr>
          <p:cNvPr id="25643" name="Text Box 64"/>
          <p:cNvSpPr txBox="1">
            <a:spLocks noChangeArrowheads="1"/>
          </p:cNvSpPr>
          <p:nvPr/>
        </p:nvSpPr>
        <p:spPr bwMode="auto">
          <a:xfrm>
            <a:off x="911225" y="4921250"/>
            <a:ext cx="517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dirty="0">
                <a:solidFill>
                  <a:srgbClr val="000000"/>
                </a:solidFill>
                <a:latin typeface="Times New Roman" charset="0"/>
              </a:rPr>
              <a:t>Septicemia</a:t>
            </a:r>
            <a:endParaRPr lang="en-US" sz="2400" dirty="0">
              <a:solidFill>
                <a:srgbClr val="FF0000"/>
              </a:solidFill>
              <a:latin typeface="Times New Roman" charset="0"/>
            </a:endParaRPr>
          </a:p>
        </p:txBody>
      </p:sp>
      <p:sp>
        <p:nvSpPr>
          <p:cNvPr id="25644" name="Text Box 65"/>
          <p:cNvSpPr txBox="1">
            <a:spLocks noChangeArrowheads="1"/>
          </p:cNvSpPr>
          <p:nvPr/>
        </p:nvSpPr>
        <p:spPr bwMode="auto">
          <a:xfrm>
            <a:off x="6197600" y="140652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204.3</a:t>
            </a:r>
          </a:p>
        </p:txBody>
      </p:sp>
      <p:sp>
        <p:nvSpPr>
          <p:cNvPr id="25645" name="Text Box 66"/>
          <p:cNvSpPr txBox="1">
            <a:spLocks noChangeArrowheads="1"/>
          </p:cNvSpPr>
          <p:nvPr/>
        </p:nvSpPr>
        <p:spPr bwMode="auto">
          <a:xfrm>
            <a:off x="6197600" y="179705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186.6</a:t>
            </a:r>
          </a:p>
        </p:txBody>
      </p:sp>
      <p:sp>
        <p:nvSpPr>
          <p:cNvPr id="25646" name="Text Box 67"/>
          <p:cNvSpPr txBox="1">
            <a:spLocks noChangeArrowheads="1"/>
          </p:cNvSpPr>
          <p:nvPr/>
        </p:nvSpPr>
        <p:spPr bwMode="auto">
          <a:xfrm>
            <a:off x="6197600" y="21875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45.1</a:t>
            </a:r>
          </a:p>
        </p:txBody>
      </p:sp>
      <p:sp>
        <p:nvSpPr>
          <p:cNvPr id="25647" name="Text Box 68"/>
          <p:cNvSpPr txBox="1">
            <a:spLocks noChangeArrowheads="1"/>
          </p:cNvSpPr>
          <p:nvPr/>
        </p:nvSpPr>
        <p:spPr bwMode="auto">
          <a:xfrm>
            <a:off x="6197600" y="25781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42.4</a:t>
            </a:r>
          </a:p>
        </p:txBody>
      </p:sp>
      <p:sp>
        <p:nvSpPr>
          <p:cNvPr id="25648" name="Text Box 69"/>
          <p:cNvSpPr txBox="1">
            <a:spLocks noChangeArrowheads="1"/>
          </p:cNvSpPr>
          <p:nvPr/>
        </p:nvSpPr>
        <p:spPr bwMode="auto">
          <a:xfrm>
            <a:off x="6197600" y="296862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41.0</a:t>
            </a:r>
          </a:p>
        </p:txBody>
      </p:sp>
      <p:sp>
        <p:nvSpPr>
          <p:cNvPr id="25649" name="Text Box 70"/>
          <p:cNvSpPr txBox="1">
            <a:spLocks noChangeArrowheads="1"/>
          </p:cNvSpPr>
          <p:nvPr/>
        </p:nvSpPr>
        <p:spPr bwMode="auto">
          <a:xfrm>
            <a:off x="6197600" y="335915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24.7</a:t>
            </a:r>
          </a:p>
        </p:txBody>
      </p:sp>
      <p:sp>
        <p:nvSpPr>
          <p:cNvPr id="25650" name="Text Box 71"/>
          <p:cNvSpPr txBox="1">
            <a:spLocks noChangeArrowheads="1"/>
          </p:cNvSpPr>
          <p:nvPr/>
        </p:nvSpPr>
        <p:spPr bwMode="auto">
          <a:xfrm>
            <a:off x="6197600" y="374967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23.7</a:t>
            </a:r>
          </a:p>
        </p:txBody>
      </p:sp>
      <p:sp>
        <p:nvSpPr>
          <p:cNvPr id="25651" name="Text Box 72"/>
          <p:cNvSpPr txBox="1">
            <a:spLocks noChangeArrowheads="1"/>
          </p:cNvSpPr>
          <p:nvPr/>
        </p:nvSpPr>
        <p:spPr bwMode="auto">
          <a:xfrm>
            <a:off x="6191250" y="41703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17.5</a:t>
            </a:r>
          </a:p>
        </p:txBody>
      </p:sp>
      <p:sp>
        <p:nvSpPr>
          <p:cNvPr id="25652" name="Text Box 73"/>
          <p:cNvSpPr txBox="1">
            <a:spLocks noChangeArrowheads="1"/>
          </p:cNvSpPr>
          <p:nvPr/>
        </p:nvSpPr>
        <p:spPr bwMode="auto">
          <a:xfrm>
            <a:off x="6197600" y="4530725"/>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15.4</a:t>
            </a:r>
          </a:p>
        </p:txBody>
      </p:sp>
      <p:sp>
        <p:nvSpPr>
          <p:cNvPr id="25653" name="Text Box 74"/>
          <p:cNvSpPr txBox="1">
            <a:spLocks noChangeArrowheads="1"/>
          </p:cNvSpPr>
          <p:nvPr/>
        </p:nvSpPr>
        <p:spPr bwMode="auto">
          <a:xfrm>
            <a:off x="6197600" y="492125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11.5</a:t>
            </a:r>
          </a:p>
        </p:txBody>
      </p:sp>
      <p:sp>
        <p:nvSpPr>
          <p:cNvPr id="25654" name="Text Box 75"/>
          <p:cNvSpPr txBox="1">
            <a:spLocks noChangeArrowheads="1"/>
          </p:cNvSpPr>
          <p:nvPr/>
        </p:nvSpPr>
        <p:spPr bwMode="auto">
          <a:xfrm>
            <a:off x="7191375" y="1431925"/>
            <a:ext cx="131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616,067</a:t>
            </a:r>
          </a:p>
        </p:txBody>
      </p:sp>
      <p:sp>
        <p:nvSpPr>
          <p:cNvPr id="25655" name="Text Box 76"/>
          <p:cNvSpPr txBox="1">
            <a:spLocks noChangeArrowheads="1"/>
          </p:cNvSpPr>
          <p:nvPr/>
        </p:nvSpPr>
        <p:spPr bwMode="auto">
          <a:xfrm>
            <a:off x="7064375" y="1822450"/>
            <a:ext cx="141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562,875</a:t>
            </a:r>
          </a:p>
        </p:txBody>
      </p:sp>
      <p:sp>
        <p:nvSpPr>
          <p:cNvPr id="25656" name="Text Box 77"/>
          <p:cNvSpPr txBox="1">
            <a:spLocks noChangeArrowheads="1"/>
          </p:cNvSpPr>
          <p:nvPr/>
        </p:nvSpPr>
        <p:spPr bwMode="auto">
          <a:xfrm>
            <a:off x="7064375" y="2212975"/>
            <a:ext cx="139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135,952</a:t>
            </a:r>
          </a:p>
        </p:txBody>
      </p:sp>
      <p:sp>
        <p:nvSpPr>
          <p:cNvPr id="25657" name="Text Box 78"/>
          <p:cNvSpPr txBox="1">
            <a:spLocks noChangeArrowheads="1"/>
          </p:cNvSpPr>
          <p:nvPr/>
        </p:nvSpPr>
        <p:spPr bwMode="auto">
          <a:xfrm>
            <a:off x="6985000" y="2603500"/>
            <a:ext cx="147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127,924</a:t>
            </a:r>
          </a:p>
        </p:txBody>
      </p:sp>
      <p:sp>
        <p:nvSpPr>
          <p:cNvPr id="25658" name="Text Box 79"/>
          <p:cNvSpPr txBox="1">
            <a:spLocks noChangeArrowheads="1"/>
          </p:cNvSpPr>
          <p:nvPr/>
        </p:nvSpPr>
        <p:spPr bwMode="auto">
          <a:xfrm>
            <a:off x="7175500" y="2978150"/>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123,706</a:t>
            </a:r>
          </a:p>
        </p:txBody>
      </p:sp>
      <p:sp>
        <p:nvSpPr>
          <p:cNvPr id="25659" name="Text Box 80"/>
          <p:cNvSpPr txBox="1">
            <a:spLocks noChangeArrowheads="1"/>
          </p:cNvSpPr>
          <p:nvPr/>
        </p:nvSpPr>
        <p:spPr bwMode="auto">
          <a:xfrm>
            <a:off x="7191375" y="3368675"/>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74,632</a:t>
            </a:r>
          </a:p>
        </p:txBody>
      </p:sp>
      <p:sp>
        <p:nvSpPr>
          <p:cNvPr id="25660" name="Text Box 81"/>
          <p:cNvSpPr txBox="1">
            <a:spLocks noChangeArrowheads="1"/>
          </p:cNvSpPr>
          <p:nvPr/>
        </p:nvSpPr>
        <p:spPr bwMode="auto">
          <a:xfrm>
            <a:off x="7175500" y="3775075"/>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71,382</a:t>
            </a:r>
          </a:p>
        </p:txBody>
      </p:sp>
      <p:sp>
        <p:nvSpPr>
          <p:cNvPr id="25661" name="Text Box 82"/>
          <p:cNvSpPr txBox="1">
            <a:spLocks noChangeArrowheads="1"/>
          </p:cNvSpPr>
          <p:nvPr/>
        </p:nvSpPr>
        <p:spPr bwMode="auto">
          <a:xfrm>
            <a:off x="6757988" y="4167188"/>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52,717</a:t>
            </a:r>
          </a:p>
        </p:txBody>
      </p:sp>
      <p:sp>
        <p:nvSpPr>
          <p:cNvPr id="25662" name="Text Box 83"/>
          <p:cNvSpPr txBox="1">
            <a:spLocks noChangeArrowheads="1"/>
          </p:cNvSpPr>
          <p:nvPr/>
        </p:nvSpPr>
        <p:spPr bwMode="auto">
          <a:xfrm>
            <a:off x="7159625" y="4572000"/>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46,448</a:t>
            </a:r>
          </a:p>
        </p:txBody>
      </p:sp>
      <p:sp>
        <p:nvSpPr>
          <p:cNvPr id="25663" name="Text Box 84"/>
          <p:cNvSpPr txBox="1">
            <a:spLocks noChangeArrowheads="1"/>
          </p:cNvSpPr>
          <p:nvPr/>
        </p:nvSpPr>
        <p:spPr bwMode="auto">
          <a:xfrm>
            <a:off x="7223125" y="4946650"/>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400" dirty="0">
                <a:solidFill>
                  <a:srgbClr val="000000"/>
                </a:solidFill>
                <a:latin typeface="Times New Roman" charset="0"/>
              </a:rPr>
              <a:t>34,828</a:t>
            </a:r>
          </a:p>
        </p:txBody>
      </p:sp>
      <p:sp>
        <p:nvSpPr>
          <p:cNvPr id="25664" name="Text Box 85"/>
          <p:cNvSpPr txBox="1">
            <a:spLocks noChangeArrowheads="1"/>
          </p:cNvSpPr>
          <p:nvPr/>
        </p:nvSpPr>
        <p:spPr bwMode="auto">
          <a:xfrm>
            <a:off x="95250" y="962025"/>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2400" b="1" dirty="0">
                <a:solidFill>
                  <a:srgbClr val="000000"/>
                </a:solidFill>
                <a:latin typeface="Times New Roman" charset="0"/>
              </a:rPr>
              <a:t>Rank</a:t>
            </a:r>
            <a:endParaRPr lang="en-US" sz="2400" dirty="0">
              <a:solidFill>
                <a:srgbClr val="FF0000"/>
              </a:solidFill>
              <a:latin typeface="Times New Roman" charset="0"/>
            </a:endParaRPr>
          </a:p>
        </p:txBody>
      </p:sp>
      <p:sp>
        <p:nvSpPr>
          <p:cNvPr id="25665" name="Text Box 86"/>
          <p:cNvSpPr txBox="1">
            <a:spLocks noChangeArrowheads="1"/>
          </p:cNvSpPr>
          <p:nvPr/>
        </p:nvSpPr>
        <p:spPr bwMode="auto">
          <a:xfrm>
            <a:off x="1025525" y="987425"/>
            <a:ext cx="449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50000"/>
              </a:spcBef>
              <a:spcAft>
                <a:spcPct val="0"/>
              </a:spcAft>
            </a:pPr>
            <a:r>
              <a:rPr lang="en-US" sz="2400" b="1" dirty="0">
                <a:solidFill>
                  <a:srgbClr val="000000"/>
                </a:solidFill>
                <a:latin typeface="Times New Roman" charset="0"/>
              </a:rPr>
              <a:t>Cause of Death</a:t>
            </a:r>
            <a:endParaRPr lang="en-US" dirty="0">
              <a:solidFill>
                <a:srgbClr val="FF0000"/>
              </a:solidFill>
              <a:latin typeface="Times New Roman" charset="0"/>
            </a:endParaRPr>
          </a:p>
        </p:txBody>
      </p:sp>
      <p:sp>
        <p:nvSpPr>
          <p:cNvPr id="25666" name="Text Box 87"/>
          <p:cNvSpPr txBox="1">
            <a:spLocks noChangeArrowheads="1"/>
          </p:cNvSpPr>
          <p:nvPr/>
        </p:nvSpPr>
        <p:spPr bwMode="auto">
          <a:xfrm>
            <a:off x="6146800" y="949325"/>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50000"/>
              </a:spcBef>
              <a:spcAft>
                <a:spcPct val="0"/>
              </a:spcAft>
            </a:pPr>
            <a:r>
              <a:rPr lang="en-US" sz="2400" b="1" dirty="0">
                <a:solidFill>
                  <a:srgbClr val="000000"/>
                </a:solidFill>
                <a:latin typeface="Times New Roman" charset="0"/>
              </a:rPr>
              <a:t>Rate</a:t>
            </a:r>
            <a:endParaRPr lang="en-US" sz="2400" dirty="0">
              <a:solidFill>
                <a:srgbClr val="FF0000"/>
              </a:solidFill>
              <a:latin typeface="Times New Roman" charset="0"/>
            </a:endParaRPr>
          </a:p>
        </p:txBody>
      </p:sp>
      <p:sp>
        <p:nvSpPr>
          <p:cNvPr id="25667" name="Text Box 88"/>
          <p:cNvSpPr txBox="1">
            <a:spLocks noChangeArrowheads="1"/>
          </p:cNvSpPr>
          <p:nvPr/>
        </p:nvSpPr>
        <p:spPr bwMode="auto">
          <a:xfrm>
            <a:off x="7172325" y="9525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ctr" eaLnBrk="0" fontAlgn="base" hangingPunct="0">
              <a:spcBef>
                <a:spcPct val="50000"/>
              </a:spcBef>
              <a:spcAft>
                <a:spcPct val="0"/>
              </a:spcAft>
            </a:pPr>
            <a:r>
              <a:rPr lang="en-US" sz="2400" b="1" dirty="0">
                <a:solidFill>
                  <a:srgbClr val="000000"/>
                </a:solidFill>
                <a:latin typeface="Times New Roman" charset="0"/>
              </a:rPr>
              <a:t>Deaths</a:t>
            </a:r>
            <a:endParaRPr lang="en-US" sz="2400" dirty="0">
              <a:solidFill>
                <a:srgbClr val="FF0000"/>
              </a:solidFill>
              <a:latin typeface="Times New Roman" charset="0"/>
            </a:endParaRPr>
          </a:p>
        </p:txBody>
      </p:sp>
      <p:sp>
        <p:nvSpPr>
          <p:cNvPr id="25668" name="Text Box 89"/>
          <p:cNvSpPr txBox="1">
            <a:spLocks noChangeArrowheads="1"/>
          </p:cNvSpPr>
          <p:nvPr/>
        </p:nvSpPr>
        <p:spPr bwMode="auto">
          <a:xfrm>
            <a:off x="3937000" y="6338888"/>
            <a:ext cx="4921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0" fontAlgn="base" hangingPunct="0">
              <a:spcBef>
                <a:spcPct val="50000"/>
              </a:spcBef>
              <a:spcAft>
                <a:spcPct val="0"/>
              </a:spcAft>
            </a:pPr>
            <a:r>
              <a:rPr lang="en-US" sz="2800" i="1" dirty="0">
                <a:solidFill>
                  <a:srgbClr val="000000"/>
                </a:solidFill>
                <a:latin typeface="Times New Roman" charset="0"/>
              </a:rPr>
              <a:t>2,423,712 Total Deaths</a:t>
            </a:r>
          </a:p>
        </p:txBody>
      </p:sp>
      <p:sp>
        <p:nvSpPr>
          <p:cNvPr id="114778" name="Text Box 90"/>
          <p:cNvSpPr txBox="1">
            <a:spLocks noChangeArrowheads="1"/>
          </p:cNvSpPr>
          <p:nvPr/>
        </p:nvSpPr>
        <p:spPr bwMode="auto">
          <a:xfrm>
            <a:off x="244475" y="5810250"/>
            <a:ext cx="5651500" cy="701675"/>
          </a:xfrm>
          <a:prstGeom prst="rect">
            <a:avLst/>
          </a:prstGeom>
          <a:noFill/>
          <a:ln w="12700">
            <a:noFill/>
            <a:miter lim="800000"/>
            <a:headEnd/>
            <a:tailEnd/>
          </a:ln>
          <a:effectLst/>
        </p:spPr>
        <p:txBody>
          <a:bodyPr>
            <a:spAutoFit/>
          </a:bodyPr>
          <a:lstStyle>
            <a:lvl1pPr>
              <a:defRPr sz="3200">
                <a:solidFill>
                  <a:schemeClr val="tx1"/>
                </a:solidFill>
                <a:latin typeface="Arial" charset="0"/>
                <a:ea typeface="ＭＳ Ｐゴシック" charset="-128"/>
              </a:defRPr>
            </a:lvl1pPr>
            <a:lvl2pPr marL="37931725" indent="-37474525">
              <a:defRPr sz="3200">
                <a:solidFill>
                  <a:schemeClr val="tx1"/>
                </a:solidFill>
                <a:latin typeface="Arial" charset="0"/>
                <a:ea typeface="ＭＳ Ｐゴシック" charset="-128"/>
              </a:defRPr>
            </a:lvl2pPr>
            <a:lvl3pPr>
              <a:defRPr sz="3200">
                <a:solidFill>
                  <a:schemeClr val="tx1"/>
                </a:solidFill>
                <a:latin typeface="Arial" charset="0"/>
                <a:ea typeface="ＭＳ Ｐゴシック" charset="-128"/>
              </a:defRPr>
            </a:lvl3pPr>
            <a:lvl4pPr>
              <a:defRPr sz="3200">
                <a:solidFill>
                  <a:schemeClr val="tx1"/>
                </a:solidFill>
                <a:latin typeface="Arial" charset="0"/>
                <a:ea typeface="ＭＳ Ｐゴシック" charset="-128"/>
              </a:defRPr>
            </a:lvl4pPr>
            <a:lvl5pPr>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0" fontAlgn="base" hangingPunct="0">
              <a:spcBef>
                <a:spcPct val="50000"/>
              </a:spcBef>
              <a:spcAft>
                <a:spcPct val="0"/>
              </a:spcAft>
            </a:pPr>
            <a:r>
              <a:rPr lang="en-US" sz="4000" i="1" dirty="0">
                <a:solidFill>
                  <a:srgbClr val="FF0000"/>
                </a:solidFill>
                <a:effectLst>
                  <a:outerShdw blurRad="38100" dist="38100" dir="2700000" algn="tl">
                    <a:srgbClr val="C0C0C0"/>
                  </a:outerShdw>
                </a:effectLst>
                <a:latin typeface="Textile" charset="0"/>
              </a:rPr>
              <a:t>11th ranking cause</a:t>
            </a:r>
            <a:endParaRPr lang="en-US" sz="4000" i="1" dirty="0">
              <a:solidFill>
                <a:srgbClr val="FF0000"/>
              </a:solidFill>
              <a:effectLst>
                <a:outerShdw blurRad="38100" dist="38100" dir="2700000" algn="tl">
                  <a:srgbClr val="C0C0C0"/>
                </a:outerShdw>
              </a:effectLst>
              <a:latin typeface="Times" charset="0"/>
            </a:endParaRPr>
          </a:p>
        </p:txBody>
      </p:sp>
      <p:sp>
        <p:nvSpPr>
          <p:cNvPr id="25670" name="Rectangle 91"/>
          <p:cNvSpPr>
            <a:spLocks noChangeArrowheads="1"/>
          </p:cNvSpPr>
          <p:nvPr/>
        </p:nvSpPr>
        <p:spPr bwMode="auto">
          <a:xfrm>
            <a:off x="385763" y="5429250"/>
            <a:ext cx="365125" cy="365125"/>
          </a:xfrm>
          <a:prstGeom prst="rect">
            <a:avLst/>
          </a:prstGeom>
          <a:solidFill>
            <a:schemeClr val="tx1"/>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en-US" sz="2400" b="1" dirty="0">
                <a:solidFill>
                  <a:srgbClr val="FFFFFF"/>
                </a:solidFill>
                <a:latin typeface="Arial" charset="0"/>
                <a:ea typeface="ＭＳ Ｐゴシック" charset="-128"/>
                <a:cs typeface="Arial" charset="0"/>
              </a:rPr>
              <a:t>11</a:t>
            </a:r>
            <a:endParaRPr lang="en-US" sz="3200" b="1" dirty="0">
              <a:solidFill>
                <a:srgbClr val="FFFFFF"/>
              </a:solidFill>
              <a:latin typeface="Arial" charset="0"/>
              <a:ea typeface="ＭＳ Ｐゴシック" charset="-128"/>
              <a:cs typeface="Arial" charset="0"/>
            </a:endParaRPr>
          </a:p>
        </p:txBody>
      </p:sp>
      <p:sp>
        <p:nvSpPr>
          <p:cNvPr id="25671" name="Rectangle 92"/>
          <p:cNvSpPr>
            <a:spLocks noChangeArrowheads="1"/>
          </p:cNvSpPr>
          <p:nvPr/>
        </p:nvSpPr>
        <p:spPr bwMode="auto">
          <a:xfrm>
            <a:off x="825500" y="5389563"/>
            <a:ext cx="5233988" cy="403225"/>
          </a:xfrm>
          <a:prstGeom prst="rect">
            <a:avLst/>
          </a:prstGeom>
          <a:solidFill>
            <a:schemeClr val="accent1"/>
          </a:solidFill>
          <a:ln w="12700">
            <a:solidFill>
              <a:schemeClr val="tx1"/>
            </a:solidFill>
            <a:miter lim="800000"/>
            <a:headEnd/>
            <a:tailEnd/>
          </a:ln>
        </p:spPr>
        <p:txBody>
          <a:bodyPr wrap="none" anchor="ctr"/>
          <a:lstStyle/>
          <a:p>
            <a:pPr eaLnBrk="0" fontAlgn="base" hangingPunct="0">
              <a:spcBef>
                <a:spcPct val="0"/>
              </a:spcBef>
              <a:spcAft>
                <a:spcPct val="0"/>
              </a:spcAft>
            </a:pPr>
            <a:r>
              <a:rPr lang="en-US" sz="2800" b="1" i="1" dirty="0">
                <a:solidFill>
                  <a:srgbClr val="FFFFFF"/>
                </a:solidFill>
                <a:ea typeface="ＭＳ Ｐゴシック" charset="-128"/>
              </a:rPr>
              <a:t> Suicide (intentional self-harm)</a:t>
            </a:r>
            <a:endParaRPr lang="en-US" sz="3200" dirty="0">
              <a:solidFill>
                <a:srgbClr val="FFFFFF"/>
              </a:solidFill>
              <a:latin typeface="Times" charset="0"/>
              <a:ea typeface="ＭＳ Ｐゴシック" charset="-128"/>
            </a:endParaRPr>
          </a:p>
        </p:txBody>
      </p:sp>
      <p:sp>
        <p:nvSpPr>
          <p:cNvPr id="25672" name="Rectangle 94"/>
          <p:cNvSpPr>
            <a:spLocks noChangeArrowheads="1"/>
          </p:cNvSpPr>
          <p:nvPr/>
        </p:nvSpPr>
        <p:spPr bwMode="auto">
          <a:xfrm>
            <a:off x="6157913" y="5380038"/>
            <a:ext cx="995362" cy="406400"/>
          </a:xfrm>
          <a:prstGeom prst="rect">
            <a:avLst/>
          </a:prstGeom>
          <a:solidFill>
            <a:schemeClr val="accent1"/>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en-US" sz="2800" b="1" dirty="0">
                <a:solidFill>
                  <a:srgbClr val="FFFFFF"/>
                </a:solidFill>
                <a:ea typeface="ＭＳ Ｐゴシック" charset="-128"/>
              </a:rPr>
              <a:t>11.5</a:t>
            </a:r>
            <a:endParaRPr lang="en-US" sz="3200" dirty="0">
              <a:solidFill>
                <a:srgbClr val="FFFFFF"/>
              </a:solidFill>
              <a:ea typeface="ＭＳ Ｐゴシック" charset="-128"/>
            </a:endParaRPr>
          </a:p>
        </p:txBody>
      </p:sp>
      <p:sp>
        <p:nvSpPr>
          <p:cNvPr id="25673" name="Rectangle 95"/>
          <p:cNvSpPr>
            <a:spLocks noChangeArrowheads="1"/>
          </p:cNvSpPr>
          <p:nvPr/>
        </p:nvSpPr>
        <p:spPr bwMode="auto">
          <a:xfrm>
            <a:off x="7264400" y="5380038"/>
            <a:ext cx="1308100" cy="404812"/>
          </a:xfrm>
          <a:prstGeom prst="rect">
            <a:avLst/>
          </a:prstGeom>
          <a:solidFill>
            <a:schemeClr val="accent1"/>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en-US" sz="2800" b="1" dirty="0">
                <a:solidFill>
                  <a:srgbClr val="FFFFFF"/>
                </a:solidFill>
                <a:ea typeface="ＭＳ Ｐゴシック" charset="-128"/>
              </a:rPr>
              <a:t>34,598</a:t>
            </a:r>
            <a:endParaRPr lang="en-US" sz="3200" dirty="0">
              <a:solidFill>
                <a:srgbClr val="FFFFFF"/>
              </a:solidFill>
              <a:ea typeface="ＭＳ Ｐゴシック" charset="-128"/>
            </a:endParaRPr>
          </a:p>
        </p:txBody>
      </p:sp>
      <p:sp>
        <p:nvSpPr>
          <p:cNvPr id="25674" name="Rectangle 98"/>
          <p:cNvSpPr>
            <a:spLocks noChangeArrowheads="1"/>
          </p:cNvSpPr>
          <p:nvPr/>
        </p:nvSpPr>
        <p:spPr bwMode="auto">
          <a:xfrm>
            <a:off x="390525" y="4216400"/>
            <a:ext cx="374650" cy="374650"/>
          </a:xfrm>
          <a:prstGeom prst="rect">
            <a:avLst/>
          </a:prstGeom>
          <a:solidFill>
            <a:schemeClr val="accent1"/>
          </a:solidFill>
          <a:ln w="12700">
            <a:solidFill>
              <a:schemeClr val="bg2"/>
            </a:solidFill>
            <a:miter lim="800000"/>
            <a:headEnd/>
            <a:tailEnd/>
          </a:ln>
        </p:spPr>
        <p:txBody>
          <a:bodyPr wrap="none" anchor="ctr"/>
          <a:lstStyle/>
          <a:p>
            <a:pPr eaLnBrk="0" fontAlgn="base" hangingPunct="0">
              <a:spcBef>
                <a:spcPct val="0"/>
              </a:spcBef>
              <a:spcAft>
                <a:spcPct val="0"/>
              </a:spcAft>
            </a:pPr>
            <a:endParaRPr lang="en-US" sz="3200" dirty="0">
              <a:solidFill>
                <a:srgbClr val="FF0000"/>
              </a:solidFill>
              <a:latin typeface="Arial" charset="0"/>
              <a:ea typeface="ＭＳ Ｐゴシック" charset="-128"/>
            </a:endParaRPr>
          </a:p>
        </p:txBody>
      </p:sp>
      <p:sp>
        <p:nvSpPr>
          <p:cNvPr id="25675" name="Rectangle 99"/>
          <p:cNvSpPr>
            <a:spLocks noChangeArrowheads="1"/>
          </p:cNvSpPr>
          <p:nvPr/>
        </p:nvSpPr>
        <p:spPr bwMode="auto">
          <a:xfrm>
            <a:off x="428625" y="42322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50000"/>
              </a:spcBef>
              <a:spcAft>
                <a:spcPct val="0"/>
              </a:spcAft>
            </a:pPr>
            <a:r>
              <a:rPr lang="en-US" sz="2000" b="1" dirty="0">
                <a:solidFill>
                  <a:srgbClr val="FFFFFF"/>
                </a:solidFill>
                <a:latin typeface="Arial" charset="0"/>
                <a:ea typeface="ＭＳ Ｐゴシック" charset="-128"/>
              </a:rPr>
              <a:t>8</a:t>
            </a:r>
          </a:p>
        </p:txBody>
      </p:sp>
      <p:sp>
        <p:nvSpPr>
          <p:cNvPr id="25676" name="Rectangle 101"/>
          <p:cNvSpPr>
            <a:spLocks noChangeArrowheads="1"/>
          </p:cNvSpPr>
          <p:nvPr/>
        </p:nvSpPr>
        <p:spPr bwMode="auto">
          <a:xfrm>
            <a:off x="1789113" y="64611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FFFFFF"/>
                </a:solidFill>
                <a:latin typeface="Arial" charset="0"/>
                <a:ea typeface="ＭＳ Ｐゴシック" charset="-128"/>
              </a:rPr>
              <a:t>11</a:t>
            </a:r>
          </a:p>
        </p:txBody>
      </p:sp>
      <p:sp>
        <p:nvSpPr>
          <p:cNvPr id="25677" name="Rectangle 104"/>
          <p:cNvSpPr>
            <a:spLocks noChangeArrowheads="1"/>
          </p:cNvSpPr>
          <p:nvPr/>
        </p:nvSpPr>
        <p:spPr bwMode="auto">
          <a:xfrm>
            <a:off x="7989888" y="6129338"/>
            <a:ext cx="839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1000" i="1" dirty="0">
                <a:solidFill>
                  <a:srgbClr val="000000"/>
                </a:solidFill>
                <a:ea typeface="ＭＳ Ｐゴシック" charset="-128"/>
              </a:rPr>
              <a:t>Rate=803.6  </a:t>
            </a:r>
            <a:endParaRPr lang="en-US" sz="3200" dirty="0">
              <a:solidFill>
                <a:srgbClr val="FF0000"/>
              </a:solidFill>
              <a:latin typeface="Times" charset="0"/>
              <a:ea typeface="ＭＳ Ｐゴシック" charset="-128"/>
            </a:endParaRPr>
          </a:p>
        </p:txBody>
      </p:sp>
    </p:spTree>
    <p:extLst>
      <p:ext uri="{BB962C8B-B14F-4D97-AF65-F5344CB8AC3E}">
        <p14:creationId xmlns:p14="http://schemas.microsoft.com/office/powerpoint/2010/main" val="39730589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dirty="0" smtClean="0"/>
              <a:t>Toward a Risk Assessment Framework</a:t>
            </a:r>
          </a:p>
        </p:txBody>
      </p:sp>
      <p:sp>
        <p:nvSpPr>
          <p:cNvPr id="224259" name="Rectangle 3"/>
          <p:cNvSpPr>
            <a:spLocks noGrp="1" noChangeArrowheads="1"/>
          </p:cNvSpPr>
          <p:nvPr>
            <p:ph type="body" idx="1"/>
          </p:nvPr>
        </p:nvSpPr>
        <p:spPr>
          <a:xfrm>
            <a:off x="1219200" y="1752600"/>
            <a:ext cx="8153400" cy="4800600"/>
          </a:xfrm>
        </p:spPr>
        <p:txBody>
          <a:bodyPr/>
          <a:lstStyle/>
          <a:p>
            <a:pPr eaLnBrk="1" hangingPunct="1">
              <a:lnSpc>
                <a:spcPct val="90000"/>
              </a:lnSpc>
            </a:pPr>
            <a:r>
              <a:rPr lang="en-US" sz="2800" dirty="0" smtClean="0">
                <a:cs typeface="Times New Roman" pitchFamily="18" charset="0"/>
              </a:rPr>
              <a:t>Two Most Important Areas: </a:t>
            </a:r>
            <a:r>
              <a:rPr lang="en-US" sz="2800" u="sng" dirty="0" smtClean="0">
                <a:cs typeface="Times New Roman" pitchFamily="18" charset="0"/>
              </a:rPr>
              <a:t>History of Previous Attempt/Fearlessness</a:t>
            </a:r>
            <a:r>
              <a:rPr lang="en-US" sz="2800" dirty="0" smtClean="0">
                <a:cs typeface="Times New Roman" pitchFamily="18" charset="0"/>
              </a:rPr>
              <a:t> and </a:t>
            </a:r>
            <a:r>
              <a:rPr lang="en-US" sz="2800" u="sng" dirty="0" smtClean="0">
                <a:cs typeface="Times New Roman" pitchFamily="18" charset="0"/>
              </a:rPr>
              <a:t>Nature of Current Suicidal Symptoms</a:t>
            </a:r>
            <a:endParaRPr lang="en-US" sz="2800" dirty="0" smtClean="0">
              <a:cs typeface="Times New Roman" pitchFamily="18" charset="0"/>
            </a:endParaRPr>
          </a:p>
          <a:p>
            <a:pPr eaLnBrk="1" hangingPunct="1">
              <a:lnSpc>
                <a:spcPct val="90000"/>
              </a:lnSpc>
            </a:pPr>
            <a:r>
              <a:rPr lang="en-US" sz="2800" dirty="0" smtClean="0">
                <a:cs typeface="Times New Roman" pitchFamily="18" charset="0"/>
              </a:rPr>
              <a:t>Regarding </a:t>
            </a:r>
            <a:r>
              <a:rPr lang="en-US" sz="2800" b="1" dirty="0" smtClean="0">
                <a:cs typeface="Times New Roman" pitchFamily="18" charset="0"/>
              </a:rPr>
              <a:t>History of Previous Attempts</a:t>
            </a:r>
            <a:r>
              <a:rPr lang="en-US" sz="2800" dirty="0" smtClean="0">
                <a:cs typeface="Times New Roman" pitchFamily="18" charset="0"/>
              </a:rPr>
              <a:t>, our research shows that people who have a history of 0 or 1 previous attempt are just in a different risk category than people who have 2 or more attempts.  Regardless of all the other things going on, this one variable tells you a lot about risk.  The multiple attempters are virtually always in a higher risk category than their counterparts with 0 or even 1 previous attempt.</a:t>
            </a:r>
          </a:p>
        </p:txBody>
      </p:sp>
    </p:spTree>
    <p:extLst>
      <p:ext uri="{BB962C8B-B14F-4D97-AF65-F5344CB8AC3E}">
        <p14:creationId xmlns:p14="http://schemas.microsoft.com/office/powerpoint/2010/main" val="37003733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dirty="0" smtClean="0"/>
              <a:t>Toward a Risk Assessment Framework</a:t>
            </a:r>
          </a:p>
        </p:txBody>
      </p:sp>
      <p:sp>
        <p:nvSpPr>
          <p:cNvPr id="225283" name="Rectangle 3"/>
          <p:cNvSpPr>
            <a:spLocks noGrp="1" noChangeArrowheads="1"/>
          </p:cNvSpPr>
          <p:nvPr>
            <p:ph type="body" idx="1"/>
          </p:nvPr>
        </p:nvSpPr>
        <p:spPr>
          <a:xfrm>
            <a:off x="1143000" y="1752600"/>
            <a:ext cx="8153400" cy="4800600"/>
          </a:xfrm>
        </p:spPr>
        <p:txBody>
          <a:bodyPr/>
          <a:lstStyle/>
          <a:p>
            <a:pPr eaLnBrk="1" hangingPunct="1">
              <a:lnSpc>
                <a:spcPct val="90000"/>
              </a:lnSpc>
            </a:pPr>
            <a:r>
              <a:rPr lang="en-US" sz="3600" dirty="0" smtClean="0">
                <a:cs typeface="Times New Roman" pitchFamily="18" charset="0"/>
              </a:rPr>
              <a:t>Two Most Important Areas: </a:t>
            </a:r>
            <a:r>
              <a:rPr lang="en-US" sz="3600" u="sng" dirty="0" smtClean="0">
                <a:cs typeface="Times New Roman" pitchFamily="18" charset="0"/>
              </a:rPr>
              <a:t>History of Previous Attempt/Fearlessness</a:t>
            </a:r>
            <a:r>
              <a:rPr lang="en-US" sz="3600" dirty="0" smtClean="0">
                <a:cs typeface="Times New Roman" pitchFamily="18" charset="0"/>
              </a:rPr>
              <a:t> and </a:t>
            </a:r>
            <a:r>
              <a:rPr lang="en-US" sz="3600" u="sng" dirty="0" smtClean="0">
                <a:cs typeface="Times New Roman" pitchFamily="18" charset="0"/>
              </a:rPr>
              <a:t>Nature of Current Suicidal Symptoms</a:t>
            </a:r>
            <a:endParaRPr lang="en-US" sz="3600" dirty="0" smtClean="0">
              <a:cs typeface="Times New Roman" pitchFamily="18" charset="0"/>
            </a:endParaRPr>
          </a:p>
        </p:txBody>
      </p:sp>
    </p:spTree>
    <p:extLst>
      <p:ext uri="{BB962C8B-B14F-4D97-AF65-F5344CB8AC3E}">
        <p14:creationId xmlns:p14="http://schemas.microsoft.com/office/powerpoint/2010/main" val="30500581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219200" y="381000"/>
            <a:ext cx="8915400" cy="1143000"/>
          </a:xfrm>
        </p:spPr>
        <p:txBody>
          <a:bodyPr/>
          <a:lstStyle/>
          <a:p>
            <a:pPr eaLnBrk="1" hangingPunct="1"/>
            <a:r>
              <a:rPr lang="en-US" sz="3600" dirty="0" smtClean="0"/>
              <a:t>Resolved Plans &amp; Preparations</a:t>
            </a:r>
          </a:p>
        </p:txBody>
      </p:sp>
      <p:sp>
        <p:nvSpPr>
          <p:cNvPr id="226307" name="Rectangle 3"/>
          <p:cNvSpPr>
            <a:spLocks noGrp="1" noChangeArrowheads="1"/>
          </p:cNvSpPr>
          <p:nvPr>
            <p:ph type="body" idx="1"/>
          </p:nvPr>
        </p:nvSpPr>
        <p:spPr>
          <a:xfrm>
            <a:off x="1371600" y="1600200"/>
            <a:ext cx="7772400" cy="4800600"/>
          </a:xfrm>
        </p:spPr>
        <p:txBody>
          <a:bodyPr/>
          <a:lstStyle/>
          <a:p>
            <a:pPr eaLnBrk="1" hangingPunct="1"/>
            <a:r>
              <a:rPr lang="en-US" dirty="0" smtClean="0">
                <a:cs typeface="Times New Roman" pitchFamily="18" charset="0"/>
              </a:rPr>
              <a:t>This symptom cluster includes </a:t>
            </a:r>
          </a:p>
          <a:p>
            <a:pPr lvl="1" eaLnBrk="1" hangingPunct="1"/>
            <a:r>
              <a:rPr lang="en-US" dirty="0" smtClean="0">
                <a:cs typeface="Times New Roman" pitchFamily="18" charset="0"/>
              </a:rPr>
              <a:t>Vivid, detailed, long-lasting ideas about suicide</a:t>
            </a:r>
          </a:p>
          <a:p>
            <a:pPr lvl="1" eaLnBrk="1" hangingPunct="1"/>
            <a:r>
              <a:rPr lang="en-US" dirty="0" smtClean="0">
                <a:cs typeface="Times New Roman" pitchFamily="18" charset="0"/>
              </a:rPr>
              <a:t>A sense of competence about suicide</a:t>
            </a:r>
          </a:p>
          <a:p>
            <a:pPr lvl="1" eaLnBrk="1" hangingPunct="1"/>
            <a:r>
              <a:rPr lang="en-US" dirty="0" smtClean="0">
                <a:cs typeface="Times New Roman" pitchFamily="18" charset="0"/>
              </a:rPr>
              <a:t>A sense of </a:t>
            </a:r>
            <a:r>
              <a:rPr lang="en-US" b="1" dirty="0" smtClean="0">
                <a:cs typeface="Times New Roman" pitchFamily="18" charset="0"/>
              </a:rPr>
              <a:t>fearlessness</a:t>
            </a:r>
            <a:r>
              <a:rPr lang="en-US" dirty="0" smtClean="0">
                <a:cs typeface="Times New Roman" pitchFamily="18" charset="0"/>
              </a:rPr>
              <a:t> about suicide.</a:t>
            </a:r>
          </a:p>
          <a:p>
            <a:pPr lvl="1" eaLnBrk="1" hangingPunct="1"/>
            <a:r>
              <a:rPr lang="en-US" dirty="0" smtClean="0">
                <a:cs typeface="Times New Roman" pitchFamily="18" charset="0"/>
              </a:rPr>
              <a:t>Well-developed plans</a:t>
            </a:r>
          </a:p>
          <a:p>
            <a:pPr lvl="1" eaLnBrk="1" hangingPunct="1"/>
            <a:endParaRPr lang="en-US" dirty="0" smtClean="0">
              <a:cs typeface="Times New Roman" pitchFamily="18" charset="0"/>
            </a:endParaRPr>
          </a:p>
          <a:p>
            <a:pPr lvl="1" eaLnBrk="1" hangingPunct="1">
              <a:buFontTx/>
              <a:buNone/>
            </a:pPr>
            <a:r>
              <a:rPr lang="en-US" sz="4400" dirty="0" smtClean="0">
                <a:cs typeface="Times New Roman" pitchFamily="18" charset="0"/>
              </a:rPr>
              <a:t>Dangerous set of symptoms</a:t>
            </a:r>
            <a:r>
              <a:rPr lang="en-US" dirty="0" smtClean="0">
                <a:cs typeface="Times New Roman" pitchFamily="18" charset="0"/>
              </a:rPr>
              <a:t>	</a:t>
            </a:r>
          </a:p>
        </p:txBody>
      </p:sp>
    </p:spTree>
    <p:extLst>
      <p:ext uri="{BB962C8B-B14F-4D97-AF65-F5344CB8AC3E}">
        <p14:creationId xmlns:p14="http://schemas.microsoft.com/office/powerpoint/2010/main" val="28089781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dirty="0" smtClean="0">
                <a:cs typeface="Times New Roman" pitchFamily="18" charset="0"/>
              </a:rPr>
              <a:t>More on Risk Categories</a:t>
            </a:r>
          </a:p>
        </p:txBody>
      </p:sp>
      <p:sp>
        <p:nvSpPr>
          <p:cNvPr id="235523" name="Rectangle 3"/>
          <p:cNvSpPr>
            <a:spLocks noGrp="1" noChangeArrowheads="1"/>
          </p:cNvSpPr>
          <p:nvPr>
            <p:ph type="body" idx="1"/>
          </p:nvPr>
        </p:nvSpPr>
        <p:spPr>
          <a:xfrm>
            <a:off x="1219200" y="2209800"/>
            <a:ext cx="7924800" cy="4419600"/>
          </a:xfrm>
        </p:spPr>
        <p:txBody>
          <a:bodyPr/>
          <a:lstStyle/>
          <a:p>
            <a:pPr eaLnBrk="1" hangingPunct="1"/>
            <a:r>
              <a:rPr lang="en-US" dirty="0" smtClean="0">
                <a:cs typeface="Times New Roman" pitchFamily="18" charset="0"/>
              </a:rPr>
              <a:t> The </a:t>
            </a:r>
            <a:r>
              <a:rPr lang="en-US" u="sng" dirty="0" smtClean="0">
                <a:cs typeface="Times New Roman" pitchFamily="18" charset="0"/>
              </a:rPr>
              <a:t>coping card</a:t>
            </a:r>
            <a:r>
              <a:rPr lang="en-US" dirty="0" smtClean="0">
                <a:cs typeface="Times New Roman" pitchFamily="18" charset="0"/>
              </a:rPr>
              <a:t> simply involves the development of a straightforward crisis plan that can be written down on the back of a business card, a 3 x 5 index card, or a sheet of paper.  An example would be “When I’m upset and thinking of suicide, I’ll take the following steps:</a:t>
            </a:r>
            <a:endParaRPr lang="en-US" dirty="0" smtClean="0"/>
          </a:p>
        </p:txBody>
      </p:sp>
    </p:spTree>
    <p:extLst>
      <p:ext uri="{BB962C8B-B14F-4D97-AF65-F5344CB8AC3E}">
        <p14:creationId xmlns:p14="http://schemas.microsoft.com/office/powerpoint/2010/main" val="33464154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dirty="0" smtClean="0">
                <a:cs typeface="Times New Roman" pitchFamily="18" charset="0"/>
              </a:rPr>
              <a:t>More on Risk Categories</a:t>
            </a:r>
          </a:p>
        </p:txBody>
      </p:sp>
      <p:sp>
        <p:nvSpPr>
          <p:cNvPr id="236547" name="Rectangle 3"/>
          <p:cNvSpPr>
            <a:spLocks noGrp="1" noChangeArrowheads="1"/>
          </p:cNvSpPr>
          <p:nvPr>
            <p:ph type="body" idx="1"/>
          </p:nvPr>
        </p:nvSpPr>
        <p:spPr>
          <a:xfrm>
            <a:off x="990600" y="1524000"/>
            <a:ext cx="8153400" cy="4419600"/>
          </a:xfrm>
        </p:spPr>
        <p:txBody>
          <a:bodyPr/>
          <a:lstStyle/>
          <a:p>
            <a:pPr eaLnBrk="1" hangingPunct="1">
              <a:lnSpc>
                <a:spcPct val="90000"/>
              </a:lnSpc>
            </a:pPr>
            <a:r>
              <a:rPr lang="en-US" sz="2800" dirty="0" smtClean="0">
                <a:cs typeface="Times New Roman" pitchFamily="18" charset="0"/>
              </a:rPr>
              <a:t> The </a:t>
            </a:r>
            <a:r>
              <a:rPr lang="en-US" sz="2800" u="sng" dirty="0" smtClean="0">
                <a:cs typeface="Times New Roman" pitchFamily="18" charset="0"/>
              </a:rPr>
              <a:t>coping card</a:t>
            </a:r>
            <a:r>
              <a:rPr lang="en-US" sz="2800" dirty="0" smtClean="0">
                <a:cs typeface="Times New Roman" pitchFamily="18" charset="0"/>
              </a:rPr>
              <a:t> (cont).: 1) use what I’ve learned in therapy to try to identify what is upsetting me; 2) write down and review some reasonable, non-suicidal responses to what is bothering me; 3) try to do things that, in the past, have made me feel better (e.g., talking to </a:t>
            </a:r>
            <a:r>
              <a:rPr lang="en-US" sz="2800" u="sng" dirty="0" smtClean="0">
                <a:cs typeface="Times New Roman" pitchFamily="18" charset="0"/>
              </a:rPr>
              <a:t>   </a:t>
            </a:r>
            <a:r>
              <a:rPr lang="en-US" sz="2800" dirty="0" smtClean="0">
                <a:cs typeface="Times New Roman" pitchFamily="18" charset="0"/>
              </a:rPr>
              <a:t> , music, exercise, etc.); 4) if the suicidal thoughts continue and get specific, or I find myself preparing for suicide, I’ll call the emergency call person at (phone number; xxx-xxxx) or </a:t>
            </a:r>
            <a:r>
              <a:rPr lang="en-US" sz="2800" u="sng" dirty="0" smtClean="0">
                <a:cs typeface="Times New Roman" pitchFamily="18" charset="0"/>
              </a:rPr>
              <a:t>1-800-273-TALK</a:t>
            </a:r>
            <a:r>
              <a:rPr lang="en-US" sz="2800" dirty="0" smtClean="0">
                <a:cs typeface="Times New Roman" pitchFamily="18" charset="0"/>
              </a:rPr>
              <a:t>; 5) if I feel that I cannot control my suicidal behavior, I’ll go to the emergency room or call 911.”</a:t>
            </a:r>
          </a:p>
        </p:txBody>
      </p:sp>
    </p:spTree>
    <p:extLst>
      <p:ext uri="{BB962C8B-B14F-4D97-AF65-F5344CB8AC3E}">
        <p14:creationId xmlns:p14="http://schemas.microsoft.com/office/powerpoint/2010/main" val="17495466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en-US" dirty="0" smtClean="0">
                <a:cs typeface="Times New Roman" pitchFamily="18" charset="0"/>
              </a:rPr>
              <a:t>More on Risk Categories</a:t>
            </a:r>
          </a:p>
        </p:txBody>
      </p:sp>
      <p:sp>
        <p:nvSpPr>
          <p:cNvPr id="237571" name="Rectangle 3"/>
          <p:cNvSpPr>
            <a:spLocks noGrp="1" noChangeArrowheads="1"/>
          </p:cNvSpPr>
          <p:nvPr>
            <p:ph type="body" idx="1"/>
          </p:nvPr>
        </p:nvSpPr>
        <p:spPr>
          <a:xfrm>
            <a:off x="1219200" y="1447800"/>
            <a:ext cx="7924800" cy="4419600"/>
          </a:xfrm>
        </p:spPr>
        <p:txBody>
          <a:bodyPr/>
          <a:lstStyle/>
          <a:p>
            <a:pPr eaLnBrk="1" hangingPunct="1"/>
            <a:r>
              <a:rPr lang="en-US" sz="2800" dirty="0" smtClean="0">
                <a:cs typeface="Times New Roman" pitchFamily="18" charset="0"/>
              </a:rPr>
              <a:t> </a:t>
            </a:r>
            <a:r>
              <a:rPr lang="en-US" dirty="0" smtClean="0">
                <a:cs typeface="Times New Roman" pitchFamily="18" charset="0"/>
              </a:rPr>
              <a:t>If risk category is </a:t>
            </a:r>
            <a:r>
              <a:rPr lang="en-US" u="sng" dirty="0" smtClean="0">
                <a:cs typeface="Times New Roman" pitchFamily="18" charset="0"/>
              </a:rPr>
              <a:t>Severe</a:t>
            </a:r>
            <a:r>
              <a:rPr lang="en-US" dirty="0" smtClean="0">
                <a:cs typeface="Times New Roman" pitchFamily="18" charset="0"/>
              </a:rPr>
              <a:t>: actions are similar to those for Mild-Moderate, but “stepped” up (e.g., do most or all of these), and voluntary hospitalization is discussed. Again, documentation in progress notes of risk category and attendant actions is necessary.</a:t>
            </a:r>
          </a:p>
          <a:p>
            <a:pPr eaLnBrk="1" hangingPunct="1"/>
            <a:r>
              <a:rPr lang="en-US" dirty="0" smtClean="0">
                <a:cs typeface="Times New Roman" pitchFamily="18" charset="0"/>
              </a:rPr>
              <a:t> If risk category is </a:t>
            </a:r>
            <a:r>
              <a:rPr lang="en-US" u="sng" dirty="0" smtClean="0">
                <a:cs typeface="Times New Roman" pitchFamily="18" charset="0"/>
              </a:rPr>
              <a:t>Extreme</a:t>
            </a:r>
            <a:r>
              <a:rPr lang="en-US" dirty="0" smtClean="0">
                <a:cs typeface="Times New Roman" pitchFamily="18" charset="0"/>
              </a:rPr>
              <a:t>: Hospitalization is enacted.</a:t>
            </a:r>
          </a:p>
          <a:p>
            <a:pPr eaLnBrk="1" hangingPunct="1"/>
            <a:r>
              <a:rPr lang="en-US" dirty="0" smtClean="0">
                <a:cs typeface="Times New Roman" pitchFamily="18" charset="0"/>
              </a:rPr>
              <a:t> Documentation: Just do it every time.</a:t>
            </a:r>
          </a:p>
          <a:p>
            <a:pPr eaLnBrk="1" hangingPunct="1"/>
            <a:endParaRPr lang="en-US" dirty="0" smtClean="0">
              <a:cs typeface="Times New Roman" pitchFamily="18" charset="0"/>
            </a:endParaRPr>
          </a:p>
        </p:txBody>
      </p:sp>
    </p:spTree>
    <p:extLst>
      <p:ext uri="{BB962C8B-B14F-4D97-AF65-F5344CB8AC3E}">
        <p14:creationId xmlns:p14="http://schemas.microsoft.com/office/powerpoint/2010/main" val="133334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crosoft Office 98">
  <a:themeElements>
    <a:clrScheme name="">
      <a:dk1>
        <a:srgbClr val="FF0000"/>
      </a:dk1>
      <a:lt1>
        <a:srgbClr val="FFFFFF"/>
      </a:lt1>
      <a:dk2>
        <a:srgbClr val="000000"/>
      </a:dk2>
      <a:lt2>
        <a:srgbClr val="000000"/>
      </a:lt2>
      <a:accent1>
        <a:srgbClr val="000000"/>
      </a:accent1>
      <a:accent2>
        <a:srgbClr val="553E00"/>
      </a:accent2>
      <a:accent3>
        <a:srgbClr val="FFFFFF"/>
      </a:accent3>
      <a:accent4>
        <a:srgbClr val="DA0000"/>
      </a:accent4>
      <a:accent5>
        <a:srgbClr val="AAAAAA"/>
      </a:accent5>
      <a:accent6>
        <a:srgbClr val="4C3700"/>
      </a:accent6>
      <a:hlink>
        <a:srgbClr val="3D5500"/>
      </a:hlink>
      <a:folHlink>
        <a:srgbClr val="005528"/>
      </a:folHlink>
    </a:clrScheme>
    <a:fontScheme name="Microsoft Office 98">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06"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2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3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7812</Words>
  <Application>Microsoft Office PowerPoint</Application>
  <PresentationFormat>On-screen Show (4:3)</PresentationFormat>
  <Paragraphs>808</Paragraphs>
  <Slides>95</Slides>
  <Notes>79</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95</vt:i4>
      </vt:variant>
    </vt:vector>
  </HeadingPairs>
  <TitlesOfParts>
    <vt:vector size="103" baseType="lpstr">
      <vt:lpstr>1_Lock And Key</vt:lpstr>
      <vt:lpstr>Microsoft Office 98</vt:lpstr>
      <vt:lpstr>Technic</vt:lpstr>
      <vt:lpstr>Lock And Key</vt:lpstr>
      <vt:lpstr>1_Technic</vt:lpstr>
      <vt:lpstr>2_Technic</vt:lpstr>
      <vt:lpstr>3_Technic</vt:lpstr>
      <vt:lpstr>Acrobat Document</vt:lpstr>
      <vt:lpstr>Suicide in the military Prevalence, research, and resources</vt:lpstr>
      <vt:lpstr>Alice Swarm Fund </vt:lpstr>
      <vt:lpstr>Background</vt:lpstr>
      <vt:lpstr>Todays Presentation</vt:lpstr>
      <vt:lpstr>More help is on the way….. </vt:lpstr>
      <vt:lpstr>Annual Number of USA Suicides</vt:lpstr>
      <vt:lpstr>PowerPoint Presentation</vt:lpstr>
      <vt:lpstr>PowerPoint Presentation</vt:lpstr>
      <vt:lpstr>Suicide - Leading Cause of Death</vt:lpstr>
      <vt:lpstr>More Americans Die by Suicide Each Year Than by Homicide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typical high school classroom...</vt:lpstr>
      <vt:lpstr>PowerPoint Presentation</vt:lpstr>
      <vt:lpstr>General Conclusions </vt:lpstr>
      <vt:lpstr>Suicide Rates in the Military</vt:lpstr>
      <vt:lpstr>Suicide Risk &amp; Resources in the Military</vt:lpstr>
      <vt:lpstr>Theories of Suicidal Behavior</vt:lpstr>
      <vt:lpstr>Durkhiem </vt:lpstr>
      <vt:lpstr>Past Theories</vt:lpstr>
      <vt:lpstr>Past Theories</vt:lpstr>
      <vt:lpstr>PowerPoint Presentation</vt:lpstr>
      <vt:lpstr>The Acquired Capability to Enact  Lethal Self-Injury</vt:lpstr>
      <vt:lpstr>The Acquired Capability to Enact  Lethal Self-Injury</vt:lpstr>
      <vt:lpstr>The Acquired Capability to Enact  Lethal Self-Injury</vt:lpstr>
      <vt:lpstr>Speaking of skydiving</vt:lpstr>
      <vt:lpstr>The Acquired Capability to Enact  Lethal Self-Injury</vt:lpstr>
      <vt:lpstr>The Acquired Capability to Enact  Lethal Self-Injury</vt:lpstr>
      <vt:lpstr>Anecdotal Evidence: Pink</vt:lpstr>
      <vt:lpstr>Empirical Evidence</vt:lpstr>
      <vt:lpstr>Empirical Evidence</vt:lpstr>
      <vt:lpstr>Empirical Evidence: “Kitchen Sink”</vt:lpstr>
      <vt:lpstr>Empirical Evidence: Childhood  Physical/Sexual Abuse</vt:lpstr>
      <vt:lpstr>Empirical Evidence: Childhood  Physical/Sexual Abuse</vt:lpstr>
      <vt:lpstr>The Documentary The Bridge</vt:lpstr>
      <vt:lpstr>PowerPoint Presentation</vt:lpstr>
      <vt:lpstr>Intently Suicidal People Know Killing is Hard to Do</vt:lpstr>
      <vt:lpstr>PowerPoint Presentation</vt:lpstr>
      <vt:lpstr>PowerPoint Presentation</vt:lpstr>
      <vt:lpstr>Anecdotal Evidence: Cobain</vt:lpstr>
      <vt:lpstr>Anecdotal Evidence: Cobain</vt:lpstr>
      <vt:lpstr>Anecdotal Evidence: Fire Victim</vt:lpstr>
      <vt:lpstr>Anecdotal Evidence: Fire Victim</vt:lpstr>
      <vt:lpstr>Anecdotal Evidence: Meriwether Lewis (of Lewis &amp; Clark fame)</vt:lpstr>
      <vt:lpstr>Autopsy Report: Hesitation Wounds</vt:lpstr>
      <vt:lpstr>Suicide in Anorexia Nervosa</vt:lpstr>
      <vt:lpstr>Suicide in Anorexia Nervosa</vt:lpstr>
      <vt:lpstr>Suicide in Anorexia Nervosa</vt:lpstr>
      <vt:lpstr>Suicide in Anorexia Nervosa</vt:lpstr>
      <vt:lpstr>Suicide in Anorexia Nervosa</vt:lpstr>
      <vt:lpstr>Fearlessness vs. Heroism</vt:lpstr>
      <vt:lpstr>Summary of Acquired Capability </vt:lpstr>
      <vt:lpstr>PowerPoint Presentation</vt:lpstr>
      <vt:lpstr>Constituents of the Desire for  Death</vt:lpstr>
      <vt:lpstr>Perceived Burdensomeness</vt:lpstr>
      <vt:lpstr>Perceived Burdensomeness: Empirical Evidence</vt:lpstr>
      <vt:lpstr>Perceived Burdensomeness: Anecdotal Evidence</vt:lpstr>
      <vt:lpstr>Perceived Burdensomeness: Self-Sacrifice Across Species</vt:lpstr>
      <vt:lpstr>PowerPoint Presentation</vt:lpstr>
      <vt:lpstr>PowerPoint Presentation</vt:lpstr>
      <vt:lpstr>PowerPoint Presentation</vt:lpstr>
      <vt:lpstr>Constituents of the Desire for  Death</vt:lpstr>
      <vt:lpstr>Thwarted Belongingness</vt:lpstr>
      <vt:lpstr>Thwarted Belongingness</vt:lpstr>
      <vt:lpstr>Thwarted Belongingness:  Empirical Evidence</vt:lpstr>
      <vt:lpstr>Thwarted Belongingness:  Empirical Evidence</vt:lpstr>
      <vt:lpstr>Belongingness Increases Fear of Death</vt:lpstr>
      <vt:lpstr>Thwarted Belongingness:  Empirical Evidence</vt:lpstr>
      <vt:lpstr>PowerPoint Presentation</vt:lpstr>
      <vt:lpstr>PowerPoint Presentation</vt:lpstr>
      <vt:lpstr>PowerPoint Presentation</vt:lpstr>
      <vt:lpstr>PowerPoint Presentation</vt:lpstr>
      <vt:lpstr>  Suicide’s Shoeing Horn</vt:lpstr>
      <vt:lpstr>Interpersonal Theory &amp; Veterans </vt:lpstr>
      <vt:lpstr>PowerPoint Presentation</vt:lpstr>
      <vt:lpstr>For veterans who are substance dependent </vt:lpstr>
      <vt:lpstr>Suicide &amp; Addiction</vt:lpstr>
      <vt:lpstr>SAMSHA – National Survey on Drug Use and Health</vt:lpstr>
      <vt:lpstr>Clinical Recommendations for Dealing with Suicide</vt:lpstr>
      <vt:lpstr>Toward a Risk Assessment Framework</vt:lpstr>
      <vt:lpstr>Toward a Risk Assessment Framework</vt:lpstr>
      <vt:lpstr>Resolved Plans &amp; Preparations</vt:lpstr>
      <vt:lpstr>More on Risk Categories</vt:lpstr>
      <vt:lpstr>More on Risk Categories</vt:lpstr>
      <vt:lpstr>More on Risk Categories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oit</dc:creator>
  <cp:lastModifiedBy>oit</cp:lastModifiedBy>
  <cp:revision>19</cp:revision>
  <dcterms:created xsi:type="dcterms:W3CDTF">2011-10-10T05:08:11Z</dcterms:created>
  <dcterms:modified xsi:type="dcterms:W3CDTF">2011-10-17T08:11:26Z</dcterms:modified>
</cp:coreProperties>
</file>