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s/slide54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Override5.xml" ContentType="application/vnd.openxmlformats-officedocument.themeOverride+xml"/>
  <Override PartName="/ppt/slides/slide25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xml" ContentType="application/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slides/slide50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theme/themeOverride1.xml" ContentType="application/vnd.openxmlformats-officedocument.themeOverride+xml"/>
  <Override PartName="/ppt/slideLayouts/slideLayout24.xml" ContentType="application/vnd.openxmlformats-officedocument.presentationml.slideLayout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20.xml" ContentType="application/vnd.openxmlformats-officedocument.presentationml.slideLayout+xml"/>
  <Override PartName="/docProps/custom.xml" ContentType="application/vnd.openxmlformats-officedocument.custom-properties+xml"/>
  <Override PartName="/ppt/charts/chart7.xml" ContentType="application/vnd.openxmlformats-officedocument.drawingml.chart+xml"/>
  <Override PartName="/ppt/charts/chart3.xml" ContentType="application/vnd.openxmlformats-officedocument.drawingml.chart+xml"/>
  <Override PartName="/ppt/charts/chart5.xml" ContentType="application/vnd.openxmlformats-officedocument.drawingml.chart+xml"/>
  <Override PartName="/ppt/notesSlides/notesSlide7.xml" ContentType="application/vnd.openxmlformats-officedocument.presentationml.notes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notesSlides/notesSlide5.xml" ContentType="application/vnd.openxmlformats-officedocument.presentationml.notesSlide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theme/themeOverride8.xml" ContentType="application/vnd.openxmlformats-officedocument.themeOverr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theme/themeOverride6.xml" ContentType="application/vnd.openxmlformats-officedocument.themeOverr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Override4.xml" ContentType="application/vnd.openxmlformats-officedocument.themeOverride+xml"/>
  <Default Extension="emf" ContentType="image/x-emf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Layouts/slideLayout1.xml" ContentType="application/vnd.openxmlformats-officedocument.presentationml.slideLayout+xml"/>
  <Override PartName="/ppt/theme/themeOverride2.xml" ContentType="application/vnd.openxmlformats-officedocument.themeOverride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charts/chart8.xml" ContentType="application/vnd.openxmlformats-officedocument.drawingml.chart+xml"/>
  <Override PartName="/ppt/slideLayouts/slideLayout10.xml" ContentType="application/vnd.openxmlformats-officedocument.presentationml.slideLayout+xml"/>
  <Override PartName="/ppt/charts/chart6.xml" ContentType="application/vnd.openxmlformats-officedocument.drawingml.chart+xml"/>
  <Override PartName="/ppt/charts/chart10.xml" ContentType="application/vnd.openxmlformats-officedocument.drawingml.chart+xml"/>
  <Override PartName="/ppt/charts/chart4.xml" ContentType="application/vnd.openxmlformats-officedocument.drawingml.chart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charts/chart2.xml" ContentType="application/vnd.openxmlformats-officedocument.drawingml.chart+xml"/>
  <Override PartName="/ppt/notesSlides/notesSlide4.xml" ContentType="application/vnd.openxmlformats-officedocument.presentationml.notesSlide+xml"/>
  <Override PartName="/ppt/theme/themeOverride9.xml" ContentType="application/vnd.openxmlformats-officedocument.themeOverr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s/slide5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Override7.xml" ContentType="application/vnd.openxmlformats-officedocument.themeOverride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theme/themeOverride10.xml" ContentType="application/vnd.openxmlformats-officedocument.themeOverrid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s/slide52.xml" ContentType="application/vnd.openxmlformats-officedocument.presentationml.slide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Override3.xml" ContentType="application/vnd.openxmlformats-officedocument.themeOverride+xml"/>
  <Default Extension="rels" ContentType="application/vnd.openxmlformats-package.relationships+xml"/>
  <Override PartName="/ppt/slides/slide23.xml" ContentType="application/vnd.openxmlformats-officedocument.presentationml.slide+xml"/>
  <Override PartName="/ppt/slides/slide41.xml" ContentType="application/vnd.openxmlformats-officedocument.presentationml.slide+xml"/>
  <Override PartName="/ppt/slideLayouts/slideLayout22.xml" ContentType="application/vnd.openxmlformats-officedocument.presentationml.slideLayout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slideLayouts/slideLayout11.xml" ContentType="application/vnd.openxmlformats-officedocument.presentationml.slideLayout+xml"/>
  <Override PartName="/ppt/charts/chart9.xml" ContentType="application/vnd.openxmlformats-officedocument.drawingml.chart+xml"/>
  <Override PartName="/ppt/charts/chart11.xml" ContentType="application/vnd.openxmlformats-officedocument.drawingml.char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2" r:id="rId1"/>
    <p:sldMasterId id="2147483676" r:id="rId2"/>
  </p:sldMasterIdLst>
  <p:notesMasterIdLst>
    <p:notesMasterId r:id="rId59"/>
  </p:notesMasterIdLst>
  <p:sldIdLst>
    <p:sldId id="256" r:id="rId3"/>
    <p:sldId id="258" r:id="rId4"/>
    <p:sldId id="322" r:id="rId5"/>
    <p:sldId id="260" r:id="rId6"/>
    <p:sldId id="269" r:id="rId7"/>
    <p:sldId id="272" r:id="rId8"/>
    <p:sldId id="273" r:id="rId9"/>
    <p:sldId id="274" r:id="rId10"/>
    <p:sldId id="275" r:id="rId11"/>
    <p:sldId id="276" r:id="rId12"/>
    <p:sldId id="277" r:id="rId13"/>
    <p:sldId id="279" r:id="rId14"/>
    <p:sldId id="278" r:id="rId15"/>
    <p:sldId id="281" r:id="rId16"/>
    <p:sldId id="283" r:id="rId17"/>
    <p:sldId id="285" r:id="rId18"/>
    <p:sldId id="286" r:id="rId19"/>
    <p:sldId id="287" r:id="rId20"/>
    <p:sldId id="288" r:id="rId21"/>
    <p:sldId id="296" r:id="rId22"/>
    <p:sldId id="280" r:id="rId23"/>
    <p:sldId id="263" r:id="rId24"/>
    <p:sldId id="270" r:id="rId25"/>
    <p:sldId id="271" r:id="rId26"/>
    <p:sldId id="264" r:id="rId27"/>
    <p:sldId id="265" r:id="rId28"/>
    <p:sldId id="266" r:id="rId29"/>
    <p:sldId id="267" r:id="rId30"/>
    <p:sldId id="297" r:id="rId31"/>
    <p:sldId id="298" r:id="rId32"/>
    <p:sldId id="301" r:id="rId33"/>
    <p:sldId id="299" r:id="rId34"/>
    <p:sldId id="300" r:id="rId35"/>
    <p:sldId id="302" r:id="rId36"/>
    <p:sldId id="303" r:id="rId37"/>
    <p:sldId id="304" r:id="rId38"/>
    <p:sldId id="305" r:id="rId39"/>
    <p:sldId id="306" r:id="rId40"/>
    <p:sldId id="307" r:id="rId41"/>
    <p:sldId id="308" r:id="rId42"/>
    <p:sldId id="309" r:id="rId43"/>
    <p:sldId id="310" r:id="rId44"/>
    <p:sldId id="321" r:id="rId45"/>
    <p:sldId id="312" r:id="rId46"/>
    <p:sldId id="313" r:id="rId47"/>
    <p:sldId id="314" r:id="rId48"/>
    <p:sldId id="315" r:id="rId49"/>
    <p:sldId id="316" r:id="rId50"/>
    <p:sldId id="317" r:id="rId51"/>
    <p:sldId id="318" r:id="rId52"/>
    <p:sldId id="319" r:id="rId53"/>
    <p:sldId id="292" r:id="rId54"/>
    <p:sldId id="293" r:id="rId55"/>
    <p:sldId id="294" r:id="rId56"/>
    <p:sldId id="295" r:id="rId57"/>
    <p:sldId id="320" r:id="rId5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69" d="100"/>
          <a:sy n="69" d="100"/>
        </p:scale>
        <p:origin x="-462" y="-29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50" Type="http://schemas.openxmlformats.org/officeDocument/2006/relationships/slide" Target="slides/slide48.xml"/><Relationship Id="rId55" Type="http://schemas.openxmlformats.org/officeDocument/2006/relationships/slide" Target="slides/slide53.xml"/><Relationship Id="rId63" Type="http://schemas.openxmlformats.org/officeDocument/2006/relationships/tableStyles" Target="tableStyles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slide" Target="slides/slide39.xml"/><Relationship Id="rId54" Type="http://schemas.openxmlformats.org/officeDocument/2006/relationships/slide" Target="slides/slide52.xml"/><Relationship Id="rId62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3" Type="http://schemas.openxmlformats.org/officeDocument/2006/relationships/slide" Target="slides/slide51.xml"/><Relationship Id="rId58" Type="http://schemas.openxmlformats.org/officeDocument/2006/relationships/slide" Target="slides/slide56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Relationship Id="rId57" Type="http://schemas.openxmlformats.org/officeDocument/2006/relationships/slide" Target="slides/slide55.xml"/><Relationship Id="rId61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slide" Target="slides/slide50.xml"/><Relationship Id="rId60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56" Type="http://schemas.openxmlformats.org/officeDocument/2006/relationships/slide" Target="slides/slide54.xml"/><Relationship Id="rId8" Type="http://schemas.openxmlformats.org/officeDocument/2006/relationships/slide" Target="slides/slide6.xml"/><Relationship Id="rId51" Type="http://schemas.openxmlformats.org/officeDocument/2006/relationships/slide" Target="slides/slide49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59" Type="http://schemas.openxmlformats.org/officeDocument/2006/relationships/notesMaster" Target="notesMasters/notesMaster1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oleObject" Target="file:///C:\Documents%20and%20Settings\VHATAMClarkM\Application%20Data\Microsoft\Templates\Charts\colro%203D%20charts.xltx" TargetMode="External"/><Relationship Id="rId1" Type="http://schemas.openxmlformats.org/officeDocument/2006/relationships/themeOverride" Target="../theme/themeOverride5.xml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oleObject" Target="file:///\\vhatamnasfe\service\Multidisciplinary_Pain\Polytrauma%20Study\Data\CLARK%20Baseline%20Results\Rev%20Baseline%20Tables%20and%20Figures.xlsx" TargetMode="External"/></Relationships>
</file>

<file path=ppt/charts/_rels/chart1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Documents%20and%20Settings\VHATAMClarkM\Desktop\dc%20data.xlsx" TargetMode="External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oleObject" Target="file:///C:\Documents%20and%20Settings\VHATAMClarkM\Application%20Data\Microsoft\Templates\Charts\colro%203D%20charts.xltx" TargetMode="External"/><Relationship Id="rId1" Type="http://schemas.openxmlformats.org/officeDocument/2006/relationships/themeOverride" Target="../theme/themeOverride6.xml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oleObject" Target="file:///C:\Documents%20and%20Settings\VHATAMClarkM\Application%20Data\Microsoft\Templates\Charts\colro%203D%20charts.xltx" TargetMode="External"/><Relationship Id="rId1" Type="http://schemas.openxmlformats.org/officeDocument/2006/relationships/themeOverride" Target="../theme/themeOverride7.xml"/></Relationships>
</file>

<file path=ppt/charts/_rels/chart4.xml.rels><?xml version="1.0" encoding="UTF-8" standalone="yes"?>
<Relationships xmlns="http://schemas.openxmlformats.org/package/2006/relationships"><Relationship Id="rId2" Type="http://schemas.openxmlformats.org/officeDocument/2006/relationships/oleObject" Target="file:///C:\Documents%20and%20Settings\VHATAMClarkM\Application%20Data\Microsoft\Templates\Charts\colro%203D%20charts.xltx" TargetMode="External"/><Relationship Id="rId1" Type="http://schemas.openxmlformats.org/officeDocument/2006/relationships/themeOverride" Target="../theme/themeOverride8.xml"/></Relationships>
</file>

<file path=ppt/charts/_rels/chart5.xml.rels><?xml version="1.0" encoding="UTF-8" standalone="yes"?>
<Relationships xmlns="http://schemas.openxmlformats.org/package/2006/relationships"><Relationship Id="rId2" Type="http://schemas.openxmlformats.org/officeDocument/2006/relationships/oleObject" Target="file:///C:\Documents%20and%20Settings\VHATAMClarkM\Application%20Data\Microsoft\Templates\Charts\colro%203D%20charts.xltx" TargetMode="External"/><Relationship Id="rId1" Type="http://schemas.openxmlformats.org/officeDocument/2006/relationships/themeOverride" Target="../theme/themeOverride9.xml"/></Relationships>
</file>

<file path=ppt/charts/_rels/chart6.xml.rels><?xml version="1.0" encoding="UTF-8" standalone="yes"?>
<Relationships xmlns="http://schemas.openxmlformats.org/package/2006/relationships"><Relationship Id="rId2" Type="http://schemas.openxmlformats.org/officeDocument/2006/relationships/oleObject" Target="file:///C:\Documents%20and%20Settings\VHATAMClarkM\Application%20Data\Microsoft\Templates\Charts\colro%203D%20charts.xltx" TargetMode="External"/><Relationship Id="rId1" Type="http://schemas.openxmlformats.org/officeDocument/2006/relationships/themeOverride" Target="../theme/themeOverride10.xml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oleObject" Target="file:///\\vhatamnasfe\service\Multidisciplinary_Pain\Polytrauma%20Study\Data\CLARK%20Baseline%20Results\Rev%20Baseline%20Tables%20and%20Figures.xlsx" TargetMode="External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oleObject" Target="file:///\\vhatamnasfe\service\Multidisciplinary_Pain\Polytrauma%20Study\Data\CLARK%20Baseline%20Results\Rev%20Baseline%20Tables%20and%20Figures.xlsx" TargetMode="External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oleObject" Target="file:///\\vhatamnasfe\service\Multidisciplinary_Pain\Polytrauma%20Study\Data\CLARK%20Baseline%20Results\Rev%20Baseline%20Tables%20and%20Figures%20REV%204%20by%20group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style val="26"/>
  <c:clrMapOvr bg1="lt1" tx1="dk1" bg2="lt2" tx2="dk2" accent1="accent1" accent2="accent2" accent3="accent3" accent4="accent4" accent5="accent5" accent6="accent6" hlink="hlink" folHlink="folHlink"/>
  <c:chart>
    <c:autoTitleDeleted val="1"/>
    <c:view3D>
      <c:perspective val="30"/>
    </c:view3D>
    <c:plotArea>
      <c:layout>
        <c:manualLayout>
          <c:layoutTarget val="inner"/>
          <c:xMode val="edge"/>
          <c:yMode val="edge"/>
          <c:x val="4.5968169419998969E-2"/>
          <c:y val="1.5647486371895822E-2"/>
          <c:w val="0.89801747208069904"/>
          <c:h val="0.91388875429032912"/>
        </c:manualLayout>
      </c:layout>
      <c:area3DChart>
        <c:grouping val="standard"/>
        <c:ser>
          <c:idx val="0"/>
          <c:order val="0"/>
          <c:tx>
            <c:strRef>
              <c:f>Sheet1!$B$1</c:f>
              <c:strCache>
                <c:ptCount val="1"/>
                <c:pt idx="0">
                  <c:v>Back Pain</c:v>
                </c:pt>
              </c:strCache>
            </c:strRef>
          </c:tx>
          <c:spPr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c:spPr>
          <c:cat>
            <c:strRef>
              <c:f>Sheet1!$A$2:$A$7</c:f>
              <c:strCache>
                <c:ptCount val="6"/>
                <c:pt idx="0">
                  <c:v>Pre-deploy</c:v>
                </c:pt>
                <c:pt idx="1">
                  <c:v>Blast</c:v>
                </c:pt>
                <c:pt idx="2">
                  <c:v>3 Months</c:v>
                </c:pt>
                <c:pt idx="3">
                  <c:v>6 Months</c:v>
                </c:pt>
                <c:pt idx="4">
                  <c:v>9 Months</c:v>
                </c:pt>
                <c:pt idx="5">
                  <c:v>12 Months</c:v>
                </c:pt>
              </c:strCache>
            </c:strRef>
          </c:cat>
          <c:val>
            <c:numRef>
              <c:f>Sheet1!$B$2:$B$7</c:f>
              <c:numCache>
                <c:formatCode>General</c:formatCode>
                <c:ptCount val="6"/>
                <c:pt idx="0">
                  <c:v>3</c:v>
                </c:pt>
                <c:pt idx="1">
                  <c:v>5</c:v>
                </c:pt>
                <c:pt idx="2">
                  <c:v>4</c:v>
                </c:pt>
                <c:pt idx="3">
                  <c:v>4</c:v>
                </c:pt>
                <c:pt idx="4">
                  <c:v>3</c:v>
                </c:pt>
                <c:pt idx="5">
                  <c:v>4</c:v>
                </c:pt>
              </c:numCache>
            </c:numRef>
          </c:val>
        </c:ser>
        <c:gapDepth val="40"/>
        <c:axId val="76044928"/>
        <c:axId val="76497280"/>
        <c:axId val="76038592"/>
      </c:area3DChart>
      <c:catAx>
        <c:axId val="76044928"/>
        <c:scaling>
          <c:orientation val="minMax"/>
        </c:scaling>
        <c:axPos val="b"/>
        <c:tickLblPos val="nextTo"/>
        <c:txPr>
          <a:bodyPr/>
          <a:lstStyle/>
          <a:p>
            <a:pPr>
              <a:defRPr sz="1400" baseline="0"/>
            </a:pPr>
            <a:endParaRPr lang="en-US"/>
          </a:p>
        </c:txPr>
        <c:crossAx val="76497280"/>
        <c:crosses val="autoZero"/>
        <c:auto val="1"/>
        <c:lblAlgn val="ctr"/>
        <c:lblOffset val="100"/>
      </c:catAx>
      <c:valAx>
        <c:axId val="76497280"/>
        <c:scaling>
          <c:orientation val="minMax"/>
          <c:max val="10"/>
          <c:min val="0"/>
        </c:scaling>
        <c:axPos val="l"/>
        <c:majorGridlines/>
        <c:numFmt formatCode="General" sourceLinked="1"/>
        <c:tickLblPos val="nextTo"/>
        <c:txPr>
          <a:bodyPr/>
          <a:lstStyle/>
          <a:p>
            <a:pPr>
              <a:defRPr sz="1400" baseline="0"/>
            </a:pPr>
            <a:endParaRPr lang="en-US"/>
          </a:p>
        </c:txPr>
        <c:crossAx val="76044928"/>
        <c:crosses val="autoZero"/>
        <c:crossBetween val="midCat"/>
        <c:majorUnit val="1"/>
      </c:valAx>
      <c:serAx>
        <c:axId val="76038592"/>
        <c:scaling>
          <c:orientation val="minMax"/>
        </c:scaling>
        <c:axPos val="b"/>
        <c:tickLblPos val="none"/>
        <c:crossAx val="76497280"/>
        <c:crosses val="autoZero"/>
      </c:serAx>
      <c:spPr>
        <a:solidFill>
          <a:srgbClr val="FFFFFF"/>
        </a:solidFill>
      </c:spPr>
    </c:plotArea>
    <c:legend>
      <c:legendPos val="t"/>
      <c:legendEntry>
        <c:idx val="0"/>
        <c:txPr>
          <a:bodyPr/>
          <a:lstStyle/>
          <a:p>
            <a:pPr>
              <a:defRPr sz="2000" b="1" i="0" baseline="0"/>
            </a:pPr>
            <a:endParaRPr lang="en-US"/>
          </a:p>
        </c:txPr>
      </c:legendEntry>
      <c:layout>
        <c:manualLayout>
          <c:xMode val="edge"/>
          <c:yMode val="edge"/>
          <c:x val="0.40257836159903165"/>
          <c:y val="8.82352941176473E-2"/>
          <c:w val="0.19484327680193864"/>
          <c:h val="7.3948008337193144E-2"/>
        </c:manualLayout>
      </c:layout>
      <c:txPr>
        <a:bodyPr/>
        <a:lstStyle/>
        <a:p>
          <a:pPr>
            <a:defRPr sz="1400" baseline="0"/>
          </a:pPr>
          <a:endParaRPr lang="en-US"/>
        </a:p>
      </c:txPr>
    </c:legend>
    <c:plotVisOnly val="1"/>
  </c:chart>
  <c:externalData r:id="rId2"/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style val="31"/>
  <c:chart>
    <c:autoTitleDeleted val="1"/>
    <c:plotArea>
      <c:layout/>
      <c:barChart>
        <c:barDir val="col"/>
        <c:grouping val="clustered"/>
        <c:ser>
          <c:idx val="0"/>
          <c:order val="0"/>
          <c:spPr>
            <a:solidFill>
              <a:srgbClr val="E88651">
                <a:lumMod val="75000"/>
              </a:srgbClr>
            </a:solidFill>
          </c:spPr>
          <c:cat>
            <c:strRef>
              <c:f>'[1]Full Sample'!$J$46:$J$51</c:f>
              <c:strCache>
                <c:ptCount val="6"/>
                <c:pt idx="0">
                  <c:v>Sig Pain, PTSD, &amp; Mood</c:v>
                </c:pt>
                <c:pt idx="1">
                  <c:v>Sig Pain, PTSD, &amp; Anxiety</c:v>
                </c:pt>
                <c:pt idx="2">
                  <c:v>Sig Pain, PTSD, Mood, &amp; Anxiety</c:v>
                </c:pt>
                <c:pt idx="3">
                  <c:v>Sig Pain, SUD, &amp; Mood</c:v>
                </c:pt>
                <c:pt idx="4">
                  <c:v>Sig Pain, SUD, &amp; Anxiety</c:v>
                </c:pt>
                <c:pt idx="5">
                  <c:v>Sig Pain, SUD, Mood, &amp; Anxiety</c:v>
                </c:pt>
              </c:strCache>
            </c:strRef>
          </c:cat>
          <c:val>
            <c:numRef>
              <c:f>'[1]Full Sample'!$L$46:$L$50</c:f>
              <c:numCache>
                <c:formatCode>General</c:formatCode>
                <c:ptCount val="5"/>
                <c:pt idx="0">
                  <c:v>19.8</c:v>
                </c:pt>
                <c:pt idx="1">
                  <c:v>16.399999999999999</c:v>
                </c:pt>
                <c:pt idx="2">
                  <c:v>15.3</c:v>
                </c:pt>
                <c:pt idx="3">
                  <c:v>12.8</c:v>
                </c:pt>
                <c:pt idx="4">
                  <c:v>12.3</c:v>
                </c:pt>
              </c:numCache>
            </c:numRef>
          </c:val>
        </c:ser>
        <c:axId val="77081216"/>
        <c:axId val="77099392"/>
      </c:barChart>
      <c:catAx>
        <c:axId val="77081216"/>
        <c:scaling>
          <c:orientation val="minMax"/>
        </c:scaling>
        <c:axPos val="b"/>
        <c:tickLblPos val="nextTo"/>
        <c:crossAx val="77099392"/>
        <c:crosses val="autoZero"/>
        <c:auto val="1"/>
        <c:lblAlgn val="ctr"/>
        <c:lblOffset val="100"/>
      </c:catAx>
      <c:valAx>
        <c:axId val="77099392"/>
        <c:scaling>
          <c:orientation val="minMax"/>
        </c:scaling>
        <c:axPos val="l"/>
        <c:maj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 dirty="0"/>
                  <a:t>Percent of Cases</a:t>
                </a:r>
              </a:p>
            </c:rich>
          </c:tx>
          <c:layout/>
        </c:title>
        <c:numFmt formatCode="General" sourceLinked="1"/>
        <c:tickLblPos val="nextTo"/>
        <c:crossAx val="77081216"/>
        <c:crosses val="autoZero"/>
        <c:crossBetween val="between"/>
      </c:valAx>
    </c:plotArea>
    <c:plotVisOnly val="1"/>
  </c:chart>
  <c:spPr>
    <a:ln>
      <a:solidFill>
        <a:srgbClr val="000000"/>
      </a:solidFill>
    </a:ln>
  </c:spPr>
  <c:txPr>
    <a:bodyPr/>
    <a:lstStyle/>
    <a:p>
      <a:pPr>
        <a:defRPr sz="1800"/>
      </a:pPr>
      <a:endParaRPr lang="en-US"/>
    </a:p>
  </c:txPr>
  <c:externalData r:id="rId1"/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style val="31"/>
  <c:chart>
    <c:autoTitleDeleted val="1"/>
    <c:view3D>
      <c:rotX val="20"/>
      <c:rotY val="10"/>
      <c:depthPercent val="100"/>
      <c:rAngAx val="1"/>
    </c:view3D>
    <c:plotArea>
      <c:layout>
        <c:manualLayout>
          <c:layoutTarget val="inner"/>
          <c:xMode val="edge"/>
          <c:yMode val="edge"/>
          <c:x val="0.13086768305347871"/>
          <c:y val="0.10830684485100608"/>
          <c:w val="0.85149317193368335"/>
          <c:h val="0.79304994844286325"/>
        </c:manualLayout>
      </c:layout>
      <c:bar3DChart>
        <c:barDir val="col"/>
        <c:grouping val="standard"/>
        <c:ser>
          <c:idx val="1"/>
          <c:order val="0"/>
          <c:tx>
            <c:strRef>
              <c:f>Sheet2!$B$1</c:f>
              <c:strCache>
                <c:ptCount val="1"/>
                <c:pt idx="0">
                  <c:v>Exact %</c:v>
                </c:pt>
              </c:strCache>
            </c:strRef>
          </c:tx>
          <c:spPr>
            <a:solidFill>
              <a:srgbClr val="E88651">
                <a:lumMod val="75000"/>
              </a:srgbClr>
            </a:solidFill>
          </c:spPr>
          <c:dLbls>
            <c:showVal val="1"/>
          </c:dLbls>
          <c:cat>
            <c:numRef>
              <c:f>Sheet2!$A$2:$A$9</c:f>
              <c:numCache>
                <c:formatCode>General</c:formatCode>
                <c:ptCount val="8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</c:numCache>
            </c:numRef>
          </c:cat>
          <c:val>
            <c:numRef>
              <c:f>Sheet2!$B$2:$B$9</c:f>
              <c:numCache>
                <c:formatCode>0.0%</c:formatCode>
                <c:ptCount val="8"/>
                <c:pt idx="0">
                  <c:v>0.252</c:v>
                </c:pt>
                <c:pt idx="1">
                  <c:v>0.18100000000000024</c:v>
                </c:pt>
                <c:pt idx="2">
                  <c:v>0.13500000000000001</c:v>
                </c:pt>
                <c:pt idx="3">
                  <c:v>6.7000000000000004E-2</c:v>
                </c:pt>
                <c:pt idx="4">
                  <c:v>8.3000000000000046E-2</c:v>
                </c:pt>
                <c:pt idx="5">
                  <c:v>9.2000000000000026E-2</c:v>
                </c:pt>
                <c:pt idx="6">
                  <c:v>0.15300000000000036</c:v>
                </c:pt>
                <c:pt idx="7">
                  <c:v>3.6999999999999998E-2</c:v>
                </c:pt>
              </c:numCache>
            </c:numRef>
          </c:val>
        </c:ser>
        <c:ser>
          <c:idx val="2"/>
          <c:order val="1"/>
          <c:tx>
            <c:strRef>
              <c:f>Sheet2!$C$1</c:f>
              <c:strCache>
                <c:ptCount val="1"/>
                <c:pt idx="0">
                  <c:v>Cuumulative %</c:v>
                </c:pt>
              </c:strCache>
            </c:strRef>
          </c:tx>
          <c:dLbls>
            <c:showVal val="1"/>
          </c:dLbls>
          <c:cat>
            <c:numRef>
              <c:f>Sheet2!$A$2:$A$9</c:f>
              <c:numCache>
                <c:formatCode>General</c:formatCode>
                <c:ptCount val="8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</c:numCache>
            </c:numRef>
          </c:cat>
          <c:val>
            <c:numRef>
              <c:f>Sheet2!$C$2:$C$9</c:f>
              <c:numCache>
                <c:formatCode>0.0%</c:formatCode>
                <c:ptCount val="8"/>
                <c:pt idx="0">
                  <c:v>1</c:v>
                </c:pt>
                <c:pt idx="1">
                  <c:v>0.74800000000000144</c:v>
                </c:pt>
                <c:pt idx="2">
                  <c:v>0.56699999999999995</c:v>
                </c:pt>
                <c:pt idx="3">
                  <c:v>0.43200000000000038</c:v>
                </c:pt>
                <c:pt idx="4">
                  <c:v>0.36500000000000032</c:v>
                </c:pt>
                <c:pt idx="5">
                  <c:v>0.28200000000000008</c:v>
                </c:pt>
                <c:pt idx="6">
                  <c:v>0.19</c:v>
                </c:pt>
                <c:pt idx="7">
                  <c:v>3.6999999999999998E-2</c:v>
                </c:pt>
              </c:numCache>
            </c:numRef>
          </c:val>
        </c:ser>
        <c:gapWidth val="75"/>
        <c:shape val="box"/>
        <c:axId val="77215616"/>
        <c:axId val="77217152"/>
        <c:axId val="76589696"/>
      </c:bar3DChart>
      <c:catAx>
        <c:axId val="77215616"/>
        <c:scaling>
          <c:orientation val="minMax"/>
        </c:scaling>
        <c:axPos val="b"/>
        <c:numFmt formatCode="General" sourceLinked="1"/>
        <c:majorTickMark val="none"/>
        <c:tickLblPos val="nextTo"/>
        <c:crossAx val="77217152"/>
        <c:crosses val="autoZero"/>
        <c:lblAlgn val="ctr"/>
        <c:lblOffset val="100"/>
      </c:catAx>
      <c:valAx>
        <c:axId val="77217152"/>
        <c:scaling>
          <c:orientation val="minMax"/>
        </c:scaling>
        <c:axPos val="l"/>
        <c:majorGridlines/>
        <c:numFmt formatCode="0.0%" sourceLinked="1"/>
        <c:majorTickMark val="none"/>
        <c:tickLblPos val="nextTo"/>
        <c:spPr>
          <a:ln w="9525">
            <a:noFill/>
          </a:ln>
        </c:spPr>
        <c:crossAx val="77215616"/>
        <c:crossesAt val="1"/>
        <c:crossBetween val="between"/>
      </c:valAx>
      <c:serAx>
        <c:axId val="76589696"/>
        <c:scaling>
          <c:orientation val="minMax"/>
        </c:scaling>
        <c:delete val="1"/>
        <c:axPos val="b"/>
        <c:tickLblPos val="none"/>
        <c:crossAx val="77217152"/>
        <c:crosses val="autoZero"/>
      </c:serAx>
    </c:plotArea>
    <c:legend>
      <c:legendPos val="b"/>
      <c:layout>
        <c:manualLayout>
          <c:xMode val="edge"/>
          <c:yMode val="edge"/>
          <c:x val="0.29736302989248053"/>
          <c:y val="0.88351772840524145"/>
          <c:w val="0.39244534485033555"/>
          <c:h val="6.1282841704899046E-2"/>
        </c:manualLayout>
      </c:layout>
    </c:legend>
    <c:plotVisOnly val="1"/>
  </c:chart>
  <c:txPr>
    <a:bodyPr/>
    <a:lstStyle/>
    <a:p>
      <a:pPr>
        <a:defRPr sz="1800"/>
      </a:pPr>
      <a:endParaRPr lang="en-US"/>
    </a:p>
  </c:txPr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style val="26"/>
  <c:clrMapOvr bg1="lt1" tx1="dk1" bg2="lt2" tx2="dk2" accent1="accent1" accent2="accent2" accent3="accent3" accent4="accent4" accent5="accent5" accent6="accent6" hlink="hlink" folHlink="folHlink"/>
  <c:chart>
    <c:view3D>
      <c:perspective val="30"/>
    </c:view3D>
    <c:plotArea>
      <c:layout>
        <c:manualLayout>
          <c:layoutTarget val="inner"/>
          <c:xMode val="edge"/>
          <c:yMode val="edge"/>
          <c:x val="7.754755655543058E-2"/>
          <c:y val="2.0943530955689391E-2"/>
          <c:w val="0.86415485564304884"/>
          <c:h val="0.89062934228810164"/>
        </c:manualLayout>
      </c:layout>
      <c:area3DChart>
        <c:grouping val="standard"/>
        <c:ser>
          <c:idx val="0"/>
          <c:order val="0"/>
          <c:tx>
            <c:strRef>
              <c:f>Sheet1!$B$27</c:f>
              <c:strCache>
                <c:ptCount val="1"/>
                <c:pt idx="0">
                  <c:v>Back Pain</c:v>
                </c:pt>
              </c:strCache>
            </c:strRef>
          </c:tx>
          <c:spPr>
            <a:solidFill>
              <a:srgbClr val="0070C0">
                <a:alpha val="25000"/>
              </a:srgbClr>
            </a:solidFill>
          </c:spPr>
          <c:cat>
            <c:strRef>
              <c:f>Sheet1!$A$28:$A$33</c:f>
              <c:strCache>
                <c:ptCount val="6"/>
                <c:pt idx="0">
                  <c:v>Pre-deploy</c:v>
                </c:pt>
                <c:pt idx="1">
                  <c:v>Blast</c:v>
                </c:pt>
                <c:pt idx="2">
                  <c:v>3 Months</c:v>
                </c:pt>
                <c:pt idx="3">
                  <c:v>6 Months</c:v>
                </c:pt>
                <c:pt idx="4">
                  <c:v>9 Months</c:v>
                </c:pt>
                <c:pt idx="5">
                  <c:v>12 Months</c:v>
                </c:pt>
              </c:strCache>
            </c:strRef>
          </c:cat>
          <c:val>
            <c:numRef>
              <c:f>Sheet1!$B$28:$B$33</c:f>
              <c:numCache>
                <c:formatCode>General</c:formatCode>
                <c:ptCount val="6"/>
                <c:pt idx="0">
                  <c:v>3</c:v>
                </c:pt>
                <c:pt idx="1">
                  <c:v>5</c:v>
                </c:pt>
                <c:pt idx="2">
                  <c:v>4</c:v>
                </c:pt>
                <c:pt idx="3">
                  <c:v>4</c:v>
                </c:pt>
                <c:pt idx="4">
                  <c:v>3</c:v>
                </c:pt>
                <c:pt idx="5">
                  <c:v>4</c:v>
                </c:pt>
              </c:numCache>
            </c:numRef>
          </c:val>
        </c:ser>
        <c:ser>
          <c:idx val="1"/>
          <c:order val="1"/>
          <c:tx>
            <c:strRef>
              <c:f>Sheet1!$C$27</c:f>
              <c:strCache>
                <c:ptCount val="1"/>
                <c:pt idx="0">
                  <c:v>Shrapnel</c:v>
                </c:pt>
              </c:strCache>
            </c:strRef>
          </c:tx>
          <c:cat>
            <c:strRef>
              <c:f>Sheet1!$A$28:$A$33</c:f>
              <c:strCache>
                <c:ptCount val="6"/>
                <c:pt idx="0">
                  <c:v>Pre-deploy</c:v>
                </c:pt>
                <c:pt idx="1">
                  <c:v>Blast</c:v>
                </c:pt>
                <c:pt idx="2">
                  <c:v>3 Months</c:v>
                </c:pt>
                <c:pt idx="3">
                  <c:v>6 Months</c:v>
                </c:pt>
                <c:pt idx="4">
                  <c:v>9 Months</c:v>
                </c:pt>
                <c:pt idx="5">
                  <c:v>12 Months</c:v>
                </c:pt>
              </c:strCache>
            </c:strRef>
          </c:cat>
          <c:val>
            <c:numRef>
              <c:f>Sheet1!$C$28:$C$33</c:f>
              <c:numCache>
                <c:formatCode>General</c:formatCode>
                <c:ptCount val="6"/>
                <c:pt idx="0">
                  <c:v>0</c:v>
                </c:pt>
                <c:pt idx="1">
                  <c:v>9</c:v>
                </c:pt>
                <c:pt idx="2">
                  <c:v>6</c:v>
                </c:pt>
                <c:pt idx="3">
                  <c:v>4</c:v>
                </c:pt>
                <c:pt idx="4">
                  <c:v>2</c:v>
                </c:pt>
                <c:pt idx="5">
                  <c:v>1</c:v>
                </c:pt>
              </c:numCache>
            </c:numRef>
          </c:val>
        </c:ser>
        <c:axId val="76089984"/>
        <c:axId val="76104064"/>
        <c:axId val="76041728"/>
      </c:area3DChart>
      <c:catAx>
        <c:axId val="76089984"/>
        <c:scaling>
          <c:orientation val="minMax"/>
        </c:scaling>
        <c:axPos val="b"/>
        <c:tickLblPos val="nextTo"/>
        <c:txPr>
          <a:bodyPr/>
          <a:lstStyle/>
          <a:p>
            <a:pPr>
              <a:defRPr sz="1400" baseline="0"/>
            </a:pPr>
            <a:endParaRPr lang="en-US"/>
          </a:p>
        </c:txPr>
        <c:crossAx val="76104064"/>
        <c:crosses val="autoZero"/>
        <c:auto val="1"/>
        <c:lblAlgn val="ctr"/>
        <c:lblOffset val="100"/>
      </c:catAx>
      <c:valAx>
        <c:axId val="76104064"/>
        <c:scaling>
          <c:orientation val="minMax"/>
          <c:max val="10"/>
          <c:min val="0"/>
        </c:scaling>
        <c:axPos val="l"/>
        <c:majorGridlines/>
        <c:numFmt formatCode="General" sourceLinked="1"/>
        <c:tickLblPos val="nextTo"/>
        <c:txPr>
          <a:bodyPr/>
          <a:lstStyle/>
          <a:p>
            <a:pPr>
              <a:defRPr sz="1400" baseline="0"/>
            </a:pPr>
            <a:endParaRPr lang="en-US"/>
          </a:p>
        </c:txPr>
        <c:crossAx val="76089984"/>
        <c:crosses val="autoZero"/>
        <c:crossBetween val="midCat"/>
        <c:majorUnit val="1"/>
      </c:valAx>
      <c:serAx>
        <c:axId val="76041728"/>
        <c:scaling>
          <c:orientation val="minMax"/>
        </c:scaling>
        <c:axPos val="b"/>
        <c:tickLblPos val="none"/>
        <c:crossAx val="76104064"/>
        <c:crosses val="autoZero"/>
      </c:serAx>
      <c:spPr>
        <a:solidFill>
          <a:srgbClr val="FFFFFF"/>
        </a:solidFill>
      </c:spPr>
    </c:plotArea>
    <c:legend>
      <c:legendPos val="t"/>
      <c:layout/>
      <c:overlay val="1"/>
      <c:txPr>
        <a:bodyPr/>
        <a:lstStyle/>
        <a:p>
          <a:pPr>
            <a:defRPr sz="2000" b="1" i="0" baseline="0"/>
          </a:pPr>
          <a:endParaRPr lang="en-US"/>
        </a:p>
      </c:txPr>
    </c:legend>
    <c:plotVisOnly val="1"/>
  </c:chart>
  <c:externalData r:id="rId2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style val="26"/>
  <c:clrMapOvr bg1="lt1" tx1="dk1" bg2="lt2" tx2="dk2" accent1="accent1" accent2="accent2" accent3="accent3" accent4="accent4" accent5="accent5" accent6="accent6" hlink="hlink" folHlink="folHlink"/>
  <c:chart>
    <c:view3D>
      <c:perspective val="30"/>
    </c:view3D>
    <c:plotArea>
      <c:layout>
        <c:manualLayout>
          <c:layoutTarget val="inner"/>
          <c:xMode val="edge"/>
          <c:yMode val="edge"/>
          <c:x val="6.724571928508935E-2"/>
          <c:y val="3.0633802816901923E-2"/>
          <c:w val="0.86472440944882512"/>
          <c:h val="0.87747661823962164"/>
        </c:manualLayout>
      </c:layout>
      <c:area3DChart>
        <c:grouping val="standard"/>
        <c:ser>
          <c:idx val="0"/>
          <c:order val="0"/>
          <c:tx>
            <c:strRef>
              <c:f>Sheet1!$B$27</c:f>
              <c:strCache>
                <c:ptCount val="1"/>
                <c:pt idx="0">
                  <c:v>Back Pain</c:v>
                </c:pt>
              </c:strCache>
            </c:strRef>
          </c:tx>
          <c:spPr>
            <a:solidFill>
              <a:srgbClr val="0070C0">
                <a:alpha val="25000"/>
              </a:srgbClr>
            </a:solidFill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c:spPr>
          <c:cat>
            <c:strRef>
              <c:f>Sheet1!$A$28:$A$33</c:f>
              <c:strCache>
                <c:ptCount val="6"/>
                <c:pt idx="0">
                  <c:v>Pre-deploy</c:v>
                </c:pt>
                <c:pt idx="1">
                  <c:v>Blast</c:v>
                </c:pt>
                <c:pt idx="2">
                  <c:v>3 Months</c:v>
                </c:pt>
                <c:pt idx="3">
                  <c:v>6 Months</c:v>
                </c:pt>
                <c:pt idx="4">
                  <c:v>9 Months</c:v>
                </c:pt>
                <c:pt idx="5">
                  <c:v>12 Months</c:v>
                </c:pt>
              </c:strCache>
            </c:strRef>
          </c:cat>
          <c:val>
            <c:numRef>
              <c:f>Sheet1!$B$28:$B$33</c:f>
              <c:numCache>
                <c:formatCode>General</c:formatCode>
                <c:ptCount val="6"/>
                <c:pt idx="0">
                  <c:v>3</c:v>
                </c:pt>
                <c:pt idx="1">
                  <c:v>5</c:v>
                </c:pt>
                <c:pt idx="2">
                  <c:v>4</c:v>
                </c:pt>
                <c:pt idx="3">
                  <c:v>4</c:v>
                </c:pt>
                <c:pt idx="4">
                  <c:v>3</c:v>
                </c:pt>
                <c:pt idx="5">
                  <c:v>4</c:v>
                </c:pt>
              </c:numCache>
            </c:numRef>
          </c:val>
        </c:ser>
        <c:ser>
          <c:idx val="1"/>
          <c:order val="1"/>
          <c:tx>
            <c:strRef>
              <c:f>Sheet1!$C$27</c:f>
              <c:strCache>
                <c:ptCount val="1"/>
                <c:pt idx="0">
                  <c:v>Shrapnel</c:v>
                </c:pt>
              </c:strCache>
            </c:strRef>
          </c:tx>
          <c:spPr>
            <a:solidFill>
              <a:srgbClr val="C00000">
                <a:alpha val="25000"/>
              </a:srgbClr>
            </a:solidFill>
          </c:spPr>
          <c:cat>
            <c:strRef>
              <c:f>Sheet1!$A$28:$A$33</c:f>
              <c:strCache>
                <c:ptCount val="6"/>
                <c:pt idx="0">
                  <c:v>Pre-deploy</c:v>
                </c:pt>
                <c:pt idx="1">
                  <c:v>Blast</c:v>
                </c:pt>
                <c:pt idx="2">
                  <c:v>3 Months</c:v>
                </c:pt>
                <c:pt idx="3">
                  <c:v>6 Months</c:v>
                </c:pt>
                <c:pt idx="4">
                  <c:v>9 Months</c:v>
                </c:pt>
                <c:pt idx="5">
                  <c:v>12 Months</c:v>
                </c:pt>
              </c:strCache>
            </c:strRef>
          </c:cat>
          <c:val>
            <c:numRef>
              <c:f>Sheet1!$C$28:$C$33</c:f>
              <c:numCache>
                <c:formatCode>General</c:formatCode>
                <c:ptCount val="6"/>
                <c:pt idx="0">
                  <c:v>0</c:v>
                </c:pt>
                <c:pt idx="1">
                  <c:v>9</c:v>
                </c:pt>
                <c:pt idx="2">
                  <c:v>6</c:v>
                </c:pt>
                <c:pt idx="3">
                  <c:v>4</c:v>
                </c:pt>
                <c:pt idx="4">
                  <c:v>2</c:v>
                </c:pt>
                <c:pt idx="5">
                  <c:v>1</c:v>
                </c:pt>
              </c:numCache>
            </c:numRef>
          </c:val>
        </c:ser>
        <c:ser>
          <c:idx val="2"/>
          <c:order val="2"/>
          <c:tx>
            <c:strRef>
              <c:f>Sheet1!$D$27</c:f>
              <c:strCache>
                <c:ptCount val="1"/>
                <c:pt idx="0">
                  <c:v>Headache</c:v>
                </c:pt>
              </c:strCache>
            </c:strRef>
          </c:tx>
          <c:cat>
            <c:strRef>
              <c:f>Sheet1!$A$28:$A$33</c:f>
              <c:strCache>
                <c:ptCount val="6"/>
                <c:pt idx="0">
                  <c:v>Pre-deploy</c:v>
                </c:pt>
                <c:pt idx="1">
                  <c:v>Blast</c:v>
                </c:pt>
                <c:pt idx="2">
                  <c:v>3 Months</c:v>
                </c:pt>
                <c:pt idx="3">
                  <c:v>6 Months</c:v>
                </c:pt>
                <c:pt idx="4">
                  <c:v>9 Months</c:v>
                </c:pt>
                <c:pt idx="5">
                  <c:v>12 Months</c:v>
                </c:pt>
              </c:strCache>
            </c:strRef>
          </c:cat>
          <c:val>
            <c:numRef>
              <c:f>Sheet1!$D$28:$D$33</c:f>
              <c:numCache>
                <c:formatCode>General</c:formatCode>
                <c:ptCount val="6"/>
                <c:pt idx="0">
                  <c:v>0</c:v>
                </c:pt>
                <c:pt idx="1">
                  <c:v>4</c:v>
                </c:pt>
                <c:pt idx="2">
                  <c:v>6</c:v>
                </c:pt>
                <c:pt idx="3">
                  <c:v>7</c:v>
                </c:pt>
                <c:pt idx="4">
                  <c:v>7</c:v>
                </c:pt>
                <c:pt idx="5">
                  <c:v>6</c:v>
                </c:pt>
              </c:numCache>
            </c:numRef>
          </c:val>
        </c:ser>
        <c:gapDepth val="40"/>
        <c:axId val="76705792"/>
        <c:axId val="76707328"/>
        <c:axId val="76520512"/>
      </c:area3DChart>
      <c:catAx>
        <c:axId val="76705792"/>
        <c:scaling>
          <c:orientation val="minMax"/>
        </c:scaling>
        <c:axPos val="b"/>
        <c:tickLblPos val="nextTo"/>
        <c:txPr>
          <a:bodyPr/>
          <a:lstStyle/>
          <a:p>
            <a:pPr>
              <a:defRPr sz="1400" baseline="0"/>
            </a:pPr>
            <a:endParaRPr lang="en-US"/>
          </a:p>
        </c:txPr>
        <c:crossAx val="76707328"/>
        <c:crosses val="autoZero"/>
        <c:auto val="1"/>
        <c:lblAlgn val="ctr"/>
        <c:lblOffset val="100"/>
      </c:catAx>
      <c:valAx>
        <c:axId val="76707328"/>
        <c:scaling>
          <c:orientation val="minMax"/>
          <c:max val="10"/>
          <c:min val="0"/>
        </c:scaling>
        <c:axPos val="l"/>
        <c:majorGridlines/>
        <c:numFmt formatCode="General" sourceLinked="1"/>
        <c:tickLblPos val="nextTo"/>
        <c:txPr>
          <a:bodyPr/>
          <a:lstStyle/>
          <a:p>
            <a:pPr>
              <a:defRPr sz="1400" baseline="0"/>
            </a:pPr>
            <a:endParaRPr lang="en-US"/>
          </a:p>
        </c:txPr>
        <c:crossAx val="76705792"/>
        <c:crosses val="autoZero"/>
        <c:crossBetween val="midCat"/>
        <c:majorUnit val="1"/>
      </c:valAx>
      <c:serAx>
        <c:axId val="76520512"/>
        <c:scaling>
          <c:orientation val="minMax"/>
        </c:scaling>
        <c:axPos val="b"/>
        <c:tickLblPos val="none"/>
        <c:crossAx val="76707328"/>
        <c:crosses val="autoZero"/>
      </c:serAx>
      <c:spPr>
        <a:solidFill>
          <a:srgbClr val="FFFFFF"/>
        </a:solidFill>
      </c:spPr>
    </c:plotArea>
    <c:legend>
      <c:legendPos val="t"/>
      <c:layout/>
      <c:txPr>
        <a:bodyPr/>
        <a:lstStyle/>
        <a:p>
          <a:pPr>
            <a:defRPr sz="2000" b="1" i="0" baseline="0"/>
          </a:pPr>
          <a:endParaRPr lang="en-US"/>
        </a:p>
      </c:txPr>
    </c:legend>
    <c:plotVisOnly val="1"/>
  </c:chart>
  <c:externalData r:id="rId2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style val="26"/>
  <c:clrMapOvr bg1="lt1" tx1="dk1" bg2="lt2" tx2="dk2" accent1="accent1" accent2="accent2" accent3="accent3" accent4="accent4" accent5="accent5" accent6="accent6" hlink="hlink" folHlink="folHlink"/>
  <c:chart>
    <c:view3D>
      <c:perspective val="30"/>
    </c:view3D>
    <c:plotArea>
      <c:layout>
        <c:manualLayout>
          <c:layoutTarget val="inner"/>
          <c:xMode val="edge"/>
          <c:yMode val="edge"/>
          <c:x val="6.2483755064597496E-2"/>
          <c:y val="3.0633802816901923E-2"/>
          <c:w val="0.90420711974109957"/>
          <c:h val="0.87747661823962164"/>
        </c:manualLayout>
      </c:layout>
      <c:area3DChart>
        <c:grouping val="standard"/>
        <c:ser>
          <c:idx val="0"/>
          <c:order val="0"/>
          <c:tx>
            <c:strRef>
              <c:f>Sheet1!$B$27</c:f>
              <c:strCache>
                <c:ptCount val="1"/>
                <c:pt idx="0">
                  <c:v>Back Pain</c:v>
                </c:pt>
              </c:strCache>
            </c:strRef>
          </c:tx>
          <c:spPr>
            <a:solidFill>
              <a:srgbClr val="0070C0">
                <a:alpha val="25000"/>
              </a:srgbClr>
            </a:solidFill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c:spPr>
          <c:cat>
            <c:strRef>
              <c:f>Sheet1!$A$28:$A$33</c:f>
              <c:strCache>
                <c:ptCount val="6"/>
                <c:pt idx="0">
                  <c:v>Pre-deploy</c:v>
                </c:pt>
                <c:pt idx="1">
                  <c:v>Blast</c:v>
                </c:pt>
                <c:pt idx="2">
                  <c:v>3 Months</c:v>
                </c:pt>
                <c:pt idx="3">
                  <c:v>6 Months</c:v>
                </c:pt>
                <c:pt idx="4">
                  <c:v>9 Months</c:v>
                </c:pt>
                <c:pt idx="5">
                  <c:v>12 Months</c:v>
                </c:pt>
              </c:strCache>
            </c:strRef>
          </c:cat>
          <c:val>
            <c:numRef>
              <c:f>Sheet1!$B$28:$B$33</c:f>
              <c:numCache>
                <c:formatCode>General</c:formatCode>
                <c:ptCount val="6"/>
                <c:pt idx="0">
                  <c:v>3</c:v>
                </c:pt>
                <c:pt idx="1">
                  <c:v>5</c:v>
                </c:pt>
                <c:pt idx="2">
                  <c:v>4</c:v>
                </c:pt>
                <c:pt idx="3">
                  <c:v>4</c:v>
                </c:pt>
                <c:pt idx="4">
                  <c:v>3</c:v>
                </c:pt>
                <c:pt idx="5">
                  <c:v>4</c:v>
                </c:pt>
              </c:numCache>
            </c:numRef>
          </c:val>
        </c:ser>
        <c:ser>
          <c:idx val="1"/>
          <c:order val="1"/>
          <c:tx>
            <c:strRef>
              <c:f>Sheet1!$C$27</c:f>
              <c:strCache>
                <c:ptCount val="1"/>
                <c:pt idx="0">
                  <c:v>Shrapnel</c:v>
                </c:pt>
              </c:strCache>
            </c:strRef>
          </c:tx>
          <c:spPr>
            <a:solidFill>
              <a:srgbClr val="C00000">
                <a:alpha val="25000"/>
              </a:srgbClr>
            </a:solidFill>
          </c:spPr>
          <c:cat>
            <c:strRef>
              <c:f>Sheet1!$A$28:$A$33</c:f>
              <c:strCache>
                <c:ptCount val="6"/>
                <c:pt idx="0">
                  <c:v>Pre-deploy</c:v>
                </c:pt>
                <c:pt idx="1">
                  <c:v>Blast</c:v>
                </c:pt>
                <c:pt idx="2">
                  <c:v>3 Months</c:v>
                </c:pt>
                <c:pt idx="3">
                  <c:v>6 Months</c:v>
                </c:pt>
                <c:pt idx="4">
                  <c:v>9 Months</c:v>
                </c:pt>
                <c:pt idx="5">
                  <c:v>12 Months</c:v>
                </c:pt>
              </c:strCache>
            </c:strRef>
          </c:cat>
          <c:val>
            <c:numRef>
              <c:f>Sheet1!$C$28:$C$33</c:f>
              <c:numCache>
                <c:formatCode>General</c:formatCode>
                <c:ptCount val="6"/>
                <c:pt idx="0">
                  <c:v>0</c:v>
                </c:pt>
                <c:pt idx="1">
                  <c:v>9</c:v>
                </c:pt>
                <c:pt idx="2">
                  <c:v>6</c:v>
                </c:pt>
                <c:pt idx="3">
                  <c:v>4</c:v>
                </c:pt>
                <c:pt idx="4">
                  <c:v>2</c:v>
                </c:pt>
                <c:pt idx="5">
                  <c:v>1</c:v>
                </c:pt>
              </c:numCache>
            </c:numRef>
          </c:val>
        </c:ser>
        <c:ser>
          <c:idx val="2"/>
          <c:order val="2"/>
          <c:tx>
            <c:strRef>
              <c:f>Sheet1!$D$27</c:f>
              <c:strCache>
                <c:ptCount val="1"/>
                <c:pt idx="0">
                  <c:v>Headache</c:v>
                </c:pt>
              </c:strCache>
            </c:strRef>
          </c:tx>
          <c:spPr>
            <a:solidFill>
              <a:srgbClr val="92D050">
                <a:alpha val="25000"/>
              </a:srgbClr>
            </a:solidFill>
          </c:spPr>
          <c:cat>
            <c:strRef>
              <c:f>Sheet1!$A$28:$A$33</c:f>
              <c:strCache>
                <c:ptCount val="6"/>
                <c:pt idx="0">
                  <c:v>Pre-deploy</c:v>
                </c:pt>
                <c:pt idx="1">
                  <c:v>Blast</c:v>
                </c:pt>
                <c:pt idx="2">
                  <c:v>3 Months</c:v>
                </c:pt>
                <c:pt idx="3">
                  <c:v>6 Months</c:v>
                </c:pt>
                <c:pt idx="4">
                  <c:v>9 Months</c:v>
                </c:pt>
                <c:pt idx="5">
                  <c:v>12 Months</c:v>
                </c:pt>
              </c:strCache>
            </c:strRef>
          </c:cat>
          <c:val>
            <c:numRef>
              <c:f>Sheet1!$D$28:$D$33</c:f>
              <c:numCache>
                <c:formatCode>General</c:formatCode>
                <c:ptCount val="6"/>
                <c:pt idx="0">
                  <c:v>0</c:v>
                </c:pt>
                <c:pt idx="1">
                  <c:v>4</c:v>
                </c:pt>
                <c:pt idx="2">
                  <c:v>6</c:v>
                </c:pt>
                <c:pt idx="3">
                  <c:v>7</c:v>
                </c:pt>
                <c:pt idx="4">
                  <c:v>7</c:v>
                </c:pt>
                <c:pt idx="5">
                  <c:v>6</c:v>
                </c:pt>
              </c:numCache>
            </c:numRef>
          </c:val>
        </c:ser>
        <c:ser>
          <c:idx val="3"/>
          <c:order val="3"/>
          <c:tx>
            <c:strRef>
              <c:f>Sheet1!$E$27</c:f>
              <c:strCache>
                <c:ptCount val="1"/>
                <c:pt idx="0">
                  <c:v>Burn Pain</c:v>
                </c:pt>
              </c:strCache>
            </c:strRef>
          </c:tx>
          <c:spPr>
            <a:solidFill>
              <a:srgbClr val="7030A0"/>
            </a:solidFill>
            <a:ln>
              <a:solidFill>
                <a:srgbClr val="4F81BD"/>
              </a:solidFill>
            </a:ln>
          </c:spPr>
          <c:cat>
            <c:strRef>
              <c:f>Sheet1!$A$28:$A$33</c:f>
              <c:strCache>
                <c:ptCount val="6"/>
                <c:pt idx="0">
                  <c:v>Pre-deploy</c:v>
                </c:pt>
                <c:pt idx="1">
                  <c:v>Blast</c:v>
                </c:pt>
                <c:pt idx="2">
                  <c:v>3 Months</c:v>
                </c:pt>
                <c:pt idx="3">
                  <c:v>6 Months</c:v>
                </c:pt>
                <c:pt idx="4">
                  <c:v>9 Months</c:v>
                </c:pt>
                <c:pt idx="5">
                  <c:v>12 Months</c:v>
                </c:pt>
              </c:strCache>
            </c:strRef>
          </c:cat>
          <c:val>
            <c:numRef>
              <c:f>Sheet1!$E$28:$E$33</c:f>
              <c:numCache>
                <c:formatCode>General</c:formatCode>
                <c:ptCount val="6"/>
                <c:pt idx="0">
                  <c:v>0</c:v>
                </c:pt>
                <c:pt idx="1">
                  <c:v>10</c:v>
                </c:pt>
                <c:pt idx="2">
                  <c:v>6</c:v>
                </c:pt>
                <c:pt idx="3">
                  <c:v>7</c:v>
                </c:pt>
                <c:pt idx="4">
                  <c:v>5</c:v>
                </c:pt>
                <c:pt idx="5">
                  <c:v>4</c:v>
                </c:pt>
              </c:numCache>
            </c:numRef>
          </c:val>
        </c:ser>
        <c:gapDepth val="40"/>
        <c:axId val="76650368"/>
        <c:axId val="76651904"/>
        <c:axId val="76684800"/>
      </c:area3DChart>
      <c:catAx>
        <c:axId val="76650368"/>
        <c:scaling>
          <c:orientation val="minMax"/>
        </c:scaling>
        <c:axPos val="b"/>
        <c:tickLblPos val="nextTo"/>
        <c:txPr>
          <a:bodyPr/>
          <a:lstStyle/>
          <a:p>
            <a:pPr>
              <a:defRPr sz="1400" baseline="0"/>
            </a:pPr>
            <a:endParaRPr lang="en-US"/>
          </a:p>
        </c:txPr>
        <c:crossAx val="76651904"/>
        <c:crosses val="autoZero"/>
        <c:auto val="1"/>
        <c:lblAlgn val="ctr"/>
        <c:lblOffset val="100"/>
      </c:catAx>
      <c:valAx>
        <c:axId val="76651904"/>
        <c:scaling>
          <c:orientation val="minMax"/>
          <c:max val="10"/>
          <c:min val="0"/>
        </c:scaling>
        <c:axPos val="l"/>
        <c:majorGridlines/>
        <c:numFmt formatCode="General" sourceLinked="1"/>
        <c:tickLblPos val="nextTo"/>
        <c:txPr>
          <a:bodyPr/>
          <a:lstStyle/>
          <a:p>
            <a:pPr>
              <a:defRPr sz="1400" baseline="0"/>
            </a:pPr>
            <a:endParaRPr lang="en-US"/>
          </a:p>
        </c:txPr>
        <c:crossAx val="76650368"/>
        <c:crosses val="autoZero"/>
        <c:crossBetween val="midCat"/>
        <c:majorUnit val="1"/>
      </c:valAx>
      <c:serAx>
        <c:axId val="76684800"/>
        <c:scaling>
          <c:orientation val="minMax"/>
        </c:scaling>
        <c:axPos val="b"/>
        <c:tickLblPos val="none"/>
        <c:crossAx val="76651904"/>
        <c:crosses val="autoZero"/>
      </c:serAx>
      <c:spPr>
        <a:solidFill>
          <a:srgbClr val="FFFFFF"/>
        </a:solidFill>
      </c:spPr>
    </c:plotArea>
    <c:legend>
      <c:legendPos val="t"/>
      <c:layout/>
      <c:txPr>
        <a:bodyPr/>
        <a:lstStyle/>
        <a:p>
          <a:pPr>
            <a:defRPr sz="2000" b="1" i="0" baseline="0"/>
          </a:pPr>
          <a:endParaRPr lang="en-US"/>
        </a:p>
      </c:txPr>
    </c:legend>
    <c:plotVisOnly val="1"/>
  </c:chart>
  <c:externalData r:id="rId2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style val="26"/>
  <c:clrMapOvr bg1="lt1" tx1="dk1" bg2="lt2" tx2="dk2" accent1="accent1" accent2="accent2" accent3="accent3" accent4="accent4" accent5="accent5" accent6="accent6" hlink="hlink" folHlink="folHlink"/>
  <c:chart>
    <c:view3D>
      <c:perspective val="30"/>
    </c:view3D>
    <c:plotArea>
      <c:layout>
        <c:manualLayout>
          <c:layoutTarget val="inner"/>
          <c:xMode val="edge"/>
          <c:yMode val="edge"/>
          <c:x val="6.2483755064597496E-2"/>
          <c:y val="3.0633802816901916E-2"/>
          <c:w val="0.90881077365329632"/>
          <c:h val="0.87747661823962164"/>
        </c:manualLayout>
      </c:layout>
      <c:area3DChart>
        <c:grouping val="standard"/>
        <c:ser>
          <c:idx val="0"/>
          <c:order val="0"/>
          <c:tx>
            <c:strRef>
              <c:f>Sheet1!$B$27</c:f>
              <c:strCache>
                <c:ptCount val="1"/>
                <c:pt idx="0">
                  <c:v>Back Pain</c:v>
                </c:pt>
              </c:strCache>
            </c:strRef>
          </c:tx>
          <c:spPr>
            <a:solidFill>
              <a:srgbClr val="0070C0">
                <a:alpha val="25000"/>
              </a:srgbClr>
            </a:solidFill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c:spPr>
          <c:cat>
            <c:strRef>
              <c:f>Sheet1!$A$28:$A$33</c:f>
              <c:strCache>
                <c:ptCount val="6"/>
                <c:pt idx="0">
                  <c:v>Pre-deploy</c:v>
                </c:pt>
                <c:pt idx="1">
                  <c:v>Blast</c:v>
                </c:pt>
                <c:pt idx="2">
                  <c:v>3 Months</c:v>
                </c:pt>
                <c:pt idx="3">
                  <c:v>6 Months</c:v>
                </c:pt>
                <c:pt idx="4">
                  <c:v>9 Months</c:v>
                </c:pt>
                <c:pt idx="5">
                  <c:v>12 Months</c:v>
                </c:pt>
              </c:strCache>
            </c:strRef>
          </c:cat>
          <c:val>
            <c:numRef>
              <c:f>Sheet1!$B$28:$B$33</c:f>
              <c:numCache>
                <c:formatCode>General</c:formatCode>
                <c:ptCount val="6"/>
                <c:pt idx="0">
                  <c:v>3</c:v>
                </c:pt>
                <c:pt idx="1">
                  <c:v>5</c:v>
                </c:pt>
                <c:pt idx="2">
                  <c:v>4</c:v>
                </c:pt>
                <c:pt idx="3">
                  <c:v>4</c:v>
                </c:pt>
                <c:pt idx="4">
                  <c:v>3</c:v>
                </c:pt>
                <c:pt idx="5">
                  <c:v>4</c:v>
                </c:pt>
              </c:numCache>
            </c:numRef>
          </c:val>
        </c:ser>
        <c:ser>
          <c:idx val="1"/>
          <c:order val="1"/>
          <c:tx>
            <c:strRef>
              <c:f>Sheet1!$C$27</c:f>
              <c:strCache>
                <c:ptCount val="1"/>
                <c:pt idx="0">
                  <c:v>Shrapnel</c:v>
                </c:pt>
              </c:strCache>
            </c:strRef>
          </c:tx>
          <c:spPr>
            <a:solidFill>
              <a:srgbClr val="C00000">
                <a:alpha val="25000"/>
              </a:srgbClr>
            </a:solidFill>
          </c:spPr>
          <c:cat>
            <c:strRef>
              <c:f>Sheet1!$A$28:$A$33</c:f>
              <c:strCache>
                <c:ptCount val="6"/>
                <c:pt idx="0">
                  <c:v>Pre-deploy</c:v>
                </c:pt>
                <c:pt idx="1">
                  <c:v>Blast</c:v>
                </c:pt>
                <c:pt idx="2">
                  <c:v>3 Months</c:v>
                </c:pt>
                <c:pt idx="3">
                  <c:v>6 Months</c:v>
                </c:pt>
                <c:pt idx="4">
                  <c:v>9 Months</c:v>
                </c:pt>
                <c:pt idx="5">
                  <c:v>12 Months</c:v>
                </c:pt>
              </c:strCache>
            </c:strRef>
          </c:cat>
          <c:val>
            <c:numRef>
              <c:f>Sheet1!$C$28:$C$33</c:f>
              <c:numCache>
                <c:formatCode>General</c:formatCode>
                <c:ptCount val="6"/>
                <c:pt idx="0">
                  <c:v>0</c:v>
                </c:pt>
                <c:pt idx="1">
                  <c:v>9</c:v>
                </c:pt>
                <c:pt idx="2">
                  <c:v>6</c:v>
                </c:pt>
                <c:pt idx="3">
                  <c:v>4</c:v>
                </c:pt>
                <c:pt idx="4">
                  <c:v>2</c:v>
                </c:pt>
                <c:pt idx="5">
                  <c:v>1</c:v>
                </c:pt>
              </c:numCache>
            </c:numRef>
          </c:val>
        </c:ser>
        <c:ser>
          <c:idx val="2"/>
          <c:order val="2"/>
          <c:tx>
            <c:strRef>
              <c:f>Sheet1!$D$27</c:f>
              <c:strCache>
                <c:ptCount val="1"/>
                <c:pt idx="0">
                  <c:v>Headache</c:v>
                </c:pt>
              </c:strCache>
            </c:strRef>
          </c:tx>
          <c:spPr>
            <a:solidFill>
              <a:srgbClr val="92D050">
                <a:alpha val="25000"/>
              </a:srgbClr>
            </a:solidFill>
          </c:spPr>
          <c:cat>
            <c:strRef>
              <c:f>Sheet1!$A$28:$A$33</c:f>
              <c:strCache>
                <c:ptCount val="6"/>
                <c:pt idx="0">
                  <c:v>Pre-deploy</c:v>
                </c:pt>
                <c:pt idx="1">
                  <c:v>Blast</c:v>
                </c:pt>
                <c:pt idx="2">
                  <c:v>3 Months</c:v>
                </c:pt>
                <c:pt idx="3">
                  <c:v>6 Months</c:v>
                </c:pt>
                <c:pt idx="4">
                  <c:v>9 Months</c:v>
                </c:pt>
                <c:pt idx="5">
                  <c:v>12 Months</c:v>
                </c:pt>
              </c:strCache>
            </c:strRef>
          </c:cat>
          <c:val>
            <c:numRef>
              <c:f>Sheet1!$D$28:$D$33</c:f>
              <c:numCache>
                <c:formatCode>General</c:formatCode>
                <c:ptCount val="6"/>
                <c:pt idx="0">
                  <c:v>0</c:v>
                </c:pt>
                <c:pt idx="1">
                  <c:v>4</c:v>
                </c:pt>
                <c:pt idx="2">
                  <c:v>6</c:v>
                </c:pt>
                <c:pt idx="3">
                  <c:v>7</c:v>
                </c:pt>
                <c:pt idx="4">
                  <c:v>7</c:v>
                </c:pt>
                <c:pt idx="5">
                  <c:v>6</c:v>
                </c:pt>
              </c:numCache>
            </c:numRef>
          </c:val>
        </c:ser>
        <c:ser>
          <c:idx val="3"/>
          <c:order val="3"/>
          <c:tx>
            <c:strRef>
              <c:f>Sheet1!$E$27</c:f>
              <c:strCache>
                <c:ptCount val="1"/>
                <c:pt idx="0">
                  <c:v>Burn Pain</c:v>
                </c:pt>
              </c:strCache>
            </c:strRef>
          </c:tx>
          <c:spPr>
            <a:solidFill>
              <a:srgbClr val="B0CAF5">
                <a:alpha val="25000"/>
              </a:srgbClr>
            </a:solidFill>
          </c:spPr>
          <c:cat>
            <c:strRef>
              <c:f>Sheet1!$A$28:$A$33</c:f>
              <c:strCache>
                <c:ptCount val="6"/>
                <c:pt idx="0">
                  <c:v>Pre-deploy</c:v>
                </c:pt>
                <c:pt idx="1">
                  <c:v>Blast</c:v>
                </c:pt>
                <c:pt idx="2">
                  <c:v>3 Months</c:v>
                </c:pt>
                <c:pt idx="3">
                  <c:v>6 Months</c:v>
                </c:pt>
                <c:pt idx="4">
                  <c:v>9 Months</c:v>
                </c:pt>
                <c:pt idx="5">
                  <c:v>12 Months</c:v>
                </c:pt>
              </c:strCache>
            </c:strRef>
          </c:cat>
          <c:val>
            <c:numRef>
              <c:f>Sheet1!$E$28:$E$33</c:f>
              <c:numCache>
                <c:formatCode>General</c:formatCode>
                <c:ptCount val="6"/>
                <c:pt idx="0">
                  <c:v>0</c:v>
                </c:pt>
                <c:pt idx="1">
                  <c:v>10</c:v>
                </c:pt>
                <c:pt idx="2">
                  <c:v>6</c:v>
                </c:pt>
                <c:pt idx="3">
                  <c:v>7</c:v>
                </c:pt>
                <c:pt idx="4">
                  <c:v>5</c:v>
                </c:pt>
                <c:pt idx="5">
                  <c:v>4</c:v>
                </c:pt>
              </c:numCache>
            </c:numRef>
          </c:val>
        </c:ser>
        <c:ser>
          <c:idx val="4"/>
          <c:order val="4"/>
          <c:tx>
            <c:strRef>
              <c:f>Sheet1!$F$27</c:f>
              <c:strCache>
                <c:ptCount val="1"/>
                <c:pt idx="0">
                  <c:v>Surgery</c:v>
                </c:pt>
              </c:strCache>
            </c:strRef>
          </c:tx>
          <c:spPr>
            <a:solidFill>
              <a:srgbClr val="FFFF00"/>
            </a:solidFill>
          </c:spPr>
          <c:cat>
            <c:strRef>
              <c:f>Sheet1!$A$28:$A$33</c:f>
              <c:strCache>
                <c:ptCount val="6"/>
                <c:pt idx="0">
                  <c:v>Pre-deploy</c:v>
                </c:pt>
                <c:pt idx="1">
                  <c:v>Blast</c:v>
                </c:pt>
                <c:pt idx="2">
                  <c:v>3 Months</c:v>
                </c:pt>
                <c:pt idx="3">
                  <c:v>6 Months</c:v>
                </c:pt>
                <c:pt idx="4">
                  <c:v>9 Months</c:v>
                </c:pt>
                <c:pt idx="5">
                  <c:v>12 Months</c:v>
                </c:pt>
              </c:strCache>
            </c:strRef>
          </c:cat>
          <c:val>
            <c:numRef>
              <c:f>Sheet1!$F$28:$F$33</c:f>
              <c:numCache>
                <c:formatCode>General</c:formatCode>
                <c:ptCount val="6"/>
                <c:pt idx="0">
                  <c:v>0</c:v>
                </c:pt>
                <c:pt idx="1">
                  <c:v>0</c:v>
                </c:pt>
                <c:pt idx="2">
                  <c:v>9</c:v>
                </c:pt>
                <c:pt idx="3">
                  <c:v>2</c:v>
                </c:pt>
                <c:pt idx="4">
                  <c:v>8</c:v>
                </c:pt>
                <c:pt idx="5">
                  <c:v>1</c:v>
                </c:pt>
              </c:numCache>
            </c:numRef>
          </c:val>
        </c:ser>
        <c:gapDepth val="40"/>
        <c:axId val="76752384"/>
        <c:axId val="76753920"/>
        <c:axId val="76759040"/>
      </c:area3DChart>
      <c:catAx>
        <c:axId val="76752384"/>
        <c:scaling>
          <c:orientation val="minMax"/>
        </c:scaling>
        <c:axPos val="b"/>
        <c:tickLblPos val="nextTo"/>
        <c:txPr>
          <a:bodyPr/>
          <a:lstStyle/>
          <a:p>
            <a:pPr>
              <a:defRPr sz="1400" baseline="0"/>
            </a:pPr>
            <a:endParaRPr lang="en-US"/>
          </a:p>
        </c:txPr>
        <c:crossAx val="76753920"/>
        <c:crosses val="autoZero"/>
        <c:auto val="1"/>
        <c:lblAlgn val="ctr"/>
        <c:lblOffset val="100"/>
      </c:catAx>
      <c:valAx>
        <c:axId val="76753920"/>
        <c:scaling>
          <c:orientation val="minMax"/>
          <c:max val="10"/>
          <c:min val="0"/>
        </c:scaling>
        <c:axPos val="l"/>
        <c:majorGridlines/>
        <c:numFmt formatCode="General" sourceLinked="1"/>
        <c:tickLblPos val="nextTo"/>
        <c:txPr>
          <a:bodyPr/>
          <a:lstStyle/>
          <a:p>
            <a:pPr>
              <a:defRPr sz="1400" baseline="0"/>
            </a:pPr>
            <a:endParaRPr lang="en-US"/>
          </a:p>
        </c:txPr>
        <c:crossAx val="76752384"/>
        <c:crosses val="autoZero"/>
        <c:crossBetween val="midCat"/>
        <c:majorUnit val="1"/>
      </c:valAx>
      <c:serAx>
        <c:axId val="76759040"/>
        <c:scaling>
          <c:orientation val="minMax"/>
        </c:scaling>
        <c:axPos val="b"/>
        <c:tickLblPos val="none"/>
        <c:crossAx val="76753920"/>
        <c:crosses val="autoZero"/>
      </c:serAx>
      <c:spPr>
        <a:solidFill>
          <a:srgbClr val="FFFFFF"/>
        </a:solidFill>
      </c:spPr>
    </c:plotArea>
    <c:legend>
      <c:legendPos val="t"/>
      <c:layout/>
      <c:txPr>
        <a:bodyPr/>
        <a:lstStyle/>
        <a:p>
          <a:pPr>
            <a:defRPr sz="2000" b="1" i="0" baseline="0"/>
          </a:pPr>
          <a:endParaRPr lang="en-US"/>
        </a:p>
      </c:txPr>
    </c:legend>
    <c:plotVisOnly val="1"/>
  </c:chart>
  <c:externalData r:id="rId2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style val="26"/>
  <c:clrMapOvr bg1="lt1" tx1="dk1" bg2="lt2" tx2="dk2" accent1="accent1" accent2="accent2" accent3="accent3" accent4="accent4" accent5="accent5" accent6="accent6" hlink="hlink" folHlink="folHlink"/>
  <c:chart>
    <c:view3D>
      <c:perspective val="30"/>
    </c:view3D>
    <c:plotArea>
      <c:layout>
        <c:manualLayout>
          <c:layoutTarget val="inner"/>
          <c:xMode val="edge"/>
          <c:yMode val="edge"/>
          <c:x val="6.2483755064597496E-2"/>
          <c:y val="3.0633802816901937E-2"/>
          <c:w val="0.90881077365329654"/>
          <c:h val="0.87747661823962164"/>
        </c:manualLayout>
      </c:layout>
      <c:area3DChart>
        <c:grouping val="standard"/>
        <c:ser>
          <c:idx val="0"/>
          <c:order val="0"/>
          <c:tx>
            <c:strRef>
              <c:f>Sheet1!$B$27</c:f>
              <c:strCache>
                <c:ptCount val="1"/>
                <c:pt idx="0">
                  <c:v>Back Pain</c:v>
                </c:pt>
              </c:strCache>
            </c:strRef>
          </c:tx>
          <c:spPr>
            <a:solidFill>
              <a:srgbClr val="0070C0"/>
            </a:solidFill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c:spPr>
          <c:cat>
            <c:strRef>
              <c:f>Sheet1!$A$28:$A$33</c:f>
              <c:strCache>
                <c:ptCount val="6"/>
                <c:pt idx="0">
                  <c:v>Pre-deploy</c:v>
                </c:pt>
                <c:pt idx="1">
                  <c:v>Blast</c:v>
                </c:pt>
                <c:pt idx="2">
                  <c:v>3 Months</c:v>
                </c:pt>
                <c:pt idx="3">
                  <c:v>6 Months</c:v>
                </c:pt>
                <c:pt idx="4">
                  <c:v>9 Months</c:v>
                </c:pt>
                <c:pt idx="5">
                  <c:v>12 Months</c:v>
                </c:pt>
              </c:strCache>
            </c:strRef>
          </c:cat>
          <c:val>
            <c:numRef>
              <c:f>Sheet1!$B$28:$B$33</c:f>
              <c:numCache>
                <c:formatCode>General</c:formatCode>
                <c:ptCount val="6"/>
                <c:pt idx="0">
                  <c:v>3</c:v>
                </c:pt>
                <c:pt idx="1">
                  <c:v>5</c:v>
                </c:pt>
                <c:pt idx="2">
                  <c:v>4</c:v>
                </c:pt>
                <c:pt idx="3">
                  <c:v>4</c:v>
                </c:pt>
                <c:pt idx="4">
                  <c:v>3</c:v>
                </c:pt>
                <c:pt idx="5">
                  <c:v>4</c:v>
                </c:pt>
              </c:numCache>
            </c:numRef>
          </c:val>
        </c:ser>
        <c:ser>
          <c:idx val="1"/>
          <c:order val="1"/>
          <c:tx>
            <c:strRef>
              <c:f>Sheet1!$C$27</c:f>
              <c:strCache>
                <c:ptCount val="1"/>
                <c:pt idx="0">
                  <c:v>Shrapnel</c:v>
                </c:pt>
              </c:strCache>
            </c:strRef>
          </c:tx>
          <c:spPr>
            <a:solidFill>
              <a:srgbClr val="C00000"/>
            </a:solidFill>
          </c:spPr>
          <c:cat>
            <c:strRef>
              <c:f>Sheet1!$A$28:$A$33</c:f>
              <c:strCache>
                <c:ptCount val="6"/>
                <c:pt idx="0">
                  <c:v>Pre-deploy</c:v>
                </c:pt>
                <c:pt idx="1">
                  <c:v>Blast</c:v>
                </c:pt>
                <c:pt idx="2">
                  <c:v>3 Months</c:v>
                </c:pt>
                <c:pt idx="3">
                  <c:v>6 Months</c:v>
                </c:pt>
                <c:pt idx="4">
                  <c:v>9 Months</c:v>
                </c:pt>
                <c:pt idx="5">
                  <c:v>12 Months</c:v>
                </c:pt>
              </c:strCache>
            </c:strRef>
          </c:cat>
          <c:val>
            <c:numRef>
              <c:f>Sheet1!$C$28:$C$33</c:f>
              <c:numCache>
                <c:formatCode>General</c:formatCode>
                <c:ptCount val="6"/>
                <c:pt idx="0">
                  <c:v>0</c:v>
                </c:pt>
                <c:pt idx="1">
                  <c:v>9</c:v>
                </c:pt>
                <c:pt idx="2">
                  <c:v>6</c:v>
                </c:pt>
                <c:pt idx="3">
                  <c:v>4</c:v>
                </c:pt>
                <c:pt idx="4">
                  <c:v>2</c:v>
                </c:pt>
                <c:pt idx="5">
                  <c:v>1</c:v>
                </c:pt>
              </c:numCache>
            </c:numRef>
          </c:val>
        </c:ser>
        <c:ser>
          <c:idx val="2"/>
          <c:order val="2"/>
          <c:tx>
            <c:strRef>
              <c:f>Sheet1!$D$27</c:f>
              <c:strCache>
                <c:ptCount val="1"/>
                <c:pt idx="0">
                  <c:v>Headache</c:v>
                </c:pt>
              </c:strCache>
            </c:strRef>
          </c:tx>
          <c:spPr>
            <a:solidFill>
              <a:srgbClr val="92D050"/>
            </a:solidFill>
          </c:spPr>
          <c:cat>
            <c:strRef>
              <c:f>Sheet1!$A$28:$A$33</c:f>
              <c:strCache>
                <c:ptCount val="6"/>
                <c:pt idx="0">
                  <c:v>Pre-deploy</c:v>
                </c:pt>
                <c:pt idx="1">
                  <c:v>Blast</c:v>
                </c:pt>
                <c:pt idx="2">
                  <c:v>3 Months</c:v>
                </c:pt>
                <c:pt idx="3">
                  <c:v>6 Months</c:v>
                </c:pt>
                <c:pt idx="4">
                  <c:v>9 Months</c:v>
                </c:pt>
                <c:pt idx="5">
                  <c:v>12 Months</c:v>
                </c:pt>
              </c:strCache>
            </c:strRef>
          </c:cat>
          <c:val>
            <c:numRef>
              <c:f>Sheet1!$D$28:$D$33</c:f>
              <c:numCache>
                <c:formatCode>General</c:formatCode>
                <c:ptCount val="6"/>
                <c:pt idx="0">
                  <c:v>0</c:v>
                </c:pt>
                <c:pt idx="1">
                  <c:v>4</c:v>
                </c:pt>
                <c:pt idx="2">
                  <c:v>6</c:v>
                </c:pt>
                <c:pt idx="3">
                  <c:v>7</c:v>
                </c:pt>
                <c:pt idx="4">
                  <c:v>7</c:v>
                </c:pt>
                <c:pt idx="5">
                  <c:v>6</c:v>
                </c:pt>
              </c:numCache>
            </c:numRef>
          </c:val>
        </c:ser>
        <c:ser>
          <c:idx val="3"/>
          <c:order val="3"/>
          <c:tx>
            <c:strRef>
              <c:f>Sheet1!$E$27</c:f>
              <c:strCache>
                <c:ptCount val="1"/>
                <c:pt idx="0">
                  <c:v>Burn Pain</c:v>
                </c:pt>
              </c:strCache>
            </c:strRef>
          </c:tx>
          <c:spPr>
            <a:solidFill>
              <a:srgbClr val="7030A0"/>
            </a:solidFill>
          </c:spPr>
          <c:cat>
            <c:strRef>
              <c:f>Sheet1!$A$28:$A$33</c:f>
              <c:strCache>
                <c:ptCount val="6"/>
                <c:pt idx="0">
                  <c:v>Pre-deploy</c:v>
                </c:pt>
                <c:pt idx="1">
                  <c:v>Blast</c:v>
                </c:pt>
                <c:pt idx="2">
                  <c:v>3 Months</c:v>
                </c:pt>
                <c:pt idx="3">
                  <c:v>6 Months</c:v>
                </c:pt>
                <c:pt idx="4">
                  <c:v>9 Months</c:v>
                </c:pt>
                <c:pt idx="5">
                  <c:v>12 Months</c:v>
                </c:pt>
              </c:strCache>
            </c:strRef>
          </c:cat>
          <c:val>
            <c:numRef>
              <c:f>Sheet1!$E$28:$E$33</c:f>
              <c:numCache>
                <c:formatCode>General</c:formatCode>
                <c:ptCount val="6"/>
                <c:pt idx="0">
                  <c:v>0</c:v>
                </c:pt>
                <c:pt idx="1">
                  <c:v>10</c:v>
                </c:pt>
                <c:pt idx="2">
                  <c:v>6</c:v>
                </c:pt>
                <c:pt idx="3">
                  <c:v>7</c:v>
                </c:pt>
                <c:pt idx="4">
                  <c:v>5</c:v>
                </c:pt>
                <c:pt idx="5">
                  <c:v>4</c:v>
                </c:pt>
              </c:numCache>
            </c:numRef>
          </c:val>
        </c:ser>
        <c:ser>
          <c:idx val="4"/>
          <c:order val="4"/>
          <c:tx>
            <c:strRef>
              <c:f>Sheet1!$F$27</c:f>
              <c:strCache>
                <c:ptCount val="1"/>
                <c:pt idx="0">
                  <c:v>Surgery</c:v>
                </c:pt>
              </c:strCache>
            </c:strRef>
          </c:tx>
          <c:spPr>
            <a:solidFill>
              <a:srgbClr val="FFFF00"/>
            </a:solidFill>
          </c:spPr>
          <c:cat>
            <c:strRef>
              <c:f>Sheet1!$A$28:$A$33</c:f>
              <c:strCache>
                <c:ptCount val="6"/>
                <c:pt idx="0">
                  <c:v>Pre-deploy</c:v>
                </c:pt>
                <c:pt idx="1">
                  <c:v>Blast</c:v>
                </c:pt>
                <c:pt idx="2">
                  <c:v>3 Months</c:v>
                </c:pt>
                <c:pt idx="3">
                  <c:v>6 Months</c:v>
                </c:pt>
                <c:pt idx="4">
                  <c:v>9 Months</c:v>
                </c:pt>
                <c:pt idx="5">
                  <c:v>12 Months</c:v>
                </c:pt>
              </c:strCache>
            </c:strRef>
          </c:cat>
          <c:val>
            <c:numRef>
              <c:f>Sheet1!$F$28:$F$33</c:f>
              <c:numCache>
                <c:formatCode>General</c:formatCode>
                <c:ptCount val="6"/>
                <c:pt idx="0">
                  <c:v>0</c:v>
                </c:pt>
                <c:pt idx="1">
                  <c:v>0</c:v>
                </c:pt>
                <c:pt idx="2">
                  <c:v>9</c:v>
                </c:pt>
                <c:pt idx="3">
                  <c:v>2</c:v>
                </c:pt>
                <c:pt idx="4">
                  <c:v>8</c:v>
                </c:pt>
                <c:pt idx="5">
                  <c:v>1</c:v>
                </c:pt>
              </c:numCache>
            </c:numRef>
          </c:val>
        </c:ser>
        <c:gapDepth val="40"/>
        <c:axId val="76801920"/>
        <c:axId val="76803456"/>
        <c:axId val="76796352"/>
      </c:area3DChart>
      <c:catAx>
        <c:axId val="76801920"/>
        <c:scaling>
          <c:orientation val="minMax"/>
        </c:scaling>
        <c:axPos val="b"/>
        <c:tickLblPos val="nextTo"/>
        <c:txPr>
          <a:bodyPr/>
          <a:lstStyle/>
          <a:p>
            <a:pPr>
              <a:defRPr sz="1400" baseline="0"/>
            </a:pPr>
            <a:endParaRPr lang="en-US"/>
          </a:p>
        </c:txPr>
        <c:crossAx val="76803456"/>
        <c:crosses val="autoZero"/>
        <c:auto val="1"/>
        <c:lblAlgn val="ctr"/>
        <c:lblOffset val="100"/>
      </c:catAx>
      <c:valAx>
        <c:axId val="76803456"/>
        <c:scaling>
          <c:orientation val="minMax"/>
          <c:max val="10"/>
          <c:min val="0"/>
        </c:scaling>
        <c:axPos val="l"/>
        <c:majorGridlines/>
        <c:numFmt formatCode="General" sourceLinked="1"/>
        <c:tickLblPos val="nextTo"/>
        <c:txPr>
          <a:bodyPr/>
          <a:lstStyle/>
          <a:p>
            <a:pPr>
              <a:defRPr sz="1400" baseline="0"/>
            </a:pPr>
            <a:endParaRPr lang="en-US"/>
          </a:p>
        </c:txPr>
        <c:crossAx val="76801920"/>
        <c:crosses val="autoZero"/>
        <c:crossBetween val="midCat"/>
        <c:majorUnit val="1"/>
      </c:valAx>
      <c:serAx>
        <c:axId val="76796352"/>
        <c:scaling>
          <c:orientation val="minMax"/>
        </c:scaling>
        <c:axPos val="b"/>
        <c:tickLblPos val="none"/>
        <c:crossAx val="76803456"/>
        <c:crosses val="autoZero"/>
      </c:serAx>
      <c:spPr>
        <a:solidFill>
          <a:srgbClr val="FFFFFF"/>
        </a:solidFill>
      </c:spPr>
    </c:plotArea>
    <c:legend>
      <c:legendPos val="t"/>
      <c:layout/>
      <c:txPr>
        <a:bodyPr/>
        <a:lstStyle/>
        <a:p>
          <a:pPr>
            <a:defRPr sz="2000" b="1" i="0" baseline="0"/>
          </a:pPr>
          <a:endParaRPr lang="en-US"/>
        </a:p>
      </c:txPr>
    </c:legend>
    <c:plotVisOnly val="1"/>
  </c:chart>
  <c:externalData r:id="rId2"/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style val="31"/>
  <c:chart>
    <c:autoTitleDeleted val="1"/>
    <c:plotArea>
      <c:layout/>
      <c:barChart>
        <c:barDir val="col"/>
        <c:grouping val="clustered"/>
        <c:ser>
          <c:idx val="0"/>
          <c:order val="0"/>
          <c:spPr>
            <a:solidFill>
              <a:srgbClr val="E88651">
                <a:lumMod val="75000"/>
              </a:srgbClr>
            </a:solidFill>
          </c:spPr>
          <c:cat>
            <c:strRef>
              <c:f>'Baseline Group Results'!$A$68:$A$75</c:f>
              <c:strCache>
                <c:ptCount val="8"/>
                <c:pt idx="0">
                  <c:v>No Dx</c:v>
                </c:pt>
                <c:pt idx="1">
                  <c:v>Sig. Pain</c:v>
                </c:pt>
                <c:pt idx="2">
                  <c:v>Mood</c:v>
                </c:pt>
                <c:pt idx="3">
                  <c:v>Anxiety (other than PTSD)</c:v>
                </c:pt>
                <c:pt idx="4">
                  <c:v>PTSD</c:v>
                </c:pt>
                <c:pt idx="5">
                  <c:v>SUD</c:v>
                </c:pt>
                <c:pt idx="6">
                  <c:v>PCS (mTBI)</c:v>
                </c:pt>
                <c:pt idx="7">
                  <c:v>Psychosis</c:v>
                </c:pt>
              </c:strCache>
            </c:strRef>
          </c:cat>
          <c:val>
            <c:numRef>
              <c:f>'Baseline Group Results'!$B$68:$B$75</c:f>
              <c:numCache>
                <c:formatCode>0.00%</c:formatCode>
                <c:ptCount val="8"/>
                <c:pt idx="0">
                  <c:v>0.21200000000000024</c:v>
                </c:pt>
                <c:pt idx="1">
                  <c:v>0.56000000000000005</c:v>
                </c:pt>
                <c:pt idx="2">
                  <c:v>0.45400000000000001</c:v>
                </c:pt>
                <c:pt idx="3">
                  <c:v>0.44000000000000011</c:v>
                </c:pt>
                <c:pt idx="4">
                  <c:v>0.26500000000000001</c:v>
                </c:pt>
                <c:pt idx="5">
                  <c:v>0.26200000000000001</c:v>
                </c:pt>
                <c:pt idx="6">
                  <c:v>0.16200000000000006</c:v>
                </c:pt>
                <c:pt idx="7">
                  <c:v>5.0000000000000031E-2</c:v>
                </c:pt>
              </c:numCache>
            </c:numRef>
          </c:val>
        </c:ser>
        <c:axId val="76893184"/>
        <c:axId val="76931840"/>
      </c:barChart>
      <c:catAx>
        <c:axId val="76893184"/>
        <c:scaling>
          <c:orientation val="minMax"/>
        </c:scaling>
        <c:axPos val="b"/>
        <c:tickLblPos val="nextTo"/>
        <c:txPr>
          <a:bodyPr/>
          <a:lstStyle/>
          <a:p>
            <a:pPr>
              <a:defRPr sz="1600"/>
            </a:pPr>
            <a:endParaRPr lang="en-US"/>
          </a:p>
        </c:txPr>
        <c:crossAx val="76931840"/>
        <c:crosses val="autoZero"/>
        <c:auto val="1"/>
        <c:lblAlgn val="ctr"/>
        <c:lblOffset val="100"/>
      </c:catAx>
      <c:valAx>
        <c:axId val="76931840"/>
        <c:scaling>
          <c:orientation val="minMax"/>
          <c:min val="0"/>
        </c:scaling>
        <c:axPos val="l"/>
        <c:maj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 dirty="0"/>
                  <a:t>Percent of cases</a:t>
                </a:r>
              </a:p>
            </c:rich>
          </c:tx>
          <c:layout/>
        </c:title>
        <c:numFmt formatCode="0%" sourceLinked="0"/>
        <c:tickLblPos val="nextTo"/>
        <c:crossAx val="76893184"/>
        <c:crosses val="autoZero"/>
        <c:crossBetween val="between"/>
      </c:valAx>
    </c:plotArea>
    <c:plotVisOnly val="1"/>
  </c:chart>
  <c:spPr>
    <a:ln>
      <a:solidFill>
        <a:schemeClr val="tx1"/>
      </a:solidFill>
    </a:ln>
  </c:spPr>
  <c:txPr>
    <a:bodyPr/>
    <a:lstStyle/>
    <a:p>
      <a:pPr>
        <a:defRPr sz="1800"/>
      </a:pPr>
      <a:endParaRPr lang="en-US"/>
    </a:p>
  </c:txPr>
  <c:externalData r:id="rId1"/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style val="31"/>
  <c:chart>
    <c:autoTitleDeleted val="1"/>
    <c:plotArea>
      <c:layout/>
      <c:barChart>
        <c:barDir val="col"/>
        <c:grouping val="clustered"/>
        <c:ser>
          <c:idx val="0"/>
          <c:order val="0"/>
          <c:spPr>
            <a:solidFill>
              <a:schemeClr val="accent5">
                <a:lumMod val="75000"/>
              </a:schemeClr>
            </a:solidFill>
          </c:spPr>
          <c:cat>
            <c:strRef>
              <c:f>'[1]Full Sample'!$J$104:$J$106</c:f>
              <c:strCache>
                <c:ptCount val="3"/>
                <c:pt idx="0">
                  <c:v>No Dx</c:v>
                </c:pt>
                <c:pt idx="1">
                  <c:v>1 Dx</c:v>
                </c:pt>
                <c:pt idx="2">
                  <c:v>2 or more Dxs</c:v>
                </c:pt>
              </c:strCache>
            </c:strRef>
          </c:cat>
          <c:val>
            <c:numRef>
              <c:f>'[1]Full Sample'!$L$104:$L$106</c:f>
              <c:numCache>
                <c:formatCode>General</c:formatCode>
                <c:ptCount val="3"/>
                <c:pt idx="0">
                  <c:v>21.169916434540387</c:v>
                </c:pt>
                <c:pt idx="1">
                  <c:v>22.00557103064067</c:v>
                </c:pt>
                <c:pt idx="2">
                  <c:v>56.824512534819029</c:v>
                </c:pt>
              </c:numCache>
            </c:numRef>
          </c:val>
        </c:ser>
        <c:axId val="76571008"/>
        <c:axId val="76572544"/>
      </c:barChart>
      <c:catAx>
        <c:axId val="76571008"/>
        <c:scaling>
          <c:orientation val="minMax"/>
        </c:scaling>
        <c:axPos val="b"/>
        <c:tickLblPos val="nextTo"/>
        <c:crossAx val="76572544"/>
        <c:crosses val="autoZero"/>
        <c:auto val="1"/>
        <c:lblAlgn val="ctr"/>
        <c:lblOffset val="100"/>
      </c:catAx>
      <c:valAx>
        <c:axId val="76572544"/>
        <c:scaling>
          <c:orientation val="minMax"/>
        </c:scaling>
        <c:axPos val="l"/>
        <c:maj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 dirty="0"/>
                  <a:t>Percent of Cases</a:t>
                </a:r>
              </a:p>
            </c:rich>
          </c:tx>
          <c:layout/>
        </c:title>
        <c:numFmt formatCode="General" sourceLinked="1"/>
        <c:tickLblPos val="nextTo"/>
        <c:crossAx val="76571008"/>
        <c:crosses val="autoZero"/>
        <c:crossBetween val="between"/>
      </c:valAx>
    </c:plotArea>
    <c:plotVisOnly val="1"/>
  </c:chart>
  <c:spPr>
    <a:ln>
      <a:solidFill>
        <a:srgbClr val="000000"/>
      </a:solidFill>
    </a:ln>
  </c:spPr>
  <c:txPr>
    <a:bodyPr/>
    <a:lstStyle/>
    <a:p>
      <a:pPr>
        <a:defRPr sz="1800"/>
      </a:pPr>
      <a:endParaRPr lang="en-US"/>
    </a:p>
  </c:txPr>
  <c:externalData r:id="rId1"/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style val="31"/>
  <c:chart>
    <c:autoTitleDeleted val="1"/>
    <c:plotArea>
      <c:layout/>
      <c:barChart>
        <c:barDir val="col"/>
        <c:grouping val="clustered"/>
        <c:ser>
          <c:idx val="0"/>
          <c:order val="0"/>
          <c:spPr>
            <a:solidFill>
              <a:srgbClr val="E88651">
                <a:lumMod val="75000"/>
              </a:srgbClr>
            </a:solidFill>
          </c:spPr>
          <c:cat>
            <c:strRef>
              <c:f>'C:\Multidisciplinary_Pain\Polytrauma Study\Data\CLARK Blast Results\[Blast Results .xlsx]Full Sample'!$J$111:$J$118</c:f>
              <c:strCache>
                <c:ptCount val="8"/>
                <c:pt idx="0">
                  <c:v>No Dx</c:v>
                </c:pt>
                <c:pt idx="1">
                  <c:v>Sig. Pain</c:v>
                </c:pt>
                <c:pt idx="2">
                  <c:v>mTBI</c:v>
                </c:pt>
                <c:pt idx="3">
                  <c:v>PTSD</c:v>
                </c:pt>
                <c:pt idx="4">
                  <c:v>SUD</c:v>
                </c:pt>
                <c:pt idx="5">
                  <c:v>Psychosis</c:v>
                </c:pt>
                <c:pt idx="6">
                  <c:v>Depression</c:v>
                </c:pt>
                <c:pt idx="7">
                  <c:v>Anxiety</c:v>
                </c:pt>
              </c:strCache>
            </c:strRef>
          </c:cat>
          <c:val>
            <c:numRef>
              <c:f>'C:\Multidisciplinary_Pain\Polytrauma Study\Data\CLARK Blast Results\[Blast Results .xlsx]Full Sample'!$L$111:$L$118</c:f>
              <c:numCache>
                <c:formatCode>General</c:formatCode>
                <c:ptCount val="8"/>
                <c:pt idx="0">
                  <c:v>15.8</c:v>
                </c:pt>
                <c:pt idx="1">
                  <c:v>77.099999999999994</c:v>
                </c:pt>
                <c:pt idx="2">
                  <c:v>72.400000000000006</c:v>
                </c:pt>
                <c:pt idx="3">
                  <c:v>88.4</c:v>
                </c:pt>
                <c:pt idx="4">
                  <c:v>70.2</c:v>
                </c:pt>
                <c:pt idx="5">
                  <c:v>88.9</c:v>
                </c:pt>
                <c:pt idx="6">
                  <c:v>81.599999999999994</c:v>
                </c:pt>
                <c:pt idx="7">
                  <c:v>79.7</c:v>
                </c:pt>
              </c:numCache>
            </c:numRef>
          </c:val>
        </c:ser>
        <c:axId val="76605696"/>
        <c:axId val="77070336"/>
      </c:barChart>
      <c:catAx>
        <c:axId val="76605696"/>
        <c:scaling>
          <c:orientation val="minMax"/>
        </c:scaling>
        <c:axPos val="b"/>
        <c:tickLblPos val="nextTo"/>
        <c:crossAx val="77070336"/>
        <c:crosses val="autoZero"/>
        <c:auto val="1"/>
        <c:lblAlgn val="ctr"/>
        <c:lblOffset val="100"/>
      </c:catAx>
      <c:valAx>
        <c:axId val="77070336"/>
        <c:scaling>
          <c:orientation val="minMax"/>
        </c:scaling>
        <c:axPos val="l"/>
        <c:maj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 dirty="0"/>
                  <a:t>Percent of Diagnoses</a:t>
                </a:r>
              </a:p>
            </c:rich>
          </c:tx>
          <c:layout/>
        </c:title>
        <c:numFmt formatCode="General" sourceLinked="1"/>
        <c:tickLblPos val="nextTo"/>
        <c:crossAx val="76605696"/>
        <c:crosses val="autoZero"/>
        <c:crossBetween val="between"/>
      </c:valAx>
    </c:plotArea>
    <c:plotVisOnly val="1"/>
  </c:chart>
  <c:spPr>
    <a:ln>
      <a:solidFill>
        <a:srgbClr val="000000"/>
      </a:solidFill>
    </a:ln>
  </c:spPr>
  <c:txPr>
    <a:bodyPr/>
    <a:lstStyle/>
    <a:p>
      <a:pPr>
        <a:defRPr sz="1800"/>
      </a:pPr>
      <a:endParaRPr lang="en-US"/>
    </a:p>
  </c:txPr>
  <c:externalData r:id="rId1"/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F829375-F622-4F3F-8D57-D39A5230D085}" type="datetimeFigureOut">
              <a:rPr lang="en-US" smtClean="0"/>
              <a:pPr/>
              <a:t>10/18/2011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FD48937-407D-4EFD-8D75-4A18DC7ACA4C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DE35BAB6-1AD8-4DAB-A2C1-E2F2A1252B7A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13</a:t>
            </a:fld>
            <a:endParaRPr lang="en-US" dirty="0"/>
          </a:p>
        </p:txBody>
      </p:sp>
      <p:sp>
        <p:nvSpPr>
          <p:cNvPr id="829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2948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dirty="0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What does the Y axis represent? Pain intensity scale? Prevalence? Pain- standard NRS. Will</a:t>
            </a:r>
            <a:r>
              <a:rPr lang="en-US" baseline="0" dirty="0" smtClean="0"/>
              <a:t> be clear in presentation.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A27432-12D6-47D1-B7EE-E7DCDBEAA9BA}" type="slidenum">
              <a:rPr lang="en-US" smtClean="0"/>
              <a:pPr/>
              <a:t>23</a:t>
            </a:fld>
            <a:endParaRPr lang="en-US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Y</a:t>
            </a:r>
            <a:r>
              <a:rPr lang="en-US" baseline="0" dirty="0" smtClean="0"/>
              <a:t> axis? </a:t>
            </a:r>
            <a:r>
              <a:rPr lang="en-US" dirty="0" smtClean="0"/>
              <a:t>Pain- standard NRS. Will</a:t>
            </a:r>
            <a:r>
              <a:rPr lang="en-US" baseline="0" dirty="0" smtClean="0"/>
              <a:t> be clear in presentation.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A27432-12D6-47D1-B7EE-E7DCDBEAA9BA}" type="slidenum">
              <a:rPr lang="en-US" smtClean="0"/>
              <a:pPr/>
              <a:t>24</a:t>
            </a:fld>
            <a:endParaRPr lang="en-US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Y axis? Has these</a:t>
            </a:r>
            <a:r>
              <a:rPr lang="en-US" baseline="0" dirty="0" smtClean="0"/>
              <a:t> data been published or your experience only? </a:t>
            </a:r>
            <a:r>
              <a:rPr lang="en-US" dirty="0" smtClean="0"/>
              <a:t>Pain- standard NRS. Will</a:t>
            </a:r>
            <a:r>
              <a:rPr lang="en-US" baseline="0" dirty="0" smtClean="0"/>
              <a:t> be clear in presentation. These are examples. Specific pain intensity is irrelevant- that’s not the point.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A27432-12D6-47D1-B7EE-E7DCDBEAA9BA}" type="slidenum">
              <a:rPr lang="en-US" smtClean="0"/>
              <a:pPr/>
              <a:t>25</a:t>
            </a:fld>
            <a:endParaRPr lang="en-US"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Same questions as before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A27432-12D6-47D1-B7EE-E7DCDBEAA9BA}" type="slidenum">
              <a:rPr lang="en-US" smtClean="0"/>
              <a:pPr/>
              <a:t>26</a:t>
            </a:fld>
            <a:endParaRPr lang="en-US"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Same questions as before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A27432-12D6-47D1-B7EE-E7DCDBEAA9BA}" type="slidenum">
              <a:rPr lang="en-US" smtClean="0"/>
              <a:pPr/>
              <a:t>27</a:t>
            </a:fld>
            <a:endParaRPr lang="en-US" dirty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Same questions as before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A27432-12D6-47D1-B7EE-E7DCDBEAA9BA}" type="slidenum">
              <a:rPr lang="en-US" smtClean="0"/>
              <a:pPr/>
              <a:t>28</a:t>
            </a:fld>
            <a:endParaRPr lang="en-US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themeOverride" Target="../theme/themeOverride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themeOverride" Target="../theme/themeOverride4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 bwMode="ltGray">
          <a:xfrm>
            <a:off x="0" y="0"/>
            <a:ext cx="9144000" cy="5135563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5" name="Rectangle 4"/>
          <p:cNvSpPr/>
          <p:nvPr/>
        </p:nvSpPr>
        <p:spPr bwMode="invGray">
          <a:xfrm>
            <a:off x="0" y="5127625"/>
            <a:ext cx="9144000" cy="46038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3355848"/>
            <a:ext cx="8077200" cy="1673352"/>
          </a:xfrm>
        </p:spPr>
        <p:txBody>
          <a:bodyPr tIns="0" bIns="0" anchor="t"/>
          <a:lstStyle>
            <a:lvl1pPr algn="l">
              <a:defRPr sz="4700" b="1" baseline="0">
                <a:solidFill>
                  <a:schemeClr val="accent1"/>
                </a:solidFill>
              </a:defRPr>
            </a:lvl1pPr>
            <a:extLst/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1828800"/>
            <a:ext cx="8077200" cy="1499616"/>
          </a:xfrm>
        </p:spPr>
        <p:txBody>
          <a:bodyPr lIns="118872" tIns="0" rIns="45720" bIns="0" anchor="b"/>
          <a:lstStyle>
            <a:lvl1pPr marL="0" indent="0" algn="l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F1DF0D7-111A-40CF-87DD-CF0F264057C9}" type="datetimeFigureOut">
              <a:rPr lang="en-US" smtClean="0"/>
              <a:pPr/>
              <a:t>10/18/2011</a:t>
            </a:fld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C710EBA-8F7F-46B2-AE19-2370B1F89EE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F1DF0D7-111A-40CF-87DD-CF0F264057C9}" type="datetimeFigureOut">
              <a:rPr lang="en-US" smtClean="0"/>
              <a:pPr/>
              <a:t>10/18/2011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C710EBA-8F7F-46B2-AE19-2370B1F89EE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 bwMode="invGray">
          <a:xfrm>
            <a:off x="6599238" y="0"/>
            <a:ext cx="46037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108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5" name="Rectangle 4"/>
          <p:cNvSpPr/>
          <p:nvPr/>
        </p:nvSpPr>
        <p:spPr bwMode="ltGray">
          <a:xfrm>
            <a:off x="6648450" y="0"/>
            <a:ext cx="2514600" cy="685800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81800" y="274640"/>
            <a:ext cx="1905000" cy="5851525"/>
          </a:xfrm>
        </p:spPr>
        <p:txBody>
          <a:bodyPr vert="eaVert"/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04800"/>
            <a:ext cx="6019800" cy="5851525"/>
          </a:xfrm>
        </p:spPr>
        <p:txBody>
          <a:bodyPr vert="eaVert"/>
          <a:lstStyle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F1DF0D7-111A-40CF-87DD-CF0F264057C9}" type="datetimeFigureOut">
              <a:rPr lang="en-US" smtClean="0"/>
              <a:pPr/>
              <a:t>10/18/2011</a:t>
            </a:fld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40013" y="6376988"/>
            <a:ext cx="3836987" cy="365125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C710EBA-8F7F-46B2-AE19-2370B1F89EE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CLARK -2010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78966D9-8395-4425-9C7A-8B64ED9D3DFB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7813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914400" y="1600200"/>
            <a:ext cx="7772400" cy="4530725"/>
          </a:xfrm>
        </p:spPr>
        <p:txBody>
          <a:bodyPr rtlCol="0">
            <a:normAutofit/>
          </a:bodyPr>
          <a:lstStyle/>
          <a:p>
            <a:pPr lvl="0"/>
            <a:r>
              <a:rPr lang="en-US" noProof="0" smtClean="0"/>
              <a:t>Click icon to add table</a:t>
            </a:r>
            <a:endParaRPr lang="en-US" noProof="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>
          <a:xfrm>
            <a:off x="3048000" y="6400800"/>
            <a:ext cx="2971800" cy="3048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CLARK- 2009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>
          <a:xfrm>
            <a:off x="6781800" y="6400800"/>
            <a:ext cx="1905000" cy="3048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9F7F7AE-D7D3-4528-A4EA-A976C2369ACD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 bwMode="ltGray">
          <a:xfrm>
            <a:off x="0" y="0"/>
            <a:ext cx="9144000" cy="5135563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5" name="Rectangle 4"/>
          <p:cNvSpPr/>
          <p:nvPr/>
        </p:nvSpPr>
        <p:spPr bwMode="invGray">
          <a:xfrm>
            <a:off x="0" y="5127625"/>
            <a:ext cx="9144000" cy="46038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3355848"/>
            <a:ext cx="8077200" cy="1673352"/>
          </a:xfrm>
        </p:spPr>
        <p:txBody>
          <a:bodyPr tIns="0" bIns="0" anchor="t"/>
          <a:lstStyle>
            <a:lvl1pPr algn="l">
              <a:defRPr sz="4700" b="1"/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1828800"/>
            <a:ext cx="8077200" cy="1499616"/>
          </a:xfrm>
        </p:spPr>
        <p:txBody>
          <a:bodyPr lIns="118872" tIns="0" rIns="45720" bIns="0" anchor="b"/>
          <a:lstStyle>
            <a:lvl1pPr marL="0" indent="0" algn="l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518C37-02B9-4B5E-BF3A-212DCA96C643}" type="datetime1">
              <a:rPr lang="en-US">
                <a:solidFill>
                  <a:prstClr val="white">
                    <a:tint val="95000"/>
                  </a:prstClr>
                </a:solidFill>
              </a:rPr>
              <a:pPr>
                <a:defRPr/>
              </a:pPr>
              <a:t>10/18/2011</a:t>
            </a:fld>
            <a:endParaRPr lang="en-US" dirty="0">
              <a:solidFill>
                <a:prstClr val="white">
                  <a:tint val="95000"/>
                </a:prstClr>
              </a:solidFill>
            </a:endParaRPr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>
                <a:solidFill>
                  <a:prstClr val="white">
                    <a:tint val="95000"/>
                  </a:prstClr>
                </a:solidFill>
              </a:rPr>
              <a:t>CLARK- 2009</a:t>
            </a: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145D64-3C57-46D8-B2CF-EE67DC57C197}" type="slidenum">
              <a:rPr lang="en-US">
                <a:solidFill>
                  <a:prstClr val="white">
                    <a:tint val="9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white">
                  <a:tint val="95000"/>
                </a:prstClr>
              </a:solidFill>
            </a:endParaRP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252728"/>
          </a:xfrm>
        </p:spPr>
        <p:txBody>
          <a:bodyPr/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0"/>
          </p:nvPr>
        </p:nvSpPr>
        <p:spPr>
          <a:xfrm>
            <a:off x="457200" y="6477000"/>
            <a:ext cx="7691438" cy="274638"/>
          </a:xfrm>
        </p:spPr>
        <p:txBody>
          <a:bodyPr/>
          <a:lstStyle>
            <a:lvl1pPr>
              <a:defRPr dirty="0"/>
            </a:lvl1pPr>
          </a:lstStyle>
          <a:p>
            <a:pPr>
              <a:defRPr/>
            </a:pPr>
            <a:r>
              <a:rPr lang="en-US">
                <a:solidFill>
                  <a:prstClr val="black">
                    <a:tint val="95000"/>
                  </a:prstClr>
                </a:solidFill>
              </a:rPr>
              <a:t>CLARK- 2009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F514D0-B9A8-435D-AB47-8D1744BB4A72}" type="slidenum">
              <a:rPr lang="en-US">
                <a:solidFill>
                  <a:prstClr val="black">
                    <a:tint val="9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9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 bwMode="ltGray">
          <a:xfrm>
            <a:off x="0" y="0"/>
            <a:ext cx="9144000" cy="2601913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5" name="Rectangle 4"/>
          <p:cNvSpPr/>
          <p:nvPr/>
        </p:nvSpPr>
        <p:spPr bwMode="invGray">
          <a:xfrm>
            <a:off x="0" y="2601913"/>
            <a:ext cx="9144000" cy="46037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9808" y="118872"/>
            <a:ext cx="8013192" cy="1636776"/>
          </a:xfrm>
        </p:spPr>
        <p:txBody>
          <a:bodyPr tIns="0" rIns="91440" bIns="0" anchor="b"/>
          <a:lstStyle>
            <a:lvl1pPr algn="l">
              <a:defRPr sz="4700" b="1" cap="none" baseline="0"/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40664" y="1828800"/>
            <a:ext cx="8022336" cy="685800"/>
          </a:xfrm>
        </p:spPr>
        <p:txBody>
          <a:bodyPr lIns="146304" tIns="0" rIns="45720" bIns="0"/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59D576-2495-4560-B811-68EA49711A0D}" type="datetime1">
              <a:rPr lang="en-US">
                <a:solidFill>
                  <a:prstClr val="white">
                    <a:tint val="95000"/>
                  </a:prstClr>
                </a:solidFill>
              </a:rPr>
              <a:pPr>
                <a:defRPr/>
              </a:pPr>
              <a:t>10/18/2011</a:t>
            </a:fld>
            <a:endParaRPr lang="en-US" dirty="0">
              <a:solidFill>
                <a:prstClr val="white">
                  <a:tint val="95000"/>
                </a:prstClr>
              </a:solidFill>
            </a:endParaRPr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>
                <a:solidFill>
                  <a:prstClr val="white">
                    <a:tint val="95000"/>
                  </a:prstClr>
                </a:solidFill>
              </a:rPr>
              <a:t>CLARK- 2009</a:t>
            </a: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EDC581-6752-469D-B432-ABF2E14B5B7E}" type="slidenum">
              <a:rPr lang="en-US">
                <a:solidFill>
                  <a:prstClr val="white">
                    <a:tint val="9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white">
                  <a:tint val="95000"/>
                </a:prstClr>
              </a:solidFill>
            </a:endParaRP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773936"/>
            <a:ext cx="4038600" cy="4623816"/>
          </a:xfrm>
        </p:spPr>
        <p:txBody>
          <a:bodyPr lIns="91440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73936"/>
            <a:ext cx="4038600" cy="462381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0BA7AD-4240-4B9E-930D-3EDE5D57CA9F}" type="datetime1">
              <a:rPr lang="en-US">
                <a:solidFill>
                  <a:prstClr val="black">
                    <a:tint val="95000"/>
                  </a:prstClr>
                </a:solidFill>
              </a:rPr>
              <a:pPr>
                <a:defRPr/>
              </a:pPr>
              <a:t>10/18/2011</a:t>
            </a:fld>
            <a:endParaRPr lang="en-US" dirty="0">
              <a:solidFill>
                <a:prstClr val="black">
                  <a:tint val="9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>
                <a:solidFill>
                  <a:prstClr val="black">
                    <a:tint val="95000"/>
                  </a:prstClr>
                </a:solidFill>
              </a:rPr>
              <a:t>CLARK- 2009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DE373F-1F58-4E83-89FC-D643F2075B92}" type="slidenum">
              <a:rPr lang="en-US">
                <a:solidFill>
                  <a:prstClr val="black">
                    <a:tint val="9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9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98987"/>
            <a:ext cx="4040188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49512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698987"/>
            <a:ext cx="4041775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49512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568D85-B287-4F10-BEFE-19271E52269A}" type="datetime1">
              <a:rPr lang="en-US">
                <a:solidFill>
                  <a:prstClr val="black">
                    <a:tint val="95000"/>
                  </a:prstClr>
                </a:solidFill>
              </a:rPr>
              <a:pPr>
                <a:defRPr/>
              </a:pPr>
              <a:t>10/18/2011</a:t>
            </a:fld>
            <a:endParaRPr lang="en-US" dirty="0">
              <a:solidFill>
                <a:prstClr val="black">
                  <a:tint val="95000"/>
                </a:prstClr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>
                <a:solidFill>
                  <a:prstClr val="black">
                    <a:tint val="95000"/>
                  </a:prstClr>
                </a:solidFill>
              </a:rPr>
              <a:t>CLARK- 2009</a:t>
            </a: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2D5E83-30DF-4400-84B7-1F0E14D54F8B}" type="slidenum">
              <a:rPr lang="en-US">
                <a:solidFill>
                  <a:prstClr val="black">
                    <a:tint val="9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9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87ED9A-7B64-4ED1-AA1E-AFF76CC5D1B2}" type="datetime1">
              <a:rPr lang="en-US">
                <a:solidFill>
                  <a:prstClr val="black">
                    <a:tint val="95000"/>
                  </a:prstClr>
                </a:solidFill>
              </a:rPr>
              <a:pPr>
                <a:defRPr/>
              </a:pPr>
              <a:t>10/18/2011</a:t>
            </a:fld>
            <a:endParaRPr lang="en-US" dirty="0">
              <a:solidFill>
                <a:prstClr val="black">
                  <a:tint val="95000"/>
                </a:prstClr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>
                <a:solidFill>
                  <a:prstClr val="black">
                    <a:tint val="95000"/>
                  </a:prstClr>
                </a:solidFill>
              </a:rPr>
              <a:t>CLARK- 2009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D302E6-67DA-4D8F-942E-B7B0C703FDE0}" type="slidenum">
              <a:rPr lang="en-US">
                <a:solidFill>
                  <a:prstClr val="black">
                    <a:tint val="9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9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252728"/>
          </a:xfrm>
        </p:spPr>
        <p:txBody>
          <a:bodyPr/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Clr>
                <a:schemeClr val="accent1"/>
              </a:buClr>
              <a:defRPr/>
            </a:lvl1pPr>
            <a:extLst/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0"/>
          </p:nvPr>
        </p:nvSpPr>
        <p:spPr>
          <a:xfrm>
            <a:off x="457200" y="6477000"/>
            <a:ext cx="7691438" cy="274638"/>
          </a:xfrm>
        </p:spPr>
        <p:txBody>
          <a:bodyPr/>
          <a:lstStyle>
            <a:lvl1pPr>
              <a:defRPr dirty="0"/>
            </a:lvl1pPr>
          </a:lstStyle>
          <a:p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0C710EBA-8F7F-46B2-AE19-2370B1F89EE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F0E4BA-49EA-494E-B527-557B39EB1A65}" type="datetime1">
              <a:rPr lang="en-US">
                <a:solidFill>
                  <a:prstClr val="black">
                    <a:tint val="95000"/>
                  </a:prstClr>
                </a:solidFill>
              </a:rPr>
              <a:pPr>
                <a:defRPr/>
              </a:pPr>
              <a:t>10/18/2011</a:t>
            </a:fld>
            <a:endParaRPr lang="en-US" dirty="0">
              <a:solidFill>
                <a:prstClr val="black">
                  <a:tint val="9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>
                <a:solidFill>
                  <a:prstClr val="black">
                    <a:tint val="95000"/>
                  </a:prstClr>
                </a:solidFill>
              </a:rPr>
              <a:t>CLARK- 2009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9163F6-292D-4900-AA60-6D7657CFA4EF}" type="slidenum">
              <a:rPr lang="en-US">
                <a:solidFill>
                  <a:prstClr val="black">
                    <a:tint val="9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9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 bwMode="invGray">
          <a:xfrm>
            <a:off x="2855913" y="0"/>
            <a:ext cx="46037" cy="145415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Rectangle 5"/>
          <p:cNvSpPr/>
          <p:nvPr/>
        </p:nvSpPr>
        <p:spPr bwMode="invGray">
          <a:xfrm>
            <a:off x="2855913" y="0"/>
            <a:ext cx="46037" cy="145415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838" y="152400"/>
            <a:ext cx="2523744" cy="978408"/>
          </a:xfrm>
        </p:spPr>
        <p:txBody>
          <a:bodyPr lIns="73152" bIns="0" anchor="b"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19377" y="1743133"/>
            <a:ext cx="5920641" cy="455888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838" y="1730018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348510-C301-4988-BC05-AC4B144D1A5B}" type="datetime1">
              <a:rPr lang="en-US">
                <a:solidFill>
                  <a:prstClr val="black">
                    <a:tint val="95000"/>
                  </a:prstClr>
                </a:solidFill>
              </a:rPr>
              <a:pPr>
                <a:defRPr/>
              </a:pPr>
              <a:t>10/18/2011</a:t>
            </a:fld>
            <a:endParaRPr lang="en-US" dirty="0">
              <a:solidFill>
                <a:prstClr val="black">
                  <a:tint val="95000"/>
                </a:prstClr>
              </a:solidFill>
            </a:endParaRPr>
          </a:p>
        </p:txBody>
      </p:sp>
      <p:sp>
        <p:nvSpPr>
          <p:cNvPr id="8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>
                <a:solidFill>
                  <a:prstClr val="black">
                    <a:tint val="95000"/>
                  </a:prstClr>
                </a:solidFill>
              </a:rPr>
              <a:t>CLARK- 2009</a:t>
            </a:r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A78A3B-0AD5-4E1E-87C5-55CF8F749FA3}" type="slidenum">
              <a:rPr lang="en-US">
                <a:solidFill>
                  <a:prstClr val="black">
                    <a:tint val="9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9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855913" y="0"/>
            <a:ext cx="46037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Rectangle 5"/>
          <p:cNvSpPr/>
          <p:nvPr/>
        </p:nvSpPr>
        <p:spPr bwMode="invGray">
          <a:xfrm>
            <a:off x="2855913" y="0"/>
            <a:ext cx="46037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4592" y="155448"/>
            <a:ext cx="2525150" cy="978408"/>
          </a:xfrm>
        </p:spPr>
        <p:txBody>
          <a:bodyPr lIns="73152" bIns="0" anchor="b"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903805" y="1484808"/>
            <a:ext cx="6247397" cy="5373192"/>
          </a:xfrm>
          <a:solidFill>
            <a:schemeClr val="bg2">
              <a:shade val="75000"/>
            </a:schemeClr>
          </a:solidFill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  <a:extLst/>
          </a:lstStyle>
          <a:p>
            <a:pPr lvl="0"/>
            <a:r>
              <a:rPr lang="en-US" noProof="0" dirty="0" smtClean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4592" y="1728216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>
          <a:xfrm>
            <a:off x="165100" y="1169988"/>
            <a:ext cx="2522538" cy="201612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E141779-396F-4413-B285-77126A73E29C}" type="datetime1">
              <a:rPr lang="en-US">
                <a:solidFill>
                  <a:prstClr val="black">
                    <a:tint val="95000"/>
                  </a:prstClr>
                </a:solidFill>
              </a:rPr>
              <a:pPr>
                <a:defRPr/>
              </a:pPr>
              <a:t>10/18/2011</a:t>
            </a:fld>
            <a:endParaRPr lang="en-US" dirty="0">
              <a:solidFill>
                <a:prstClr val="black">
                  <a:tint val="95000"/>
                </a:prstClr>
              </a:solidFill>
            </a:endParaRPr>
          </a:p>
        </p:txBody>
      </p:sp>
      <p:sp>
        <p:nvSpPr>
          <p:cNvPr id="8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35300" y="1169988"/>
            <a:ext cx="5194300" cy="201612"/>
          </a:xfrm>
        </p:spPr>
        <p:txBody>
          <a:bodyPr/>
          <a:lstStyle>
            <a:lvl1pPr>
              <a:defRPr smtClean="0">
                <a:solidFill>
                  <a:schemeClr val="bg1">
                    <a:shade val="50000"/>
                  </a:schemeClr>
                </a:solidFill>
              </a:defRPr>
            </a:lvl1pPr>
          </a:lstStyle>
          <a:p>
            <a:pPr>
              <a:defRPr/>
            </a:pPr>
            <a:r>
              <a:rPr lang="en-US" dirty="0">
                <a:solidFill>
                  <a:prstClr val="white">
                    <a:shade val="50000"/>
                  </a:prstClr>
                </a:solidFill>
              </a:rPr>
              <a:t>CLARK- 2009</a:t>
            </a:r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339138" y="1169988"/>
            <a:ext cx="733425" cy="201612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D5B35C4-B56A-4050-97A8-6A08AA723684}" type="slidenum">
              <a:rPr lang="en-US">
                <a:solidFill>
                  <a:prstClr val="black">
                    <a:tint val="9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95000"/>
                </a:prstClr>
              </a:solidFill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9A6199-F9CC-4890-A484-F424406CC20C}" type="datetime1">
              <a:rPr lang="en-US">
                <a:solidFill>
                  <a:prstClr val="black">
                    <a:tint val="95000"/>
                  </a:prstClr>
                </a:solidFill>
              </a:rPr>
              <a:pPr>
                <a:defRPr/>
              </a:pPr>
              <a:t>10/18/2011</a:t>
            </a:fld>
            <a:endParaRPr lang="en-US" dirty="0">
              <a:solidFill>
                <a:prstClr val="black">
                  <a:tint val="9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>
                <a:solidFill>
                  <a:prstClr val="black">
                    <a:tint val="95000"/>
                  </a:prstClr>
                </a:solidFill>
              </a:rPr>
              <a:t>CLARK- 2009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365CD1-5CF5-439C-942D-4D84004C895B}" type="slidenum">
              <a:rPr lang="en-US">
                <a:solidFill>
                  <a:prstClr val="black">
                    <a:tint val="9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9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 bwMode="invGray">
          <a:xfrm>
            <a:off x="6599238" y="0"/>
            <a:ext cx="46037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108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5" name="Rectangle 4"/>
          <p:cNvSpPr/>
          <p:nvPr/>
        </p:nvSpPr>
        <p:spPr bwMode="ltGray">
          <a:xfrm>
            <a:off x="6648450" y="0"/>
            <a:ext cx="2514600" cy="685800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81800" y="274640"/>
            <a:ext cx="1905000" cy="5851525"/>
          </a:xfrm>
        </p:spPr>
        <p:txBody>
          <a:bodyPr vert="eaVert"/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04800"/>
            <a:ext cx="6019800" cy="5851525"/>
          </a:xfrm>
        </p:spPr>
        <p:txBody>
          <a:bodyPr vert="eaVert"/>
          <a:lstStyle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7BECBD-3171-41FE-AED3-405128F89926}" type="datetime1">
              <a:rPr lang="en-US">
                <a:solidFill>
                  <a:prstClr val="black">
                    <a:tint val="95000"/>
                  </a:prstClr>
                </a:solidFill>
              </a:rPr>
              <a:pPr>
                <a:defRPr/>
              </a:pPr>
              <a:t>10/18/2011</a:t>
            </a:fld>
            <a:endParaRPr lang="en-US" dirty="0">
              <a:solidFill>
                <a:prstClr val="black">
                  <a:tint val="95000"/>
                </a:prstClr>
              </a:solidFill>
            </a:endParaRPr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40013" y="6376988"/>
            <a:ext cx="3836987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>
                <a:solidFill>
                  <a:prstClr val="black">
                    <a:tint val="95000"/>
                  </a:prstClr>
                </a:solidFill>
              </a:rPr>
              <a:t>CLARK- 2009</a:t>
            </a: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CF646D-788D-47E7-BFEF-5D363144F827}" type="slidenum">
              <a:rPr lang="en-US">
                <a:solidFill>
                  <a:prstClr val="black">
                    <a:tint val="9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9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prstClr val="black">
                  <a:tint val="9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prstClr val="black">
                  <a:tint val="9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78966D9-8395-4425-9C7A-8B64ED9D3DFB}" type="slidenum">
              <a:rPr lang="en-US">
                <a:solidFill>
                  <a:prstClr val="black">
                    <a:tint val="9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9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7813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914400" y="1600200"/>
            <a:ext cx="7772400" cy="4530725"/>
          </a:xfrm>
        </p:spPr>
        <p:txBody>
          <a:bodyPr rtlCol="0">
            <a:normAutofit/>
          </a:bodyPr>
          <a:lstStyle/>
          <a:p>
            <a:pPr lvl="0"/>
            <a:endParaRPr lang="en-US" noProof="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>
          <a:xfrm>
            <a:off x="3048000" y="6400800"/>
            <a:ext cx="2971800" cy="3048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>
                <a:solidFill>
                  <a:prstClr val="black">
                    <a:tint val="95000"/>
                  </a:prstClr>
                </a:solidFill>
              </a:rPr>
              <a:t>CLARK- 2009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>
          <a:xfrm>
            <a:off x="6781800" y="6400800"/>
            <a:ext cx="1905000" cy="3048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9F7F7AE-D7D3-4528-A4EA-A976C2369ACD}" type="slidenum">
              <a:rPr lang="en-US">
                <a:solidFill>
                  <a:prstClr val="black">
                    <a:tint val="9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9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 bwMode="ltGray">
          <a:xfrm>
            <a:off x="0" y="0"/>
            <a:ext cx="9144000" cy="2601913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5" name="Rectangle 4"/>
          <p:cNvSpPr/>
          <p:nvPr/>
        </p:nvSpPr>
        <p:spPr bwMode="invGray">
          <a:xfrm>
            <a:off x="0" y="2601913"/>
            <a:ext cx="9144000" cy="46037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9808" y="118872"/>
            <a:ext cx="8013192" cy="1636776"/>
          </a:xfrm>
        </p:spPr>
        <p:txBody>
          <a:bodyPr tIns="0" rIns="91440" bIns="0" anchor="b"/>
          <a:lstStyle>
            <a:lvl1pPr algn="l">
              <a:defRPr sz="4700" b="1" cap="none" baseline="0"/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40664" y="1828800"/>
            <a:ext cx="8022336" cy="685800"/>
          </a:xfrm>
        </p:spPr>
        <p:txBody>
          <a:bodyPr lIns="146304" tIns="0" rIns="45720" bIns="0"/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F1DF0D7-111A-40CF-87DD-CF0F264057C9}" type="datetimeFigureOut">
              <a:rPr lang="en-US" smtClean="0"/>
              <a:pPr/>
              <a:t>10/18/2011</a:t>
            </a:fld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C710EBA-8F7F-46B2-AE19-2370B1F89EE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773936"/>
            <a:ext cx="4038600" cy="4623816"/>
          </a:xfrm>
        </p:spPr>
        <p:txBody>
          <a:bodyPr lIns="91440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73936"/>
            <a:ext cx="4038600" cy="462381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F1DF0D7-111A-40CF-87DD-CF0F264057C9}" type="datetimeFigureOut">
              <a:rPr lang="en-US" smtClean="0"/>
              <a:pPr/>
              <a:t>10/18/2011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C710EBA-8F7F-46B2-AE19-2370B1F89EE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98987"/>
            <a:ext cx="4040188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49512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698987"/>
            <a:ext cx="4041775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49512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F1DF0D7-111A-40CF-87DD-CF0F264057C9}" type="datetimeFigureOut">
              <a:rPr lang="en-US" smtClean="0"/>
              <a:pPr/>
              <a:t>10/18/2011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C710EBA-8F7F-46B2-AE19-2370B1F89EE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aseline="0">
                <a:solidFill>
                  <a:schemeClr val="accent1"/>
                </a:solidFill>
              </a:defRPr>
            </a:lvl1pPr>
            <a:extLst/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F1DF0D7-111A-40CF-87DD-CF0F264057C9}" type="datetimeFigureOut">
              <a:rPr lang="en-US" smtClean="0"/>
              <a:pPr/>
              <a:t>10/18/2011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C710EBA-8F7F-46B2-AE19-2370B1F89EE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F1DF0D7-111A-40CF-87DD-CF0F264057C9}" type="datetimeFigureOut">
              <a:rPr lang="en-US" smtClean="0"/>
              <a:pPr/>
              <a:t>10/18/2011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C710EBA-8F7F-46B2-AE19-2370B1F89EE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 bwMode="invGray">
          <a:xfrm>
            <a:off x="2855913" y="0"/>
            <a:ext cx="46037" cy="145415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6" name="Rectangle 5"/>
          <p:cNvSpPr/>
          <p:nvPr/>
        </p:nvSpPr>
        <p:spPr bwMode="invGray">
          <a:xfrm>
            <a:off x="2855913" y="0"/>
            <a:ext cx="46037" cy="145415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838" y="152400"/>
            <a:ext cx="2523744" cy="978408"/>
          </a:xfrm>
        </p:spPr>
        <p:txBody>
          <a:bodyPr lIns="73152" bIns="0" anchor="b"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19377" y="1743133"/>
            <a:ext cx="5920641" cy="455888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838" y="1730018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F1DF0D7-111A-40CF-87DD-CF0F264057C9}" type="datetimeFigureOut">
              <a:rPr lang="en-US" smtClean="0"/>
              <a:pPr/>
              <a:t>10/18/2011</a:t>
            </a:fld>
            <a:endParaRPr lang="en-US"/>
          </a:p>
        </p:txBody>
      </p:sp>
      <p:sp>
        <p:nvSpPr>
          <p:cNvPr id="8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C710EBA-8F7F-46B2-AE19-2370B1F89EE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855913" y="0"/>
            <a:ext cx="46037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6" name="Rectangle 5"/>
          <p:cNvSpPr/>
          <p:nvPr/>
        </p:nvSpPr>
        <p:spPr bwMode="invGray">
          <a:xfrm>
            <a:off x="2855913" y="0"/>
            <a:ext cx="46037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4592" y="155448"/>
            <a:ext cx="2525150" cy="978408"/>
          </a:xfrm>
        </p:spPr>
        <p:txBody>
          <a:bodyPr lIns="73152" bIns="0" anchor="b"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903805" y="1484808"/>
            <a:ext cx="6247397" cy="5373192"/>
          </a:xfrm>
          <a:solidFill>
            <a:schemeClr val="bg2">
              <a:shade val="75000"/>
            </a:schemeClr>
          </a:solidFill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  <a:extLst/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4592" y="1728216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>
          <a:xfrm>
            <a:off x="165100" y="1169988"/>
            <a:ext cx="2522538" cy="201612"/>
          </a:xfrm>
        </p:spPr>
        <p:txBody>
          <a:bodyPr/>
          <a:lstStyle>
            <a:lvl1pPr>
              <a:defRPr/>
            </a:lvl1pPr>
          </a:lstStyle>
          <a:p>
            <a:fld id="{7F1DF0D7-111A-40CF-87DD-CF0F264057C9}" type="datetimeFigureOut">
              <a:rPr lang="en-US" smtClean="0"/>
              <a:pPr/>
              <a:t>10/18/2011</a:t>
            </a:fld>
            <a:endParaRPr lang="en-US"/>
          </a:p>
        </p:txBody>
      </p:sp>
      <p:sp>
        <p:nvSpPr>
          <p:cNvPr id="8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35300" y="1169988"/>
            <a:ext cx="5194300" cy="201612"/>
          </a:xfrm>
        </p:spPr>
        <p:txBody>
          <a:bodyPr/>
          <a:lstStyle>
            <a:lvl1pPr>
              <a:defRPr smtClean="0">
                <a:solidFill>
                  <a:schemeClr val="bg1">
                    <a:shade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339138" y="1169988"/>
            <a:ext cx="733425" cy="201612"/>
          </a:xfrm>
        </p:spPr>
        <p:txBody>
          <a:bodyPr/>
          <a:lstStyle>
            <a:lvl1pPr>
              <a:defRPr/>
            </a:lvl1pPr>
          </a:lstStyle>
          <a:p>
            <a:fld id="{0C710EBA-8F7F-46B2-AE19-2370B1F89EE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13" Type="http://schemas.openxmlformats.org/officeDocument/2006/relationships/slideLayout" Target="../slideLayouts/slideLayout26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slideLayout" Target="../slideLayouts/slideLayout25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Relationship Id="rId1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 bwMode="invGray">
          <a:xfrm>
            <a:off x="0" y="1436688"/>
            <a:ext cx="9144000" cy="4445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7" name="Rectangle 6"/>
          <p:cNvSpPr/>
          <p:nvPr/>
        </p:nvSpPr>
        <p:spPr bwMode="ltGray">
          <a:xfrm>
            <a:off x="0" y="0"/>
            <a:ext cx="9144000" cy="1433513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50950"/>
          </a:xfrm>
          <a:prstGeom prst="rect">
            <a:avLst/>
          </a:prstGeom>
        </p:spPr>
        <p:txBody>
          <a:bodyPr vert="horz" lIns="91440" rIns="45720" rtlCol="0" anchor="ctr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2053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774825"/>
            <a:ext cx="8229600" cy="4625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54864" tIns="9144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477000"/>
            <a:ext cx="2133600" cy="274638"/>
          </a:xfrm>
          <a:prstGeom prst="rect">
            <a:avLst/>
          </a:prstGeom>
        </p:spPr>
        <p:txBody>
          <a:bodyPr vert="horz" lIns="109728" rIns="45720" bIns="0" rtlCol="0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 smtClean="0">
                <a:solidFill>
                  <a:schemeClr val="tx1">
                    <a:tint val="95000"/>
                  </a:schemeClr>
                </a:solidFill>
                <a:latin typeface="+mn-lt"/>
              </a:defRPr>
            </a:lvl1pPr>
            <a:extLst/>
          </a:lstStyle>
          <a:p>
            <a:fld id="{7F1DF0D7-111A-40CF-87DD-CF0F264057C9}" type="datetimeFigureOut">
              <a:rPr lang="en-US" smtClean="0"/>
              <a:pPr/>
              <a:t>10/18/2011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640013" y="6477000"/>
            <a:ext cx="5508625" cy="274638"/>
          </a:xfrm>
          <a:prstGeom prst="rect">
            <a:avLst/>
          </a:prstGeom>
        </p:spPr>
        <p:txBody>
          <a:bodyPr vert="horz" lIns="45720" rIns="45720" bIns="0" rtlCol="0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 smtClean="0">
                <a:solidFill>
                  <a:schemeClr val="tx1">
                    <a:tint val="95000"/>
                  </a:schemeClr>
                </a:solidFill>
                <a:latin typeface="+mn-lt"/>
              </a:defRPr>
            </a:lvl1pPr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04200" y="6477000"/>
            <a:ext cx="733425" cy="274638"/>
          </a:xfrm>
          <a:prstGeom prst="rect">
            <a:avLst/>
          </a:prstGeom>
        </p:spPr>
        <p:txBody>
          <a:bodyPr vert="horz" bIns="0" rtlCol="0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 smtClean="0">
                <a:solidFill>
                  <a:schemeClr val="tx1">
                    <a:tint val="95000"/>
                  </a:schemeClr>
                </a:solidFill>
                <a:latin typeface="+mn-lt"/>
              </a:defRPr>
            </a:lvl1pPr>
            <a:extLst/>
          </a:lstStyle>
          <a:p>
            <a:fld id="{0C710EBA-8F7F-46B2-AE19-2370B1F89EEA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73" r:id="rId11"/>
    <p:sldLayoutId id="2147483674" r:id="rId12"/>
    <p:sldLayoutId id="2147483675" r:id="rId13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4500" b="1" kern="1200">
          <a:solidFill>
            <a:srgbClr val="FFC800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500" b="1">
          <a:solidFill>
            <a:srgbClr val="FFC800"/>
          </a:solidFill>
          <a:latin typeface="Corbel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500" b="1">
          <a:solidFill>
            <a:srgbClr val="FFC800"/>
          </a:solidFill>
          <a:latin typeface="Corbel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500" b="1">
          <a:solidFill>
            <a:srgbClr val="FFC800"/>
          </a:solidFill>
          <a:latin typeface="Corbel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500" b="1">
          <a:solidFill>
            <a:srgbClr val="FFC800"/>
          </a:solidFill>
          <a:latin typeface="Corbel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500" b="1">
          <a:solidFill>
            <a:srgbClr val="FFC800"/>
          </a:solidFill>
          <a:latin typeface="Corbel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500" b="1">
          <a:solidFill>
            <a:srgbClr val="FFC800"/>
          </a:solidFill>
          <a:latin typeface="Corbel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500" b="1">
          <a:solidFill>
            <a:srgbClr val="FFC800"/>
          </a:solidFill>
          <a:latin typeface="Corbel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500" b="1">
          <a:solidFill>
            <a:srgbClr val="FFC800"/>
          </a:solidFill>
          <a:latin typeface="Corbel" pitchFamily="34" charset="0"/>
        </a:defRPr>
      </a:lvl9pPr>
      <a:extLst/>
    </p:titleStyle>
    <p:bodyStyle>
      <a:lvl1pPr marL="438150" indent="-319088" algn="l" rtl="0" eaLnBrk="1" fontAlgn="base" hangingPunct="1">
        <a:spcBef>
          <a:spcPct val="0"/>
        </a:spcBef>
        <a:spcAft>
          <a:spcPct val="0"/>
        </a:spcAft>
        <a:buClr>
          <a:schemeClr val="accent1"/>
        </a:buClr>
        <a:buSzPct val="80000"/>
        <a:buFont typeface="Wingdings 2" pitchFamily="18" charset="2"/>
        <a:buChar char="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30250" indent="-273050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90000"/>
        <a:buFont typeface="Wingdings" pitchFamily="2" charset="2"/>
        <a:buChar char="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95363" indent="-228600" algn="l" rtl="0" eaLnBrk="1" fontAlgn="base" hangingPunct="1">
        <a:spcBef>
          <a:spcPct val="20000"/>
        </a:spcBef>
        <a:spcAft>
          <a:spcPct val="0"/>
        </a:spcAft>
        <a:buClr>
          <a:srgbClr val="E66C7D"/>
        </a:buClr>
        <a:buFont typeface="Arial" charset="0"/>
        <a:buChar char="▪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16025" indent="-182563" algn="l" rtl="0" eaLnBrk="1" fontAlgn="base" hangingPunct="1">
        <a:spcBef>
          <a:spcPct val="20000"/>
        </a:spcBef>
        <a:spcAft>
          <a:spcPct val="0"/>
        </a:spcAft>
        <a:buClr>
          <a:srgbClr val="6BB76D"/>
        </a:buClr>
        <a:buFont typeface="Arial" charset="0"/>
        <a:buChar char="▪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25575" indent="-182563" algn="l" rtl="0" eaLnBrk="1" fontAlgn="base" hangingPunct="1">
        <a:spcBef>
          <a:spcPct val="20000"/>
        </a:spcBef>
        <a:spcAft>
          <a:spcPct val="0"/>
        </a:spcAft>
        <a:buClr>
          <a:srgbClr val="E88651"/>
        </a:buClr>
        <a:buFont typeface="Wingdings 3" pitchFamily="18" charset="2"/>
        <a:buChar char=""/>
        <a:defRPr lang="en-US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27632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ct val="20000"/>
        </a:spcBef>
        <a:buClr>
          <a:schemeClr val="accent1"/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ct val="20000"/>
        </a:spcBef>
        <a:buClr>
          <a:schemeClr val="accent2"/>
        </a:buClr>
        <a:buFont typeface="Wingdings 2" pitchFamily="18" charset="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231136" indent="-182880" algn="l" rtl="0" eaLnBrk="1" latinLnBrk="0" hangingPunct="1">
        <a:spcBef>
          <a:spcPct val="20000"/>
        </a:spcBef>
        <a:buClr>
          <a:schemeClr val="accent3"/>
        </a:buClr>
        <a:buFont typeface="Wingdings 2" pitchFamily="18" charset="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 bwMode="invGray">
          <a:xfrm>
            <a:off x="0" y="1436688"/>
            <a:ext cx="9144000" cy="4445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7" name="Rectangle 6"/>
          <p:cNvSpPr/>
          <p:nvPr/>
        </p:nvSpPr>
        <p:spPr bwMode="ltGray">
          <a:xfrm>
            <a:off x="0" y="0"/>
            <a:ext cx="9144000" cy="1433513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50950"/>
          </a:xfrm>
          <a:prstGeom prst="rect">
            <a:avLst/>
          </a:prstGeom>
        </p:spPr>
        <p:txBody>
          <a:bodyPr vert="horz" lIns="91440" rIns="45720" rtlCol="0" anchor="ctr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2053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774825"/>
            <a:ext cx="8229600" cy="4625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54864" tIns="9144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477000"/>
            <a:ext cx="2133600" cy="274638"/>
          </a:xfrm>
          <a:prstGeom prst="rect">
            <a:avLst/>
          </a:prstGeom>
        </p:spPr>
        <p:txBody>
          <a:bodyPr vert="horz" lIns="109728" rIns="45720" bIns="0" rtlCol="0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 smtClean="0">
                <a:solidFill>
                  <a:schemeClr val="tx1">
                    <a:tint val="95000"/>
                  </a:schemeClr>
                </a:solidFill>
                <a:latin typeface="+mn-lt"/>
              </a:defRPr>
            </a:lvl1pPr>
            <a:extLst/>
          </a:lstStyle>
          <a:p>
            <a:pPr>
              <a:defRPr/>
            </a:pPr>
            <a:fld id="{926F20E2-C5F7-4681-8596-4494EFF3E9BB}" type="datetime1">
              <a:rPr lang="en-US">
                <a:solidFill>
                  <a:prstClr val="black">
                    <a:tint val="95000"/>
                  </a:prstClr>
                </a:solidFill>
              </a:rPr>
              <a:pPr>
                <a:defRPr/>
              </a:pPr>
              <a:t>10/18/2011</a:t>
            </a:fld>
            <a:endParaRPr lang="en-US" dirty="0">
              <a:solidFill>
                <a:prstClr val="black">
                  <a:tint val="9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640013" y="6477000"/>
            <a:ext cx="5508625" cy="274638"/>
          </a:xfrm>
          <a:prstGeom prst="rect">
            <a:avLst/>
          </a:prstGeom>
        </p:spPr>
        <p:txBody>
          <a:bodyPr vert="horz" lIns="45720" rIns="45720" bIns="0" rtlCol="0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 smtClean="0">
                <a:solidFill>
                  <a:schemeClr val="tx1">
                    <a:tint val="95000"/>
                  </a:schemeClr>
                </a:solidFill>
                <a:latin typeface="+mn-lt"/>
              </a:defRPr>
            </a:lvl1pPr>
            <a:extLst/>
          </a:lstStyle>
          <a:p>
            <a:pPr>
              <a:defRPr/>
            </a:pPr>
            <a:r>
              <a:rPr lang="en-US" dirty="0">
                <a:solidFill>
                  <a:prstClr val="black">
                    <a:tint val="95000"/>
                  </a:prstClr>
                </a:solidFill>
              </a:rPr>
              <a:t>CLARK- 2009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04200" y="6477000"/>
            <a:ext cx="733425" cy="274638"/>
          </a:xfrm>
          <a:prstGeom prst="rect">
            <a:avLst/>
          </a:prstGeom>
        </p:spPr>
        <p:txBody>
          <a:bodyPr vert="horz" bIns="0" rtlCol="0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 smtClean="0">
                <a:solidFill>
                  <a:schemeClr val="tx1">
                    <a:tint val="95000"/>
                  </a:schemeClr>
                </a:solidFill>
                <a:latin typeface="+mn-lt"/>
              </a:defRPr>
            </a:lvl1pPr>
            <a:extLst/>
          </a:lstStyle>
          <a:p>
            <a:pPr>
              <a:defRPr/>
            </a:pPr>
            <a:fld id="{0BD82655-1E5B-4280-B94D-D40E0CDEE881}" type="slidenum">
              <a:rPr lang="en-US">
                <a:solidFill>
                  <a:prstClr val="black">
                    <a:tint val="9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95000"/>
                </a:prst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7" r:id="rId1"/>
    <p:sldLayoutId id="2147483678" r:id="rId2"/>
    <p:sldLayoutId id="2147483679" r:id="rId3"/>
    <p:sldLayoutId id="2147483680" r:id="rId4"/>
    <p:sldLayoutId id="2147483681" r:id="rId5"/>
    <p:sldLayoutId id="2147483682" r:id="rId6"/>
    <p:sldLayoutId id="2147483683" r:id="rId7"/>
    <p:sldLayoutId id="2147483684" r:id="rId8"/>
    <p:sldLayoutId id="2147483685" r:id="rId9"/>
    <p:sldLayoutId id="2147483686" r:id="rId10"/>
    <p:sldLayoutId id="2147483687" r:id="rId11"/>
    <p:sldLayoutId id="2147483688" r:id="rId12"/>
    <p:sldLayoutId id="2147483689" r:id="rId13"/>
  </p:sldLayoutIdLst>
  <p:hf hdr="0" dt="0"/>
  <p:txStyles>
    <p:titleStyle>
      <a:lvl1pPr algn="l" rtl="0" fontAlgn="base">
        <a:spcBef>
          <a:spcPct val="0"/>
        </a:spcBef>
        <a:spcAft>
          <a:spcPct val="0"/>
        </a:spcAft>
        <a:defRPr sz="4500" b="1" kern="1200">
          <a:solidFill>
            <a:srgbClr val="FFC800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500" b="1">
          <a:solidFill>
            <a:srgbClr val="FFC800"/>
          </a:solidFill>
          <a:latin typeface="Corbel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4500" b="1">
          <a:solidFill>
            <a:srgbClr val="FFC800"/>
          </a:solidFill>
          <a:latin typeface="Corbel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4500" b="1">
          <a:solidFill>
            <a:srgbClr val="FFC800"/>
          </a:solidFill>
          <a:latin typeface="Corbel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4500" b="1">
          <a:solidFill>
            <a:srgbClr val="FFC800"/>
          </a:solidFill>
          <a:latin typeface="Corbel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500" b="1">
          <a:solidFill>
            <a:srgbClr val="FFC800"/>
          </a:solidFill>
          <a:latin typeface="Corbel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500" b="1">
          <a:solidFill>
            <a:srgbClr val="FFC800"/>
          </a:solidFill>
          <a:latin typeface="Corbel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500" b="1">
          <a:solidFill>
            <a:srgbClr val="FFC800"/>
          </a:solidFill>
          <a:latin typeface="Corbel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500" b="1">
          <a:solidFill>
            <a:srgbClr val="FFC800"/>
          </a:solidFill>
          <a:latin typeface="Corbel" pitchFamily="34" charset="0"/>
        </a:defRPr>
      </a:lvl9pPr>
      <a:extLst/>
    </p:titleStyle>
    <p:bodyStyle>
      <a:lvl1pPr marL="438150" indent="-319088" algn="l" rtl="0" fontAlgn="base">
        <a:spcBef>
          <a:spcPct val="0"/>
        </a:spcBef>
        <a:spcAft>
          <a:spcPct val="0"/>
        </a:spcAft>
        <a:buClr>
          <a:schemeClr val="accent1"/>
        </a:buClr>
        <a:buSzPct val="80000"/>
        <a:buFont typeface="Wingdings 2" pitchFamily="18" charset="2"/>
        <a:buChar char="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30250" indent="-273050" algn="l" rtl="0" fontAlgn="base">
        <a:spcBef>
          <a:spcPct val="20000"/>
        </a:spcBef>
        <a:spcAft>
          <a:spcPct val="0"/>
        </a:spcAft>
        <a:buClr>
          <a:schemeClr val="accent2"/>
        </a:buClr>
        <a:buSzPct val="90000"/>
        <a:buFont typeface="Wingdings" pitchFamily="2" charset="2"/>
        <a:buChar char="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95363" indent="-228600" algn="l" rtl="0" fontAlgn="base">
        <a:spcBef>
          <a:spcPct val="20000"/>
        </a:spcBef>
        <a:spcAft>
          <a:spcPct val="0"/>
        </a:spcAft>
        <a:buClr>
          <a:srgbClr val="E66C7D"/>
        </a:buClr>
        <a:buFont typeface="Arial" charset="0"/>
        <a:buChar char="▪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16025" indent="-182563" algn="l" rtl="0" fontAlgn="base">
        <a:spcBef>
          <a:spcPct val="20000"/>
        </a:spcBef>
        <a:spcAft>
          <a:spcPct val="0"/>
        </a:spcAft>
        <a:buClr>
          <a:srgbClr val="6BB76D"/>
        </a:buClr>
        <a:buFont typeface="Arial" charset="0"/>
        <a:buChar char="▪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25575" indent="-182563" algn="l" rtl="0" fontAlgn="base">
        <a:spcBef>
          <a:spcPct val="20000"/>
        </a:spcBef>
        <a:spcAft>
          <a:spcPct val="0"/>
        </a:spcAft>
        <a:buClr>
          <a:srgbClr val="E88651"/>
        </a:buClr>
        <a:buFont typeface="Wingdings 3" pitchFamily="18" charset="2"/>
        <a:buChar char=""/>
        <a:defRPr lang="en-US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27632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ct val="20000"/>
        </a:spcBef>
        <a:buClr>
          <a:schemeClr val="accent1"/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ct val="20000"/>
        </a:spcBef>
        <a:buClr>
          <a:schemeClr val="accent2"/>
        </a:buClr>
        <a:buFont typeface="Wingdings 2" pitchFamily="18" charset="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231136" indent="-182880" algn="l" rtl="0" eaLnBrk="1" latinLnBrk="0" hangingPunct="1">
        <a:spcBef>
          <a:spcPct val="20000"/>
        </a:spcBef>
        <a:buClr>
          <a:schemeClr val="accent3"/>
        </a:buClr>
        <a:buFont typeface="Wingdings 2" pitchFamily="18" charset="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jpeg"/><Relationship Id="rId5" Type="http://schemas.openxmlformats.org/officeDocument/2006/relationships/image" Target="../media/image31.jpeg"/><Relationship Id="rId4" Type="http://schemas.openxmlformats.org/officeDocument/2006/relationships/hyperlink" Target="http://images.google.com/imgres?imgurl=http://aviationweek.typepad.com/photos/uncategorized/2007/05/08/cougar_explosion_lr.jpg&amp;imgrefurl=http://aviationweek.typepad.com/ares/for_grunts_only/index.html&amp;h=220&amp;w=299&amp;sz=65&amp;hl=en&amp;start=62&amp;tbnid=MN1c60jGyCbt1M:&amp;tbnh=85&amp;tbnw=116&amp;prev=/images?q=explosive+projectile+device+Iraq&amp;start=60&amp;gbv=2&amp;ndsp=20&amp;hl=en&amp;safe=active&amp;sa=N" TargetMode="Externa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emf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6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6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0.xml"/><Relationship Id="rId1" Type="http://schemas.openxmlformats.org/officeDocument/2006/relationships/slideLayout" Target="../slideLayouts/slideLayout6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1.xml"/><Relationship Id="rId1" Type="http://schemas.openxmlformats.org/officeDocument/2006/relationships/slideLayout" Target="../slideLayouts/slideLayout6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7" Type="http://schemas.openxmlformats.org/officeDocument/2006/relationships/image" Target="../media/image9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2.jpeg"/><Relationship Id="rId4" Type="http://schemas.openxmlformats.org/officeDocument/2006/relationships/hyperlink" Target="http://images.google.com/imgres?imgurl=http://i210.photobucket.com/albums/bb178/apples94/569623db.jpg&amp;imgrefurl=http://profile.myspace.com/index.cfm?fuseaction=user.viewprofile&amp;friendid=224847533&amp;h=231&amp;w=320&amp;sz=16&amp;hl=en&amp;start=37&amp;um=1&amp;tbnid=pdC0f9z6Ebnd7M:&amp;tbnh=85&amp;tbnw=118&amp;prev=/images?q=flash+eye+burn&amp;start=20&amp;gbv=2&amp;ndsp=20&amp;um=1&amp;hl=en&amp;safe=active&amp;sa=N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7" Type="http://schemas.openxmlformats.org/officeDocument/2006/relationships/image" Target="../media/image17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story.news.yahoo.com/news?g=events/wl/080601mideast&amp;a=&amp;tmpl=sl&amp;ns=&amp;l=0&amp;e=86&amp;a=0" TargetMode="External"/><Relationship Id="rId5" Type="http://schemas.openxmlformats.org/officeDocument/2006/relationships/image" Target="../media/image16.jpeg"/><Relationship Id="rId4" Type="http://schemas.openxmlformats.org/officeDocument/2006/relationships/hyperlink" Target="http://images.google.com/imgres?imgurl=http://www.scielo.br/img/revistas/clin/v62n6/17f2.jpg&amp;imgrefurl=http://www.scielo.br/scielo.php?script=sci_arttext&amp;pid=S1807-59322007000600019&amp;lng=in&amp;nrm=iso&amp;h=333&amp;w=408&amp;sz=32&amp;hl=en&amp;start=112&amp;um=1&amp;tbnid=vAWOJ-4IYPC92M:&amp;tbnh=102&amp;tbnw=125&amp;prev=/images?q=compartment+syndrome&amp;start=100&amp;gbv=2&amp;ndsp=20&amp;um=1&amp;hl=en&amp;safe=active&amp;sa=N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53975"/>
            <a:ext cx="7772400" cy="1470025"/>
          </a:xfrm>
        </p:spPr>
        <p:txBody>
          <a:bodyPr>
            <a:normAutofit/>
          </a:bodyPr>
          <a:lstStyle/>
          <a:p>
            <a:pPr algn="ctr"/>
            <a:r>
              <a:rPr lang="en-US" sz="4400" dirty="0" smtClean="0"/>
              <a:t>Chronic Pain Issues: Physical and Psychological Aspects</a:t>
            </a:r>
            <a:endParaRPr lang="en-US" sz="44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09600" y="5510784"/>
            <a:ext cx="8077200" cy="1271016"/>
          </a:xfrm>
        </p:spPr>
        <p:txBody>
          <a:bodyPr>
            <a:normAutofit fontScale="92500"/>
          </a:bodyPr>
          <a:lstStyle/>
          <a:p>
            <a:pPr algn="ctr"/>
            <a:r>
              <a:rPr lang="en-US" b="1" dirty="0" smtClean="0">
                <a:solidFill>
                  <a:schemeClr val="tx1"/>
                </a:solidFill>
              </a:rPr>
              <a:t>Michael E. Clark, Ph.D.</a:t>
            </a:r>
          </a:p>
          <a:p>
            <a:pPr algn="ctr"/>
            <a:r>
              <a:rPr lang="en-US" b="1" dirty="0" smtClean="0">
                <a:solidFill>
                  <a:schemeClr val="tx1"/>
                </a:solidFill>
              </a:rPr>
              <a:t>Pain Programs Section Leader, Tampa VA</a:t>
            </a:r>
          </a:p>
          <a:p>
            <a:pPr algn="ctr"/>
            <a:r>
              <a:rPr lang="en-US" b="1" dirty="0" smtClean="0">
                <a:solidFill>
                  <a:schemeClr val="tx1"/>
                </a:solidFill>
              </a:rPr>
              <a:t>Co-Chair, VA National  Pain Management Workgroup</a:t>
            </a:r>
          </a:p>
          <a:p>
            <a:pPr algn="ctr"/>
            <a:r>
              <a:rPr lang="en-US" b="1" dirty="0" smtClean="0">
                <a:solidFill>
                  <a:schemeClr val="tx1"/>
                </a:solidFill>
              </a:rPr>
              <a:t>Associate Professor, Department of Psychology, University of South Florida</a:t>
            </a:r>
            <a:endParaRPr lang="en-US" dirty="0" smtClean="0">
              <a:solidFill>
                <a:schemeClr val="tx1"/>
              </a:solidFill>
            </a:endParaRPr>
          </a:p>
          <a:p>
            <a:pPr algn="ctr"/>
            <a:endParaRPr lang="en-US" dirty="0"/>
          </a:p>
        </p:txBody>
      </p:sp>
      <p:pic>
        <p:nvPicPr>
          <p:cNvPr id="4" name="Picture 12" descr="marine sunrise CPL Robert R Attebury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05000" y="1522413"/>
            <a:ext cx="5257800" cy="3506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>
                <a:solidFill>
                  <a:schemeClr val="accent1">
                    <a:satMod val="150000"/>
                  </a:schemeClr>
                </a:solidFill>
              </a:rPr>
              <a:t>The Injuries</a:t>
            </a:r>
            <a:endParaRPr lang="en-US" dirty="0">
              <a:solidFill>
                <a:schemeClr val="accent1">
                  <a:satMod val="150000"/>
                </a:schemeClr>
              </a:solidFill>
            </a:endParaRPr>
          </a:p>
        </p:txBody>
      </p:sp>
      <p:sp>
        <p:nvSpPr>
          <p:cNvPr id="28675" name="Content Placeholder 2"/>
          <p:cNvSpPr>
            <a:spLocks noGrp="1"/>
          </p:cNvSpPr>
          <p:nvPr>
            <p:ph idx="1"/>
          </p:nvPr>
        </p:nvSpPr>
        <p:spPr>
          <a:xfrm>
            <a:off x="457200" y="1774825"/>
            <a:ext cx="8229600" cy="663575"/>
          </a:xfrm>
        </p:spPr>
        <p:txBody>
          <a:bodyPr/>
          <a:lstStyle/>
          <a:p>
            <a:r>
              <a:rPr lang="en-US" b="1" dirty="0" smtClean="0"/>
              <a:t>Traumatic Amputations</a:t>
            </a:r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CLARK- </a:t>
            </a:r>
            <a:r>
              <a:rPr lang="en-US" dirty="0" smtClean="0"/>
              <a:t>2011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63A7F85D-E80F-4C32-9C57-BF3CFCB8F7C3}" type="slidenum">
              <a:rPr lang="en-US"/>
              <a:pPr>
                <a:defRPr/>
              </a:pPr>
              <a:t>10</a:t>
            </a:fld>
            <a:endParaRPr lang="en-US" dirty="0"/>
          </a:p>
        </p:txBody>
      </p:sp>
      <p:pic>
        <p:nvPicPr>
          <p:cNvPr id="7" name="Picture 4" descr="Picture16"/>
          <p:cNvPicPr>
            <a:picLocks noChangeAspect="1" noChangeArrowheads="1"/>
          </p:cNvPicPr>
          <p:nvPr/>
        </p:nvPicPr>
        <p:blipFill>
          <a:blip r:embed="rId2" cstate="print"/>
          <a:srcRect b="3847"/>
          <a:stretch>
            <a:fillRect/>
          </a:stretch>
        </p:blipFill>
        <p:spPr bwMode="auto">
          <a:xfrm>
            <a:off x="3886200" y="4724400"/>
            <a:ext cx="2454275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5" descr="Opposite Ankl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91000" y="2667000"/>
            <a:ext cx="1816100" cy="198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78" name="Picture 4" descr="acosta-robert NY times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3400" y="2590800"/>
            <a:ext cx="3275013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81" name="Picture 4" descr="8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553200" y="2743200"/>
            <a:ext cx="2339975" cy="3276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>
                <a:solidFill>
                  <a:schemeClr val="accent1">
                    <a:satMod val="150000"/>
                  </a:schemeClr>
                </a:solidFill>
              </a:rPr>
              <a:t>The Injuries</a:t>
            </a:r>
            <a:endParaRPr lang="en-US" dirty="0">
              <a:solidFill>
                <a:schemeClr val="accent1">
                  <a:satMod val="150000"/>
                </a:schemeClr>
              </a:solidFill>
            </a:endParaRPr>
          </a:p>
        </p:txBody>
      </p:sp>
      <p:sp>
        <p:nvSpPr>
          <p:cNvPr id="29699" name="Content Placeholder 2"/>
          <p:cNvSpPr>
            <a:spLocks noGrp="1"/>
          </p:cNvSpPr>
          <p:nvPr>
            <p:ph idx="1"/>
          </p:nvPr>
        </p:nvSpPr>
        <p:spPr>
          <a:xfrm>
            <a:off x="5334000" y="3276600"/>
            <a:ext cx="3352800" cy="3124200"/>
          </a:xfrm>
        </p:spPr>
        <p:txBody>
          <a:bodyPr>
            <a:normAutofit/>
          </a:bodyPr>
          <a:lstStyle/>
          <a:p>
            <a:r>
              <a:rPr lang="en-US" sz="2800" b="1" dirty="0" smtClean="0"/>
              <a:t>May be closed or penetrating </a:t>
            </a:r>
          </a:p>
          <a:p>
            <a:r>
              <a:rPr lang="en-US" sz="2800" b="1" dirty="0" smtClean="0"/>
              <a:t>Range from mild to severe</a:t>
            </a:r>
          </a:p>
          <a:p>
            <a:r>
              <a:rPr lang="en-US" sz="2800" b="1" dirty="0" smtClean="0"/>
              <a:t>Cognitive deficits may complicate pain and other Tx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CLARK- </a:t>
            </a:r>
            <a:r>
              <a:rPr lang="en-US" dirty="0" smtClean="0"/>
              <a:t>2011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2378CB29-C74F-456B-9D64-5C9DAE1B71C2}" type="slidenum">
              <a:rPr lang="en-US"/>
              <a:pPr>
                <a:defRPr/>
              </a:pPr>
              <a:t>11</a:t>
            </a:fld>
            <a:endParaRPr lang="en-US" dirty="0"/>
          </a:p>
        </p:txBody>
      </p:sp>
      <p:pic>
        <p:nvPicPr>
          <p:cNvPr id="6" name="Picture 5" descr="bob woodruf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90600" y="1828800"/>
            <a:ext cx="3352800" cy="226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</p:pic>
      <p:pic>
        <p:nvPicPr>
          <p:cNvPr id="7" name="Picture 34" descr="27wounded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9600" y="4649788"/>
            <a:ext cx="1924050" cy="1598612"/>
          </a:xfrm>
          <a:prstGeom prst="rect">
            <a:avLst/>
          </a:prstGeom>
          <a:noFill/>
          <a:ln w="28575">
            <a:solidFill>
              <a:srgbClr val="000000"/>
            </a:solidFill>
            <a:miter lim="800000"/>
            <a:headEnd/>
            <a:tailEnd/>
          </a:ln>
          <a:effectLst>
            <a:outerShdw dist="107763" dir="2700000" sx="39000" sy="39000" algn="ctr" rotWithShape="0">
              <a:srgbClr val="808080">
                <a:alpha val="50000"/>
              </a:srgbClr>
            </a:outerShdw>
          </a:effectLst>
        </p:spPr>
      </p:pic>
      <p:sp>
        <p:nvSpPr>
          <p:cNvPr id="29704" name="TextBox 8"/>
          <p:cNvSpPr txBox="1">
            <a:spLocks noChangeArrowheads="1"/>
          </p:cNvSpPr>
          <p:nvPr/>
        </p:nvSpPr>
        <p:spPr bwMode="auto">
          <a:xfrm>
            <a:off x="4953000" y="2200275"/>
            <a:ext cx="3810000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5400" b="1" dirty="0">
                <a:solidFill>
                  <a:schemeClr val="accent5">
                    <a:lumMod val="75000"/>
                  </a:schemeClr>
                </a:solidFill>
                <a:latin typeface="Corbel" pitchFamily="34" charset="0"/>
              </a:rPr>
              <a:t>Brain Injury</a:t>
            </a:r>
            <a:endParaRPr lang="en-US" b="1" dirty="0">
              <a:solidFill>
                <a:schemeClr val="accent5">
                  <a:lumMod val="75000"/>
                </a:schemeClr>
              </a:solidFill>
              <a:latin typeface="Corbel" pitchFamily="34" charset="0"/>
            </a:endParaRPr>
          </a:p>
        </p:txBody>
      </p:sp>
      <p:pic>
        <p:nvPicPr>
          <p:cNvPr id="29705" name="Picture 7" descr="Picture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743200" y="4419600"/>
            <a:ext cx="2552700" cy="2035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1"/>
                </a:solidFill>
              </a:rPr>
              <a:t>Polytrauma</a:t>
            </a:r>
            <a:endParaRPr lang="en-US" dirty="0">
              <a:solidFill>
                <a:schemeClr val="accent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74825"/>
            <a:ext cx="8305800" cy="4625975"/>
          </a:xfrm>
        </p:spPr>
        <p:txBody>
          <a:bodyPr/>
          <a:lstStyle/>
          <a:p>
            <a:r>
              <a:rPr lang="en-US" b="1" dirty="0" smtClean="0"/>
              <a:t>Originally defined as </a:t>
            </a:r>
            <a:r>
              <a:rPr lang="en-US" b="1" dirty="0" smtClean="0">
                <a:solidFill>
                  <a:schemeClr val="accent5">
                    <a:lumMod val="75000"/>
                  </a:schemeClr>
                </a:solidFill>
              </a:rPr>
              <a:t>“an injury to the brain  and at least one other body part or system”</a:t>
            </a:r>
          </a:p>
          <a:p>
            <a:r>
              <a:rPr lang="en-US" b="1" dirty="0" smtClean="0"/>
              <a:t>Changed to </a:t>
            </a:r>
            <a:r>
              <a:rPr lang="en-US" b="1" dirty="0" smtClean="0">
                <a:solidFill>
                  <a:schemeClr val="accent5">
                    <a:lumMod val="75000"/>
                  </a:schemeClr>
                </a:solidFill>
              </a:rPr>
              <a:t>“two or more injuries to physical regions or organ systems”</a:t>
            </a:r>
          </a:p>
          <a:p>
            <a:pPr lvl="1">
              <a:buClr>
                <a:schemeClr val="accent1"/>
              </a:buClr>
            </a:pPr>
            <a:r>
              <a:rPr lang="en-US" b="1" dirty="0" smtClean="0"/>
              <a:t>TBI common but no longer required</a:t>
            </a:r>
          </a:p>
          <a:p>
            <a:pPr lvl="1">
              <a:buClr>
                <a:schemeClr val="accent1"/>
              </a:buClr>
            </a:pPr>
            <a:r>
              <a:rPr lang="en-US" b="1" dirty="0" smtClean="0"/>
              <a:t>Emotional functioning accepted as a separate  organ system</a:t>
            </a:r>
          </a:p>
          <a:p>
            <a:pPr lvl="1">
              <a:buClr>
                <a:schemeClr val="accent1"/>
              </a:buClr>
            </a:pPr>
            <a:r>
              <a:rPr lang="en-US" b="1" dirty="0" smtClean="0"/>
              <a:t>So  any physical injury accompanied by emotional problems (e.g., PTSD) = Polytrauma</a:t>
            </a:r>
            <a:endParaRPr lang="en-US" b="1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CLARK- 2011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26F514D0-B9A8-435D-AB47-8D1744BB4A72}" type="slidenum">
              <a:rPr lang="en-US" smtClean="0"/>
              <a:pPr>
                <a:defRPr/>
              </a:pPr>
              <a:t>12</a:t>
            </a:fld>
            <a:endParaRPr lang="en-US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198" name="Rectangle 6"/>
          <p:cNvSpPr>
            <a:spLocks noGrp="1" noChangeArrowheads="1"/>
          </p:cNvSpPr>
          <p:nvPr>
            <p:ph type="title"/>
          </p:nvPr>
        </p:nvSpPr>
        <p:spPr>
          <a:xfrm>
            <a:off x="304800" y="155448"/>
            <a:ext cx="8534400" cy="1252728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>
                <a:solidFill>
                  <a:schemeClr val="accent1"/>
                </a:solidFill>
              </a:rPr>
              <a:t>Polytrauma Injuries- Evacuees </a:t>
            </a:r>
            <a:br>
              <a:rPr lang="en-US" dirty="0" smtClean="0">
                <a:solidFill>
                  <a:schemeClr val="accent1"/>
                </a:solidFill>
              </a:rPr>
            </a:br>
            <a:r>
              <a:rPr lang="en-US" sz="1400" dirty="0" smtClean="0">
                <a:solidFill>
                  <a:schemeClr val="accent1"/>
                </a:solidFill>
              </a:rPr>
              <a:t>(Clark, Bair, Buckenmaier, Gironda, &amp; Walker, 2007)</a:t>
            </a:r>
            <a:endParaRPr lang="en-US" sz="3400" dirty="0">
              <a:solidFill>
                <a:schemeClr val="accent1"/>
              </a:solidFill>
            </a:endParaRPr>
          </a:p>
        </p:txBody>
      </p:sp>
      <p:sp>
        <p:nvSpPr>
          <p:cNvPr id="140" name="Footer Placeholder 139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CLARK- </a:t>
            </a:r>
            <a:r>
              <a:rPr lang="en-US" dirty="0" smtClean="0"/>
              <a:t>2011</a:t>
            </a:r>
            <a:endParaRPr lang="en-US" dirty="0"/>
          </a:p>
        </p:txBody>
      </p:sp>
      <p:sp>
        <p:nvSpPr>
          <p:cNvPr id="139" name="Slide Number Placeholder 13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92830ED-80FA-41A0-8481-28079FABBA2A}" type="slidenum">
              <a:rPr lang="en-US"/>
              <a:pPr>
                <a:defRPr/>
              </a:pPr>
              <a:t>13</a:t>
            </a:fld>
            <a:endParaRPr lang="en-US" dirty="0"/>
          </a:p>
        </p:txBody>
      </p:sp>
      <p:sp>
        <p:nvSpPr>
          <p:cNvPr id="30723" name="Rectangle 8"/>
          <p:cNvSpPr>
            <a:spLocks noChangeArrowheads="1"/>
          </p:cNvSpPr>
          <p:nvPr/>
        </p:nvSpPr>
        <p:spPr bwMode="auto">
          <a:xfrm>
            <a:off x="1203325" y="-2633663"/>
            <a:ext cx="6738938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>
              <a:tabLst>
                <a:tab pos="457200" algn="l"/>
                <a:tab pos="2286000" algn="ctr"/>
                <a:tab pos="3657600" algn="ctr"/>
              </a:tabLst>
            </a:pPr>
            <a:r>
              <a:rPr lang="en-US" sz="1200" b="1" dirty="0">
                <a:latin typeface="Corbel" pitchFamily="34" charset="0"/>
                <a:cs typeface="Times New Roman" pitchFamily="18" charset="0"/>
              </a:rPr>
              <a:t>Table 2.  	</a:t>
            </a:r>
            <a:r>
              <a:rPr lang="en-US" sz="1200" dirty="0">
                <a:latin typeface="Corbel" pitchFamily="34" charset="0"/>
                <a:cs typeface="Times New Roman" pitchFamily="18" charset="0"/>
              </a:rPr>
              <a:t>Characteristics of Combat Casualties Treated with Regional Anesthetic Blocks (N=287)</a:t>
            </a:r>
            <a:r>
              <a:rPr lang="en-US" sz="1200" b="1" dirty="0">
                <a:latin typeface="Corbel" pitchFamily="34" charset="0"/>
                <a:cs typeface="Times New Roman" pitchFamily="18" charset="0"/>
              </a:rPr>
              <a:t> </a:t>
            </a:r>
            <a:endParaRPr lang="en-US" sz="700" dirty="0">
              <a:latin typeface="Corbel" pitchFamily="34" charset="0"/>
            </a:endParaRPr>
          </a:p>
          <a:p>
            <a:pPr eaLnBrk="0" hangingPunct="0">
              <a:tabLst>
                <a:tab pos="457200" algn="l"/>
                <a:tab pos="2286000" algn="ctr"/>
                <a:tab pos="3657600" algn="ctr"/>
              </a:tabLst>
            </a:pPr>
            <a:endParaRPr lang="en-US" dirty="0">
              <a:latin typeface="Corbel" pitchFamily="34" charset="0"/>
            </a:endParaRPr>
          </a:p>
        </p:txBody>
      </p:sp>
      <p:sp>
        <p:nvSpPr>
          <p:cNvPr id="30724" name="Text Box 772"/>
          <p:cNvSpPr txBox="1">
            <a:spLocks noChangeArrowheads="1"/>
          </p:cNvSpPr>
          <p:nvPr/>
        </p:nvSpPr>
        <p:spPr bwMode="auto">
          <a:xfrm>
            <a:off x="1600200" y="5943600"/>
            <a:ext cx="632460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200" b="1" dirty="0">
                <a:latin typeface="Times New Roman" pitchFamily="18" charset="0"/>
              </a:rPr>
              <a:t>Based on 287 Walter Reed Army Medical Center evacuees treated with Regional Analgesia</a:t>
            </a:r>
          </a:p>
        </p:txBody>
      </p:sp>
      <p:grpSp>
        <p:nvGrpSpPr>
          <p:cNvPr id="2" name="Group 1042"/>
          <p:cNvGrpSpPr>
            <a:grpSpLocks noChangeAspect="1"/>
          </p:cNvGrpSpPr>
          <p:nvPr/>
        </p:nvGrpSpPr>
        <p:grpSpPr bwMode="auto">
          <a:xfrm>
            <a:off x="762000" y="1600200"/>
            <a:ext cx="11430000" cy="4492625"/>
            <a:chOff x="480" y="1008"/>
            <a:chExt cx="7200" cy="2830"/>
          </a:xfrm>
        </p:grpSpPr>
        <p:sp>
          <p:nvSpPr>
            <p:cNvPr id="30728" name="AutoShape 1041"/>
            <p:cNvSpPr>
              <a:spLocks noChangeAspect="1" noChangeArrowheads="1" noTextEdit="1"/>
            </p:cNvSpPr>
            <p:nvPr/>
          </p:nvSpPr>
          <p:spPr bwMode="auto">
            <a:xfrm>
              <a:off x="480" y="1008"/>
              <a:ext cx="7200" cy="278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0729" name="Rectangle 1043"/>
            <p:cNvSpPr>
              <a:spLocks noChangeArrowheads="1"/>
            </p:cNvSpPr>
            <p:nvPr/>
          </p:nvSpPr>
          <p:spPr bwMode="auto">
            <a:xfrm>
              <a:off x="1030" y="1202"/>
              <a:ext cx="1220" cy="23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2100" b="1" dirty="0">
                  <a:solidFill>
                    <a:srgbClr val="000000"/>
                  </a:solidFill>
                  <a:latin typeface="Times New Roman" pitchFamily="18" charset="0"/>
                </a:rPr>
                <a:t>Characteristic</a:t>
              </a:r>
              <a:endParaRPr lang="en-US" dirty="0">
                <a:latin typeface="Corbel" pitchFamily="34" charset="0"/>
              </a:endParaRPr>
            </a:p>
          </p:txBody>
        </p:sp>
        <p:sp>
          <p:nvSpPr>
            <p:cNvPr id="30730" name="Rectangle 1044"/>
            <p:cNvSpPr>
              <a:spLocks noChangeArrowheads="1"/>
            </p:cNvSpPr>
            <p:nvPr/>
          </p:nvSpPr>
          <p:spPr bwMode="auto">
            <a:xfrm>
              <a:off x="2126" y="1202"/>
              <a:ext cx="126" cy="23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2100" b="1" dirty="0">
                  <a:solidFill>
                    <a:srgbClr val="000000"/>
                  </a:solidFill>
                  <a:latin typeface="Times New Roman" pitchFamily="18" charset="0"/>
                </a:rPr>
                <a:t> </a:t>
              </a:r>
              <a:endParaRPr lang="en-US" dirty="0">
                <a:latin typeface="Corbel" pitchFamily="34" charset="0"/>
              </a:endParaRPr>
            </a:p>
          </p:txBody>
        </p:sp>
        <p:sp>
          <p:nvSpPr>
            <p:cNvPr id="30731" name="Rectangle 1045"/>
            <p:cNvSpPr>
              <a:spLocks noChangeArrowheads="1"/>
            </p:cNvSpPr>
            <p:nvPr/>
          </p:nvSpPr>
          <p:spPr bwMode="auto">
            <a:xfrm>
              <a:off x="2674" y="1202"/>
              <a:ext cx="126" cy="23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2100" b="1" dirty="0">
                  <a:solidFill>
                    <a:srgbClr val="000000"/>
                  </a:solidFill>
                  <a:latin typeface="Times New Roman" pitchFamily="18" charset="0"/>
                </a:rPr>
                <a:t> </a:t>
              </a:r>
              <a:endParaRPr lang="en-US" dirty="0">
                <a:latin typeface="Corbel" pitchFamily="34" charset="0"/>
              </a:endParaRPr>
            </a:p>
          </p:txBody>
        </p:sp>
        <p:sp>
          <p:nvSpPr>
            <p:cNvPr id="30732" name="Rectangle 1046"/>
            <p:cNvSpPr>
              <a:spLocks noChangeArrowheads="1"/>
            </p:cNvSpPr>
            <p:nvPr/>
          </p:nvSpPr>
          <p:spPr bwMode="auto">
            <a:xfrm>
              <a:off x="2719" y="1202"/>
              <a:ext cx="126" cy="23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2100" b="1" dirty="0">
                  <a:solidFill>
                    <a:srgbClr val="000000"/>
                  </a:solidFill>
                  <a:latin typeface="Times New Roman" pitchFamily="18" charset="0"/>
                </a:rPr>
                <a:t> </a:t>
              </a:r>
              <a:endParaRPr lang="en-US" dirty="0">
                <a:latin typeface="Corbel" pitchFamily="34" charset="0"/>
              </a:endParaRPr>
            </a:p>
          </p:txBody>
        </p:sp>
        <p:sp>
          <p:nvSpPr>
            <p:cNvPr id="30733" name="Rectangle 1047"/>
            <p:cNvSpPr>
              <a:spLocks noChangeArrowheads="1"/>
            </p:cNvSpPr>
            <p:nvPr/>
          </p:nvSpPr>
          <p:spPr bwMode="auto">
            <a:xfrm>
              <a:off x="3177" y="1008"/>
              <a:ext cx="530" cy="23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2100" b="1" dirty="0">
                  <a:solidFill>
                    <a:srgbClr val="000000"/>
                  </a:solidFill>
                  <a:latin typeface="Times New Roman" pitchFamily="18" charset="0"/>
                </a:rPr>
                <a:t>Male </a:t>
              </a:r>
              <a:endParaRPr lang="en-US" dirty="0">
                <a:latin typeface="Corbel" pitchFamily="34" charset="0"/>
              </a:endParaRPr>
            </a:p>
          </p:txBody>
        </p:sp>
        <p:sp>
          <p:nvSpPr>
            <p:cNvPr id="30734" name="Rectangle 1048"/>
            <p:cNvSpPr>
              <a:spLocks noChangeArrowheads="1"/>
            </p:cNvSpPr>
            <p:nvPr/>
          </p:nvSpPr>
          <p:spPr bwMode="auto">
            <a:xfrm>
              <a:off x="3076" y="1202"/>
              <a:ext cx="695" cy="23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2100" b="1" dirty="0">
                  <a:solidFill>
                    <a:srgbClr val="000000"/>
                  </a:solidFill>
                  <a:latin typeface="Times New Roman" pitchFamily="18" charset="0"/>
                </a:rPr>
                <a:t>(n=269)</a:t>
              </a:r>
              <a:endParaRPr lang="en-US" dirty="0">
                <a:latin typeface="Corbel" pitchFamily="34" charset="0"/>
              </a:endParaRPr>
            </a:p>
          </p:txBody>
        </p:sp>
        <p:sp>
          <p:nvSpPr>
            <p:cNvPr id="30735" name="Rectangle 1049"/>
            <p:cNvSpPr>
              <a:spLocks noChangeArrowheads="1"/>
            </p:cNvSpPr>
            <p:nvPr/>
          </p:nvSpPr>
          <p:spPr bwMode="auto">
            <a:xfrm>
              <a:off x="3668" y="1202"/>
              <a:ext cx="126" cy="23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2100" b="1" dirty="0">
                  <a:solidFill>
                    <a:srgbClr val="000000"/>
                  </a:solidFill>
                  <a:latin typeface="Times New Roman" pitchFamily="18" charset="0"/>
                </a:rPr>
                <a:t> </a:t>
              </a:r>
              <a:endParaRPr lang="en-US" dirty="0">
                <a:latin typeface="Corbel" pitchFamily="34" charset="0"/>
              </a:endParaRPr>
            </a:p>
          </p:txBody>
        </p:sp>
        <p:sp>
          <p:nvSpPr>
            <p:cNvPr id="30736" name="Rectangle 1050"/>
            <p:cNvSpPr>
              <a:spLocks noChangeArrowheads="1"/>
            </p:cNvSpPr>
            <p:nvPr/>
          </p:nvSpPr>
          <p:spPr bwMode="auto">
            <a:xfrm>
              <a:off x="4289" y="1008"/>
              <a:ext cx="704" cy="23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2100" b="1" dirty="0">
                  <a:solidFill>
                    <a:srgbClr val="000000"/>
                  </a:solidFill>
                  <a:latin typeface="Times New Roman" pitchFamily="18" charset="0"/>
                </a:rPr>
                <a:t>Female </a:t>
              </a:r>
              <a:endParaRPr lang="en-US" dirty="0">
                <a:latin typeface="Corbel" pitchFamily="34" charset="0"/>
              </a:endParaRPr>
            </a:p>
          </p:txBody>
        </p:sp>
        <p:sp>
          <p:nvSpPr>
            <p:cNvPr id="30737" name="Rectangle 1051"/>
            <p:cNvSpPr>
              <a:spLocks noChangeArrowheads="1"/>
            </p:cNvSpPr>
            <p:nvPr/>
          </p:nvSpPr>
          <p:spPr bwMode="auto">
            <a:xfrm>
              <a:off x="4318" y="1202"/>
              <a:ext cx="602" cy="23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2100" b="1" dirty="0">
                  <a:solidFill>
                    <a:srgbClr val="000000"/>
                  </a:solidFill>
                  <a:latin typeface="Times New Roman" pitchFamily="18" charset="0"/>
                </a:rPr>
                <a:t>(n=18)</a:t>
              </a:r>
              <a:endParaRPr lang="en-US" dirty="0">
                <a:latin typeface="Corbel" pitchFamily="34" charset="0"/>
              </a:endParaRPr>
            </a:p>
          </p:txBody>
        </p:sp>
        <p:sp>
          <p:nvSpPr>
            <p:cNvPr id="30738" name="Rectangle 1052"/>
            <p:cNvSpPr>
              <a:spLocks noChangeArrowheads="1"/>
            </p:cNvSpPr>
            <p:nvPr/>
          </p:nvSpPr>
          <p:spPr bwMode="auto">
            <a:xfrm>
              <a:off x="4819" y="1202"/>
              <a:ext cx="126" cy="23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2100" b="1" dirty="0">
                  <a:solidFill>
                    <a:srgbClr val="000000"/>
                  </a:solidFill>
                  <a:latin typeface="Times New Roman" pitchFamily="18" charset="0"/>
                </a:rPr>
                <a:t> </a:t>
              </a:r>
              <a:endParaRPr lang="en-US" dirty="0">
                <a:latin typeface="Corbel" pitchFamily="34" charset="0"/>
              </a:endParaRPr>
            </a:p>
          </p:txBody>
        </p:sp>
        <p:sp>
          <p:nvSpPr>
            <p:cNvPr id="30739" name="Rectangle 1053"/>
            <p:cNvSpPr>
              <a:spLocks noChangeArrowheads="1"/>
            </p:cNvSpPr>
            <p:nvPr/>
          </p:nvSpPr>
          <p:spPr bwMode="auto">
            <a:xfrm>
              <a:off x="645" y="1449"/>
              <a:ext cx="857" cy="2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2100" dirty="0">
                  <a:solidFill>
                    <a:srgbClr val="000000"/>
                  </a:solidFill>
                  <a:latin typeface="Times New Roman" pitchFamily="18" charset="0"/>
                </a:rPr>
                <a:t>Mean Age</a:t>
              </a:r>
              <a:endParaRPr lang="en-US" dirty="0">
                <a:latin typeface="Corbel" pitchFamily="34" charset="0"/>
              </a:endParaRPr>
            </a:p>
          </p:txBody>
        </p:sp>
        <p:sp>
          <p:nvSpPr>
            <p:cNvPr id="30740" name="Rectangle 1054"/>
            <p:cNvSpPr>
              <a:spLocks noChangeArrowheads="1"/>
            </p:cNvSpPr>
            <p:nvPr/>
          </p:nvSpPr>
          <p:spPr bwMode="auto">
            <a:xfrm>
              <a:off x="1396" y="1449"/>
              <a:ext cx="749" cy="2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2100" dirty="0">
                  <a:solidFill>
                    <a:srgbClr val="000000"/>
                  </a:solidFill>
                  <a:latin typeface="Times New Roman" pitchFamily="18" charset="0"/>
                </a:rPr>
                <a:t> in Years</a:t>
              </a:r>
              <a:endParaRPr lang="en-US" dirty="0">
                <a:latin typeface="Corbel" pitchFamily="34" charset="0"/>
              </a:endParaRPr>
            </a:p>
          </p:txBody>
        </p:sp>
        <p:sp>
          <p:nvSpPr>
            <p:cNvPr id="30741" name="Rectangle 1055"/>
            <p:cNvSpPr>
              <a:spLocks noChangeArrowheads="1"/>
            </p:cNvSpPr>
            <p:nvPr/>
          </p:nvSpPr>
          <p:spPr bwMode="auto">
            <a:xfrm>
              <a:off x="2045" y="1449"/>
              <a:ext cx="185" cy="2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2100" dirty="0">
                  <a:solidFill>
                    <a:srgbClr val="000000"/>
                  </a:solidFill>
                  <a:latin typeface="Times New Roman" pitchFamily="18" charset="0"/>
                </a:rPr>
                <a:t> (</a:t>
              </a:r>
              <a:endParaRPr lang="en-US" dirty="0">
                <a:latin typeface="Corbel" pitchFamily="34" charset="0"/>
              </a:endParaRPr>
            </a:p>
          </p:txBody>
        </p:sp>
        <p:sp>
          <p:nvSpPr>
            <p:cNvPr id="30742" name="Rectangle 1056"/>
            <p:cNvSpPr>
              <a:spLocks noChangeArrowheads="1"/>
            </p:cNvSpPr>
            <p:nvPr/>
          </p:nvSpPr>
          <p:spPr bwMode="auto">
            <a:xfrm>
              <a:off x="2151" y="1449"/>
              <a:ext cx="241" cy="2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2100" dirty="0">
                  <a:solidFill>
                    <a:srgbClr val="000000"/>
                  </a:solidFill>
                  <a:latin typeface="Times New Roman" pitchFamily="18" charset="0"/>
                </a:rPr>
                <a:t>sd</a:t>
              </a:r>
              <a:endParaRPr lang="en-US" dirty="0">
                <a:latin typeface="Corbel" pitchFamily="34" charset="0"/>
              </a:endParaRPr>
            </a:p>
          </p:txBody>
        </p:sp>
        <p:sp>
          <p:nvSpPr>
            <p:cNvPr id="30743" name="Rectangle 1057"/>
            <p:cNvSpPr>
              <a:spLocks noChangeArrowheads="1"/>
            </p:cNvSpPr>
            <p:nvPr/>
          </p:nvSpPr>
          <p:spPr bwMode="auto">
            <a:xfrm>
              <a:off x="2311" y="1449"/>
              <a:ext cx="138" cy="2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2100" dirty="0">
                  <a:solidFill>
                    <a:srgbClr val="000000"/>
                  </a:solidFill>
                  <a:latin typeface="Times New Roman" pitchFamily="18" charset="0"/>
                </a:rPr>
                <a:t>)</a:t>
              </a:r>
              <a:endParaRPr lang="en-US" dirty="0">
                <a:latin typeface="Corbel" pitchFamily="34" charset="0"/>
              </a:endParaRPr>
            </a:p>
          </p:txBody>
        </p:sp>
        <p:sp>
          <p:nvSpPr>
            <p:cNvPr id="30744" name="Rectangle 1058"/>
            <p:cNvSpPr>
              <a:spLocks noChangeArrowheads="1"/>
            </p:cNvSpPr>
            <p:nvPr/>
          </p:nvSpPr>
          <p:spPr bwMode="auto">
            <a:xfrm>
              <a:off x="2370" y="1449"/>
              <a:ext cx="122" cy="2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2100" dirty="0">
                  <a:solidFill>
                    <a:srgbClr val="000000"/>
                  </a:solidFill>
                  <a:latin typeface="Times New Roman" pitchFamily="18" charset="0"/>
                </a:rPr>
                <a:t> </a:t>
              </a:r>
              <a:endParaRPr lang="en-US" dirty="0">
                <a:latin typeface="Corbel" pitchFamily="34" charset="0"/>
              </a:endParaRPr>
            </a:p>
          </p:txBody>
        </p:sp>
        <p:sp>
          <p:nvSpPr>
            <p:cNvPr id="30745" name="Rectangle 1059"/>
            <p:cNvSpPr>
              <a:spLocks noChangeArrowheads="1"/>
            </p:cNvSpPr>
            <p:nvPr/>
          </p:nvSpPr>
          <p:spPr bwMode="auto">
            <a:xfrm>
              <a:off x="2674" y="1449"/>
              <a:ext cx="122" cy="2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2100" dirty="0">
                  <a:solidFill>
                    <a:srgbClr val="000000"/>
                  </a:solidFill>
                  <a:latin typeface="Times New Roman" pitchFamily="18" charset="0"/>
                </a:rPr>
                <a:t> </a:t>
              </a:r>
              <a:endParaRPr lang="en-US" dirty="0">
                <a:latin typeface="Corbel" pitchFamily="34" charset="0"/>
              </a:endParaRPr>
            </a:p>
          </p:txBody>
        </p:sp>
        <p:sp>
          <p:nvSpPr>
            <p:cNvPr id="30746" name="Rectangle 1060"/>
            <p:cNvSpPr>
              <a:spLocks noChangeArrowheads="1"/>
            </p:cNvSpPr>
            <p:nvPr/>
          </p:nvSpPr>
          <p:spPr bwMode="auto">
            <a:xfrm>
              <a:off x="3066" y="1449"/>
              <a:ext cx="449" cy="2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2100" dirty="0">
                  <a:solidFill>
                    <a:srgbClr val="000000"/>
                  </a:solidFill>
                  <a:latin typeface="Times New Roman" pitchFamily="18" charset="0"/>
                </a:rPr>
                <a:t>28.1 </a:t>
              </a:r>
              <a:endParaRPr lang="en-US" dirty="0">
                <a:latin typeface="Corbel" pitchFamily="34" charset="0"/>
              </a:endParaRPr>
            </a:p>
          </p:txBody>
        </p:sp>
        <p:sp>
          <p:nvSpPr>
            <p:cNvPr id="30747" name="Rectangle 1061"/>
            <p:cNvSpPr>
              <a:spLocks noChangeArrowheads="1"/>
            </p:cNvSpPr>
            <p:nvPr/>
          </p:nvSpPr>
          <p:spPr bwMode="auto">
            <a:xfrm>
              <a:off x="3425" y="1449"/>
              <a:ext cx="138" cy="2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2100" dirty="0">
                  <a:solidFill>
                    <a:srgbClr val="000000"/>
                  </a:solidFill>
                  <a:latin typeface="Times New Roman" pitchFamily="18" charset="0"/>
                </a:rPr>
                <a:t>(</a:t>
              </a:r>
              <a:endParaRPr lang="en-US" dirty="0">
                <a:latin typeface="Corbel" pitchFamily="34" charset="0"/>
              </a:endParaRPr>
            </a:p>
          </p:txBody>
        </p:sp>
        <p:sp>
          <p:nvSpPr>
            <p:cNvPr id="30748" name="Rectangle 1062"/>
            <p:cNvSpPr>
              <a:spLocks noChangeArrowheads="1"/>
            </p:cNvSpPr>
            <p:nvPr/>
          </p:nvSpPr>
          <p:spPr bwMode="auto">
            <a:xfrm>
              <a:off x="3484" y="1449"/>
              <a:ext cx="216" cy="2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2100" dirty="0">
                  <a:solidFill>
                    <a:srgbClr val="000000"/>
                  </a:solidFill>
                  <a:latin typeface="Times New Roman" pitchFamily="18" charset="0"/>
                </a:rPr>
                <a:t>.5</a:t>
              </a:r>
              <a:endParaRPr lang="en-US" dirty="0">
                <a:latin typeface="Corbel" pitchFamily="34" charset="0"/>
              </a:endParaRPr>
            </a:p>
          </p:txBody>
        </p:sp>
        <p:sp>
          <p:nvSpPr>
            <p:cNvPr id="30749" name="Rectangle 1063"/>
            <p:cNvSpPr>
              <a:spLocks noChangeArrowheads="1"/>
            </p:cNvSpPr>
            <p:nvPr/>
          </p:nvSpPr>
          <p:spPr bwMode="auto">
            <a:xfrm>
              <a:off x="3619" y="1449"/>
              <a:ext cx="138" cy="2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2100" dirty="0">
                  <a:solidFill>
                    <a:srgbClr val="000000"/>
                  </a:solidFill>
                  <a:latin typeface="Times New Roman" pitchFamily="18" charset="0"/>
                </a:rPr>
                <a:t>)</a:t>
              </a:r>
              <a:endParaRPr lang="en-US" dirty="0">
                <a:latin typeface="Corbel" pitchFamily="34" charset="0"/>
              </a:endParaRPr>
            </a:p>
          </p:txBody>
        </p:sp>
        <p:sp>
          <p:nvSpPr>
            <p:cNvPr id="30750" name="Rectangle 1064"/>
            <p:cNvSpPr>
              <a:spLocks noChangeArrowheads="1"/>
            </p:cNvSpPr>
            <p:nvPr/>
          </p:nvSpPr>
          <p:spPr bwMode="auto">
            <a:xfrm>
              <a:off x="3678" y="1449"/>
              <a:ext cx="122" cy="2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2100" dirty="0">
                  <a:solidFill>
                    <a:srgbClr val="000000"/>
                  </a:solidFill>
                  <a:latin typeface="Times New Roman" pitchFamily="18" charset="0"/>
                </a:rPr>
                <a:t> </a:t>
              </a:r>
              <a:endParaRPr lang="en-US" dirty="0">
                <a:latin typeface="Corbel" pitchFamily="34" charset="0"/>
              </a:endParaRPr>
            </a:p>
          </p:txBody>
        </p:sp>
        <p:sp>
          <p:nvSpPr>
            <p:cNvPr id="30751" name="Rectangle 1065"/>
            <p:cNvSpPr>
              <a:spLocks noChangeArrowheads="1"/>
            </p:cNvSpPr>
            <p:nvPr/>
          </p:nvSpPr>
          <p:spPr bwMode="auto">
            <a:xfrm>
              <a:off x="4025" y="1449"/>
              <a:ext cx="122" cy="2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2100" dirty="0">
                  <a:solidFill>
                    <a:srgbClr val="000000"/>
                  </a:solidFill>
                  <a:latin typeface="Times New Roman" pitchFamily="18" charset="0"/>
                </a:rPr>
                <a:t> </a:t>
              </a:r>
              <a:endParaRPr lang="en-US" dirty="0">
                <a:latin typeface="Corbel" pitchFamily="34" charset="0"/>
              </a:endParaRPr>
            </a:p>
          </p:txBody>
        </p:sp>
        <p:sp>
          <p:nvSpPr>
            <p:cNvPr id="30752" name="Rectangle 1066"/>
            <p:cNvSpPr>
              <a:spLocks noChangeArrowheads="1"/>
            </p:cNvSpPr>
            <p:nvPr/>
          </p:nvSpPr>
          <p:spPr bwMode="auto">
            <a:xfrm>
              <a:off x="4304" y="1449"/>
              <a:ext cx="449" cy="2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2100" dirty="0">
                  <a:solidFill>
                    <a:srgbClr val="000000"/>
                  </a:solidFill>
                  <a:latin typeface="Times New Roman" pitchFamily="18" charset="0"/>
                </a:rPr>
                <a:t>27.5 </a:t>
              </a:r>
              <a:endParaRPr lang="en-US" dirty="0">
                <a:latin typeface="Corbel" pitchFamily="34" charset="0"/>
              </a:endParaRPr>
            </a:p>
          </p:txBody>
        </p:sp>
        <p:sp>
          <p:nvSpPr>
            <p:cNvPr id="30753" name="Rectangle 1067"/>
            <p:cNvSpPr>
              <a:spLocks noChangeArrowheads="1"/>
            </p:cNvSpPr>
            <p:nvPr/>
          </p:nvSpPr>
          <p:spPr bwMode="auto">
            <a:xfrm>
              <a:off x="4663" y="1449"/>
              <a:ext cx="138" cy="2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2100" dirty="0">
                  <a:solidFill>
                    <a:srgbClr val="000000"/>
                  </a:solidFill>
                  <a:latin typeface="Times New Roman" pitchFamily="18" charset="0"/>
                </a:rPr>
                <a:t>(</a:t>
              </a:r>
              <a:endParaRPr lang="en-US" dirty="0">
                <a:latin typeface="Corbel" pitchFamily="34" charset="0"/>
              </a:endParaRPr>
            </a:p>
          </p:txBody>
        </p:sp>
        <p:sp>
          <p:nvSpPr>
            <p:cNvPr id="30754" name="Rectangle 1068"/>
            <p:cNvSpPr>
              <a:spLocks noChangeArrowheads="1"/>
            </p:cNvSpPr>
            <p:nvPr/>
          </p:nvSpPr>
          <p:spPr bwMode="auto">
            <a:xfrm>
              <a:off x="4722" y="1449"/>
              <a:ext cx="309" cy="2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2100" dirty="0">
                  <a:solidFill>
                    <a:srgbClr val="000000"/>
                  </a:solidFill>
                  <a:latin typeface="Times New Roman" pitchFamily="18" charset="0"/>
                </a:rPr>
                <a:t>1.7</a:t>
              </a:r>
              <a:endParaRPr lang="en-US" dirty="0">
                <a:latin typeface="Corbel" pitchFamily="34" charset="0"/>
              </a:endParaRPr>
            </a:p>
          </p:txBody>
        </p:sp>
        <p:sp>
          <p:nvSpPr>
            <p:cNvPr id="30755" name="Rectangle 1069"/>
            <p:cNvSpPr>
              <a:spLocks noChangeArrowheads="1"/>
            </p:cNvSpPr>
            <p:nvPr/>
          </p:nvSpPr>
          <p:spPr bwMode="auto">
            <a:xfrm>
              <a:off x="4947" y="1449"/>
              <a:ext cx="138" cy="2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2100" dirty="0">
                  <a:solidFill>
                    <a:srgbClr val="000000"/>
                  </a:solidFill>
                  <a:latin typeface="Times New Roman" pitchFamily="18" charset="0"/>
                </a:rPr>
                <a:t>)</a:t>
              </a:r>
              <a:endParaRPr lang="en-US" dirty="0">
                <a:latin typeface="Corbel" pitchFamily="34" charset="0"/>
              </a:endParaRPr>
            </a:p>
          </p:txBody>
        </p:sp>
        <p:sp>
          <p:nvSpPr>
            <p:cNvPr id="30756" name="Rectangle 1070"/>
            <p:cNvSpPr>
              <a:spLocks noChangeArrowheads="1"/>
            </p:cNvSpPr>
            <p:nvPr/>
          </p:nvSpPr>
          <p:spPr bwMode="auto">
            <a:xfrm>
              <a:off x="5006" y="1449"/>
              <a:ext cx="122" cy="2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2100" dirty="0">
                  <a:solidFill>
                    <a:srgbClr val="000000"/>
                  </a:solidFill>
                  <a:latin typeface="Times New Roman" pitchFamily="18" charset="0"/>
                </a:rPr>
                <a:t> </a:t>
              </a:r>
              <a:endParaRPr lang="en-US" dirty="0">
                <a:latin typeface="Corbel" pitchFamily="34" charset="0"/>
              </a:endParaRPr>
            </a:p>
          </p:txBody>
        </p:sp>
        <p:sp>
          <p:nvSpPr>
            <p:cNvPr id="30757" name="Rectangle 1071"/>
            <p:cNvSpPr>
              <a:spLocks noChangeArrowheads="1"/>
            </p:cNvSpPr>
            <p:nvPr/>
          </p:nvSpPr>
          <p:spPr bwMode="auto">
            <a:xfrm>
              <a:off x="564" y="1397"/>
              <a:ext cx="2024" cy="20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 dirty="0">
                <a:latin typeface="Corbel" pitchFamily="34" charset="0"/>
              </a:endParaRPr>
            </a:p>
          </p:txBody>
        </p:sp>
        <p:sp>
          <p:nvSpPr>
            <p:cNvPr id="30758" name="Rectangle 1072"/>
            <p:cNvSpPr>
              <a:spLocks noChangeArrowheads="1"/>
            </p:cNvSpPr>
            <p:nvPr/>
          </p:nvSpPr>
          <p:spPr bwMode="auto">
            <a:xfrm>
              <a:off x="2588" y="1397"/>
              <a:ext cx="21" cy="20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 dirty="0">
                <a:latin typeface="Corbel" pitchFamily="34" charset="0"/>
              </a:endParaRPr>
            </a:p>
          </p:txBody>
        </p:sp>
        <p:sp>
          <p:nvSpPr>
            <p:cNvPr id="30759" name="Rectangle 1073"/>
            <p:cNvSpPr>
              <a:spLocks noChangeArrowheads="1"/>
            </p:cNvSpPr>
            <p:nvPr/>
          </p:nvSpPr>
          <p:spPr bwMode="auto">
            <a:xfrm>
              <a:off x="2609" y="1397"/>
              <a:ext cx="185" cy="20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 dirty="0">
                <a:latin typeface="Corbel" pitchFamily="34" charset="0"/>
              </a:endParaRPr>
            </a:p>
          </p:txBody>
        </p:sp>
        <p:sp>
          <p:nvSpPr>
            <p:cNvPr id="30760" name="Rectangle 1074"/>
            <p:cNvSpPr>
              <a:spLocks noChangeArrowheads="1"/>
            </p:cNvSpPr>
            <p:nvPr/>
          </p:nvSpPr>
          <p:spPr bwMode="auto">
            <a:xfrm>
              <a:off x="2794" y="1397"/>
              <a:ext cx="22" cy="20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 dirty="0">
                <a:latin typeface="Corbel" pitchFamily="34" charset="0"/>
              </a:endParaRPr>
            </a:p>
          </p:txBody>
        </p:sp>
        <p:sp>
          <p:nvSpPr>
            <p:cNvPr id="30761" name="Rectangle 1075"/>
            <p:cNvSpPr>
              <a:spLocks noChangeArrowheads="1"/>
            </p:cNvSpPr>
            <p:nvPr/>
          </p:nvSpPr>
          <p:spPr bwMode="auto">
            <a:xfrm>
              <a:off x="2816" y="1397"/>
              <a:ext cx="1123" cy="20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 dirty="0">
                <a:latin typeface="Corbel" pitchFamily="34" charset="0"/>
              </a:endParaRPr>
            </a:p>
          </p:txBody>
        </p:sp>
        <p:sp>
          <p:nvSpPr>
            <p:cNvPr id="30762" name="Rectangle 1076"/>
            <p:cNvSpPr>
              <a:spLocks noChangeArrowheads="1"/>
            </p:cNvSpPr>
            <p:nvPr/>
          </p:nvSpPr>
          <p:spPr bwMode="auto">
            <a:xfrm>
              <a:off x="3939" y="1397"/>
              <a:ext cx="22" cy="20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 dirty="0">
                <a:latin typeface="Corbel" pitchFamily="34" charset="0"/>
              </a:endParaRPr>
            </a:p>
          </p:txBody>
        </p:sp>
        <p:sp>
          <p:nvSpPr>
            <p:cNvPr id="30763" name="Rectangle 1077"/>
            <p:cNvSpPr>
              <a:spLocks noChangeArrowheads="1"/>
            </p:cNvSpPr>
            <p:nvPr/>
          </p:nvSpPr>
          <p:spPr bwMode="auto">
            <a:xfrm>
              <a:off x="3961" y="1397"/>
              <a:ext cx="185" cy="20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 dirty="0">
                <a:latin typeface="Corbel" pitchFamily="34" charset="0"/>
              </a:endParaRPr>
            </a:p>
          </p:txBody>
        </p:sp>
        <p:sp>
          <p:nvSpPr>
            <p:cNvPr id="30764" name="Rectangle 1078"/>
            <p:cNvSpPr>
              <a:spLocks noChangeArrowheads="1"/>
            </p:cNvSpPr>
            <p:nvPr/>
          </p:nvSpPr>
          <p:spPr bwMode="auto">
            <a:xfrm>
              <a:off x="4146" y="1397"/>
              <a:ext cx="21" cy="20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 dirty="0">
                <a:latin typeface="Corbel" pitchFamily="34" charset="0"/>
              </a:endParaRPr>
            </a:p>
          </p:txBody>
        </p:sp>
        <p:sp>
          <p:nvSpPr>
            <p:cNvPr id="30765" name="Rectangle 1079"/>
            <p:cNvSpPr>
              <a:spLocks noChangeArrowheads="1"/>
            </p:cNvSpPr>
            <p:nvPr/>
          </p:nvSpPr>
          <p:spPr bwMode="auto">
            <a:xfrm>
              <a:off x="4167" y="1397"/>
              <a:ext cx="987" cy="20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 dirty="0">
                <a:latin typeface="Corbel" pitchFamily="34" charset="0"/>
              </a:endParaRPr>
            </a:p>
          </p:txBody>
        </p:sp>
        <p:sp>
          <p:nvSpPr>
            <p:cNvPr id="30766" name="Rectangle 1080"/>
            <p:cNvSpPr>
              <a:spLocks noChangeArrowheads="1"/>
            </p:cNvSpPr>
            <p:nvPr/>
          </p:nvSpPr>
          <p:spPr bwMode="auto">
            <a:xfrm>
              <a:off x="5154" y="1397"/>
              <a:ext cx="21" cy="20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 dirty="0">
                <a:latin typeface="Corbel" pitchFamily="34" charset="0"/>
              </a:endParaRPr>
            </a:p>
          </p:txBody>
        </p:sp>
        <p:sp>
          <p:nvSpPr>
            <p:cNvPr id="30767" name="Rectangle 1081"/>
            <p:cNvSpPr>
              <a:spLocks noChangeArrowheads="1"/>
            </p:cNvSpPr>
            <p:nvPr/>
          </p:nvSpPr>
          <p:spPr bwMode="auto">
            <a:xfrm>
              <a:off x="5164" y="1397"/>
              <a:ext cx="22" cy="20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 dirty="0">
                <a:latin typeface="Corbel" pitchFamily="34" charset="0"/>
              </a:endParaRPr>
            </a:p>
          </p:txBody>
        </p:sp>
        <p:sp>
          <p:nvSpPr>
            <p:cNvPr id="30768" name="Rectangle 1082"/>
            <p:cNvSpPr>
              <a:spLocks noChangeArrowheads="1"/>
            </p:cNvSpPr>
            <p:nvPr/>
          </p:nvSpPr>
          <p:spPr bwMode="auto">
            <a:xfrm>
              <a:off x="645" y="1652"/>
              <a:ext cx="1567" cy="23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2100" b="1" dirty="0">
                  <a:solidFill>
                    <a:srgbClr val="000000"/>
                  </a:solidFill>
                  <a:latin typeface="Times New Roman" pitchFamily="18" charset="0"/>
                </a:rPr>
                <a:t>Injury Mechanism</a:t>
              </a:r>
              <a:endParaRPr lang="en-US" dirty="0">
                <a:latin typeface="Corbel" pitchFamily="34" charset="0"/>
              </a:endParaRPr>
            </a:p>
          </p:txBody>
        </p:sp>
        <p:sp>
          <p:nvSpPr>
            <p:cNvPr id="30769" name="Rectangle 1083"/>
            <p:cNvSpPr>
              <a:spLocks noChangeArrowheads="1"/>
            </p:cNvSpPr>
            <p:nvPr/>
          </p:nvSpPr>
          <p:spPr bwMode="auto">
            <a:xfrm>
              <a:off x="2076" y="1652"/>
              <a:ext cx="126" cy="23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2100" b="1" dirty="0">
                  <a:solidFill>
                    <a:srgbClr val="000000"/>
                  </a:solidFill>
                  <a:latin typeface="Times New Roman" pitchFamily="18" charset="0"/>
                </a:rPr>
                <a:t> </a:t>
              </a:r>
              <a:endParaRPr lang="en-US" dirty="0">
                <a:latin typeface="Corbel" pitchFamily="34" charset="0"/>
              </a:endParaRPr>
            </a:p>
          </p:txBody>
        </p:sp>
        <p:sp>
          <p:nvSpPr>
            <p:cNvPr id="30770" name="Rectangle 1084"/>
            <p:cNvSpPr>
              <a:spLocks noChangeArrowheads="1"/>
            </p:cNvSpPr>
            <p:nvPr/>
          </p:nvSpPr>
          <p:spPr bwMode="auto">
            <a:xfrm>
              <a:off x="2674" y="1652"/>
              <a:ext cx="126" cy="23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2100" b="1" dirty="0">
                  <a:solidFill>
                    <a:srgbClr val="000000"/>
                  </a:solidFill>
                  <a:latin typeface="Times New Roman" pitchFamily="18" charset="0"/>
                </a:rPr>
                <a:t> </a:t>
              </a:r>
              <a:endParaRPr lang="en-US" dirty="0">
                <a:latin typeface="Corbel" pitchFamily="34" charset="0"/>
              </a:endParaRPr>
            </a:p>
          </p:txBody>
        </p:sp>
        <p:sp>
          <p:nvSpPr>
            <p:cNvPr id="30771" name="Rectangle 1085"/>
            <p:cNvSpPr>
              <a:spLocks noChangeArrowheads="1"/>
            </p:cNvSpPr>
            <p:nvPr/>
          </p:nvSpPr>
          <p:spPr bwMode="auto">
            <a:xfrm>
              <a:off x="2719" y="1652"/>
              <a:ext cx="126" cy="23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2100" b="1" dirty="0">
                  <a:solidFill>
                    <a:srgbClr val="000000"/>
                  </a:solidFill>
                  <a:latin typeface="Times New Roman" pitchFamily="18" charset="0"/>
                </a:rPr>
                <a:t> </a:t>
              </a:r>
              <a:endParaRPr lang="en-US" dirty="0">
                <a:latin typeface="Corbel" pitchFamily="34" charset="0"/>
              </a:endParaRPr>
            </a:p>
          </p:txBody>
        </p:sp>
        <p:sp>
          <p:nvSpPr>
            <p:cNvPr id="30772" name="Rectangle 1086"/>
            <p:cNvSpPr>
              <a:spLocks noChangeArrowheads="1"/>
            </p:cNvSpPr>
            <p:nvPr/>
          </p:nvSpPr>
          <p:spPr bwMode="auto">
            <a:xfrm>
              <a:off x="2881" y="1652"/>
              <a:ext cx="126" cy="23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2100" b="1" dirty="0">
                  <a:solidFill>
                    <a:srgbClr val="000000"/>
                  </a:solidFill>
                  <a:latin typeface="Times New Roman" pitchFamily="18" charset="0"/>
                </a:rPr>
                <a:t> </a:t>
              </a:r>
              <a:endParaRPr lang="en-US" dirty="0">
                <a:latin typeface="Corbel" pitchFamily="34" charset="0"/>
              </a:endParaRPr>
            </a:p>
          </p:txBody>
        </p:sp>
        <p:sp>
          <p:nvSpPr>
            <p:cNvPr id="30773" name="Rectangle 1087"/>
            <p:cNvSpPr>
              <a:spLocks noChangeArrowheads="1"/>
            </p:cNvSpPr>
            <p:nvPr/>
          </p:nvSpPr>
          <p:spPr bwMode="auto">
            <a:xfrm>
              <a:off x="2926" y="1652"/>
              <a:ext cx="126" cy="23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2100" b="1" dirty="0">
                  <a:solidFill>
                    <a:srgbClr val="000000"/>
                  </a:solidFill>
                  <a:latin typeface="Times New Roman" pitchFamily="18" charset="0"/>
                </a:rPr>
                <a:t> </a:t>
              </a:r>
              <a:endParaRPr lang="en-US" dirty="0">
                <a:latin typeface="Corbel" pitchFamily="34" charset="0"/>
              </a:endParaRPr>
            </a:p>
          </p:txBody>
        </p:sp>
        <p:sp>
          <p:nvSpPr>
            <p:cNvPr id="30774" name="Rectangle 1088"/>
            <p:cNvSpPr>
              <a:spLocks noChangeArrowheads="1"/>
            </p:cNvSpPr>
            <p:nvPr/>
          </p:nvSpPr>
          <p:spPr bwMode="auto">
            <a:xfrm>
              <a:off x="4025" y="1652"/>
              <a:ext cx="126" cy="23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2100" b="1" dirty="0">
                  <a:solidFill>
                    <a:srgbClr val="000000"/>
                  </a:solidFill>
                  <a:latin typeface="Times New Roman" pitchFamily="18" charset="0"/>
                </a:rPr>
                <a:t> </a:t>
              </a:r>
              <a:endParaRPr lang="en-US" dirty="0">
                <a:latin typeface="Corbel" pitchFamily="34" charset="0"/>
              </a:endParaRPr>
            </a:p>
          </p:txBody>
        </p:sp>
        <p:sp>
          <p:nvSpPr>
            <p:cNvPr id="30775" name="Rectangle 1089"/>
            <p:cNvSpPr>
              <a:spLocks noChangeArrowheads="1"/>
            </p:cNvSpPr>
            <p:nvPr/>
          </p:nvSpPr>
          <p:spPr bwMode="auto">
            <a:xfrm>
              <a:off x="4070" y="1652"/>
              <a:ext cx="126" cy="23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2100" b="1" dirty="0">
                  <a:solidFill>
                    <a:srgbClr val="000000"/>
                  </a:solidFill>
                  <a:latin typeface="Times New Roman" pitchFamily="18" charset="0"/>
                </a:rPr>
                <a:t> </a:t>
              </a:r>
              <a:endParaRPr lang="en-US" dirty="0">
                <a:latin typeface="Corbel" pitchFamily="34" charset="0"/>
              </a:endParaRPr>
            </a:p>
          </p:txBody>
        </p:sp>
        <p:sp>
          <p:nvSpPr>
            <p:cNvPr id="30776" name="Rectangle 1090"/>
            <p:cNvSpPr>
              <a:spLocks noChangeArrowheads="1"/>
            </p:cNvSpPr>
            <p:nvPr/>
          </p:nvSpPr>
          <p:spPr bwMode="auto">
            <a:xfrm>
              <a:off x="4232" y="1652"/>
              <a:ext cx="126" cy="23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2100" b="1" dirty="0">
                  <a:solidFill>
                    <a:srgbClr val="000000"/>
                  </a:solidFill>
                  <a:latin typeface="Times New Roman" pitchFamily="18" charset="0"/>
                </a:rPr>
                <a:t> </a:t>
              </a:r>
              <a:endParaRPr lang="en-US" dirty="0">
                <a:latin typeface="Corbel" pitchFamily="34" charset="0"/>
              </a:endParaRPr>
            </a:p>
          </p:txBody>
        </p:sp>
        <p:sp>
          <p:nvSpPr>
            <p:cNvPr id="30777" name="Rectangle 1091"/>
            <p:cNvSpPr>
              <a:spLocks noChangeArrowheads="1"/>
            </p:cNvSpPr>
            <p:nvPr/>
          </p:nvSpPr>
          <p:spPr bwMode="auto">
            <a:xfrm>
              <a:off x="4277" y="1652"/>
              <a:ext cx="126" cy="23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2100" b="1" dirty="0">
                  <a:solidFill>
                    <a:srgbClr val="000000"/>
                  </a:solidFill>
                  <a:latin typeface="Times New Roman" pitchFamily="18" charset="0"/>
                </a:rPr>
                <a:t> </a:t>
              </a:r>
              <a:endParaRPr lang="en-US" dirty="0">
                <a:latin typeface="Corbel" pitchFamily="34" charset="0"/>
              </a:endParaRPr>
            </a:p>
          </p:txBody>
        </p:sp>
        <p:sp>
          <p:nvSpPr>
            <p:cNvPr id="30778" name="Rectangle 1092"/>
            <p:cNvSpPr>
              <a:spLocks noChangeArrowheads="1"/>
            </p:cNvSpPr>
            <p:nvPr/>
          </p:nvSpPr>
          <p:spPr bwMode="auto">
            <a:xfrm>
              <a:off x="645" y="1847"/>
              <a:ext cx="216" cy="2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2100" dirty="0">
                  <a:solidFill>
                    <a:srgbClr val="000000"/>
                  </a:solidFill>
                  <a:latin typeface="Times New Roman" pitchFamily="18" charset="0"/>
                </a:rPr>
                <a:t>   </a:t>
              </a:r>
              <a:endParaRPr lang="en-US" dirty="0">
                <a:latin typeface="Corbel" pitchFamily="34" charset="0"/>
              </a:endParaRPr>
            </a:p>
          </p:txBody>
        </p:sp>
        <p:sp>
          <p:nvSpPr>
            <p:cNvPr id="30779" name="Rectangle 1093"/>
            <p:cNvSpPr>
              <a:spLocks noChangeArrowheads="1"/>
            </p:cNvSpPr>
            <p:nvPr/>
          </p:nvSpPr>
          <p:spPr bwMode="auto">
            <a:xfrm>
              <a:off x="780" y="1847"/>
              <a:ext cx="1317" cy="20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2100" b="1" dirty="0">
                  <a:latin typeface="Times New Roman" pitchFamily="18" charset="0"/>
                </a:rPr>
                <a:t>Blast or Fragment</a:t>
              </a:r>
              <a:endParaRPr lang="en-US" b="1" dirty="0">
                <a:latin typeface="Corbel" pitchFamily="34" charset="0"/>
              </a:endParaRPr>
            </a:p>
          </p:txBody>
        </p:sp>
        <p:sp>
          <p:nvSpPr>
            <p:cNvPr id="30780" name="Rectangle 1094"/>
            <p:cNvSpPr>
              <a:spLocks noChangeArrowheads="1"/>
            </p:cNvSpPr>
            <p:nvPr/>
          </p:nvSpPr>
          <p:spPr bwMode="auto">
            <a:xfrm>
              <a:off x="2076" y="1847"/>
              <a:ext cx="122" cy="2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2100" dirty="0">
                  <a:solidFill>
                    <a:srgbClr val="000000"/>
                  </a:solidFill>
                  <a:latin typeface="Times New Roman" pitchFamily="18" charset="0"/>
                </a:rPr>
                <a:t> </a:t>
              </a:r>
              <a:endParaRPr lang="en-US" dirty="0">
                <a:latin typeface="Corbel" pitchFamily="34" charset="0"/>
              </a:endParaRPr>
            </a:p>
          </p:txBody>
        </p:sp>
        <p:sp>
          <p:nvSpPr>
            <p:cNvPr id="30781" name="Rectangle 1095"/>
            <p:cNvSpPr>
              <a:spLocks noChangeArrowheads="1"/>
            </p:cNvSpPr>
            <p:nvPr/>
          </p:nvSpPr>
          <p:spPr bwMode="auto">
            <a:xfrm>
              <a:off x="2674" y="1847"/>
              <a:ext cx="122" cy="2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2100" dirty="0">
                  <a:solidFill>
                    <a:srgbClr val="000000"/>
                  </a:solidFill>
                  <a:latin typeface="Times New Roman" pitchFamily="18" charset="0"/>
                </a:rPr>
                <a:t> </a:t>
              </a:r>
              <a:endParaRPr lang="en-US" dirty="0">
                <a:latin typeface="Corbel" pitchFamily="34" charset="0"/>
              </a:endParaRPr>
            </a:p>
          </p:txBody>
        </p:sp>
        <p:sp>
          <p:nvSpPr>
            <p:cNvPr id="30782" name="Rectangle 1096"/>
            <p:cNvSpPr>
              <a:spLocks noChangeArrowheads="1"/>
            </p:cNvSpPr>
            <p:nvPr/>
          </p:nvSpPr>
          <p:spPr bwMode="auto">
            <a:xfrm>
              <a:off x="2924" y="1847"/>
              <a:ext cx="868" cy="20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2100" b="1" dirty="0">
                  <a:latin typeface="Times New Roman" pitchFamily="18" charset="0"/>
                </a:rPr>
                <a:t>164 (61.0%)</a:t>
              </a:r>
              <a:endParaRPr lang="en-US" b="1" dirty="0">
                <a:latin typeface="Corbel" pitchFamily="34" charset="0"/>
              </a:endParaRPr>
            </a:p>
          </p:txBody>
        </p:sp>
        <p:sp>
          <p:nvSpPr>
            <p:cNvPr id="30783" name="Rectangle 1097"/>
            <p:cNvSpPr>
              <a:spLocks noChangeArrowheads="1"/>
            </p:cNvSpPr>
            <p:nvPr/>
          </p:nvSpPr>
          <p:spPr bwMode="auto">
            <a:xfrm>
              <a:off x="3820" y="1847"/>
              <a:ext cx="122" cy="2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2100" dirty="0">
                  <a:solidFill>
                    <a:srgbClr val="000000"/>
                  </a:solidFill>
                  <a:latin typeface="Times New Roman" pitchFamily="18" charset="0"/>
                </a:rPr>
                <a:t> </a:t>
              </a:r>
              <a:endParaRPr lang="en-US" dirty="0">
                <a:latin typeface="Corbel" pitchFamily="34" charset="0"/>
              </a:endParaRPr>
            </a:p>
          </p:txBody>
        </p:sp>
        <p:sp>
          <p:nvSpPr>
            <p:cNvPr id="30784" name="Rectangle 1098"/>
            <p:cNvSpPr>
              <a:spLocks noChangeArrowheads="1"/>
            </p:cNvSpPr>
            <p:nvPr/>
          </p:nvSpPr>
          <p:spPr bwMode="auto">
            <a:xfrm>
              <a:off x="4025" y="1847"/>
              <a:ext cx="122" cy="2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2100" dirty="0">
                  <a:solidFill>
                    <a:srgbClr val="000000"/>
                  </a:solidFill>
                  <a:latin typeface="Times New Roman" pitchFamily="18" charset="0"/>
                </a:rPr>
                <a:t> </a:t>
              </a:r>
              <a:endParaRPr lang="en-US" dirty="0">
                <a:latin typeface="Corbel" pitchFamily="34" charset="0"/>
              </a:endParaRPr>
            </a:p>
          </p:txBody>
        </p:sp>
        <p:sp>
          <p:nvSpPr>
            <p:cNvPr id="30785" name="Rectangle 1099"/>
            <p:cNvSpPr>
              <a:spLocks noChangeArrowheads="1"/>
            </p:cNvSpPr>
            <p:nvPr/>
          </p:nvSpPr>
          <p:spPr bwMode="auto">
            <a:xfrm>
              <a:off x="4297" y="1847"/>
              <a:ext cx="700" cy="20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2100" b="1" dirty="0">
                  <a:latin typeface="Times New Roman" pitchFamily="18" charset="0"/>
                </a:rPr>
                <a:t>6 (33.3%)</a:t>
              </a:r>
              <a:endParaRPr lang="en-US" b="1" dirty="0">
                <a:latin typeface="Corbel" pitchFamily="34" charset="0"/>
              </a:endParaRPr>
            </a:p>
          </p:txBody>
        </p:sp>
        <p:sp>
          <p:nvSpPr>
            <p:cNvPr id="30786" name="Rectangle 1100"/>
            <p:cNvSpPr>
              <a:spLocks noChangeArrowheads="1"/>
            </p:cNvSpPr>
            <p:nvPr/>
          </p:nvSpPr>
          <p:spPr bwMode="auto">
            <a:xfrm>
              <a:off x="5013" y="1847"/>
              <a:ext cx="122" cy="2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2100" dirty="0">
                  <a:solidFill>
                    <a:srgbClr val="000000"/>
                  </a:solidFill>
                  <a:latin typeface="Times New Roman" pitchFamily="18" charset="0"/>
                </a:rPr>
                <a:t> </a:t>
              </a:r>
              <a:endParaRPr lang="en-US" dirty="0">
                <a:latin typeface="Corbel" pitchFamily="34" charset="0"/>
              </a:endParaRPr>
            </a:p>
          </p:txBody>
        </p:sp>
        <p:sp>
          <p:nvSpPr>
            <p:cNvPr id="30787" name="Rectangle 1101"/>
            <p:cNvSpPr>
              <a:spLocks noChangeArrowheads="1"/>
            </p:cNvSpPr>
            <p:nvPr/>
          </p:nvSpPr>
          <p:spPr bwMode="auto">
            <a:xfrm>
              <a:off x="645" y="2041"/>
              <a:ext cx="216" cy="2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2100" dirty="0">
                  <a:solidFill>
                    <a:srgbClr val="000000"/>
                  </a:solidFill>
                  <a:latin typeface="Times New Roman" pitchFamily="18" charset="0"/>
                </a:rPr>
                <a:t>   </a:t>
              </a:r>
              <a:endParaRPr lang="en-US" dirty="0">
                <a:latin typeface="Corbel" pitchFamily="34" charset="0"/>
              </a:endParaRPr>
            </a:p>
          </p:txBody>
        </p:sp>
        <p:sp>
          <p:nvSpPr>
            <p:cNvPr id="30788" name="Rectangle 1102"/>
            <p:cNvSpPr>
              <a:spLocks noChangeArrowheads="1"/>
            </p:cNvSpPr>
            <p:nvPr/>
          </p:nvSpPr>
          <p:spPr bwMode="auto">
            <a:xfrm>
              <a:off x="780" y="2041"/>
              <a:ext cx="532" cy="2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2100" dirty="0">
                  <a:solidFill>
                    <a:srgbClr val="000000"/>
                  </a:solidFill>
                  <a:latin typeface="Times New Roman" pitchFamily="18" charset="0"/>
                </a:rPr>
                <a:t>Bullet</a:t>
              </a:r>
              <a:endParaRPr lang="en-US" dirty="0">
                <a:latin typeface="Corbel" pitchFamily="34" charset="0"/>
              </a:endParaRPr>
            </a:p>
          </p:txBody>
        </p:sp>
        <p:sp>
          <p:nvSpPr>
            <p:cNvPr id="30789" name="Rectangle 1103"/>
            <p:cNvSpPr>
              <a:spLocks noChangeArrowheads="1"/>
            </p:cNvSpPr>
            <p:nvPr/>
          </p:nvSpPr>
          <p:spPr bwMode="auto">
            <a:xfrm>
              <a:off x="1219" y="2041"/>
              <a:ext cx="122" cy="2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2100" dirty="0">
                  <a:solidFill>
                    <a:srgbClr val="000000"/>
                  </a:solidFill>
                  <a:latin typeface="Times New Roman" pitchFamily="18" charset="0"/>
                </a:rPr>
                <a:t> </a:t>
              </a:r>
              <a:endParaRPr lang="en-US" dirty="0">
                <a:latin typeface="Corbel" pitchFamily="34" charset="0"/>
              </a:endParaRPr>
            </a:p>
          </p:txBody>
        </p:sp>
        <p:sp>
          <p:nvSpPr>
            <p:cNvPr id="30790" name="Rectangle 1104"/>
            <p:cNvSpPr>
              <a:spLocks noChangeArrowheads="1"/>
            </p:cNvSpPr>
            <p:nvPr/>
          </p:nvSpPr>
          <p:spPr bwMode="auto">
            <a:xfrm>
              <a:off x="2674" y="2041"/>
              <a:ext cx="122" cy="2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2100" dirty="0">
                  <a:solidFill>
                    <a:srgbClr val="000000"/>
                  </a:solidFill>
                  <a:latin typeface="Times New Roman" pitchFamily="18" charset="0"/>
                </a:rPr>
                <a:t> </a:t>
              </a:r>
              <a:endParaRPr lang="en-US" dirty="0">
                <a:latin typeface="Corbel" pitchFamily="34" charset="0"/>
              </a:endParaRPr>
            </a:p>
          </p:txBody>
        </p:sp>
        <p:sp>
          <p:nvSpPr>
            <p:cNvPr id="30791" name="Rectangle 1105"/>
            <p:cNvSpPr>
              <a:spLocks noChangeArrowheads="1"/>
            </p:cNvSpPr>
            <p:nvPr/>
          </p:nvSpPr>
          <p:spPr bwMode="auto">
            <a:xfrm>
              <a:off x="2969" y="2041"/>
              <a:ext cx="918" cy="2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2100" dirty="0">
                  <a:solidFill>
                    <a:srgbClr val="000000"/>
                  </a:solidFill>
                  <a:latin typeface="Times New Roman" pitchFamily="18" charset="0"/>
                </a:rPr>
                <a:t>38 (14.1%)</a:t>
              </a:r>
              <a:endParaRPr lang="en-US" dirty="0">
                <a:latin typeface="Corbel" pitchFamily="34" charset="0"/>
              </a:endParaRPr>
            </a:p>
          </p:txBody>
        </p:sp>
        <p:sp>
          <p:nvSpPr>
            <p:cNvPr id="30792" name="Rectangle 1106"/>
            <p:cNvSpPr>
              <a:spLocks noChangeArrowheads="1"/>
            </p:cNvSpPr>
            <p:nvPr/>
          </p:nvSpPr>
          <p:spPr bwMode="auto">
            <a:xfrm>
              <a:off x="3775" y="2041"/>
              <a:ext cx="122" cy="2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2100" dirty="0">
                  <a:solidFill>
                    <a:srgbClr val="000000"/>
                  </a:solidFill>
                  <a:latin typeface="Times New Roman" pitchFamily="18" charset="0"/>
                </a:rPr>
                <a:t> </a:t>
              </a:r>
              <a:endParaRPr lang="en-US" dirty="0">
                <a:latin typeface="Corbel" pitchFamily="34" charset="0"/>
              </a:endParaRPr>
            </a:p>
          </p:txBody>
        </p:sp>
        <p:sp>
          <p:nvSpPr>
            <p:cNvPr id="30793" name="Rectangle 1107"/>
            <p:cNvSpPr>
              <a:spLocks noChangeArrowheads="1"/>
            </p:cNvSpPr>
            <p:nvPr/>
          </p:nvSpPr>
          <p:spPr bwMode="auto">
            <a:xfrm>
              <a:off x="4025" y="2041"/>
              <a:ext cx="122" cy="2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2100" dirty="0">
                  <a:solidFill>
                    <a:srgbClr val="000000"/>
                  </a:solidFill>
                  <a:latin typeface="Times New Roman" pitchFamily="18" charset="0"/>
                </a:rPr>
                <a:t> </a:t>
              </a:r>
              <a:endParaRPr lang="en-US" dirty="0">
                <a:latin typeface="Corbel" pitchFamily="34" charset="0"/>
              </a:endParaRPr>
            </a:p>
          </p:txBody>
        </p:sp>
        <p:sp>
          <p:nvSpPr>
            <p:cNvPr id="30794" name="Rectangle 1108"/>
            <p:cNvSpPr>
              <a:spLocks noChangeArrowheads="1"/>
            </p:cNvSpPr>
            <p:nvPr/>
          </p:nvSpPr>
          <p:spPr bwMode="auto">
            <a:xfrm>
              <a:off x="4341" y="2041"/>
              <a:ext cx="731" cy="2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2100" dirty="0">
                  <a:solidFill>
                    <a:srgbClr val="000000"/>
                  </a:solidFill>
                  <a:latin typeface="Times New Roman" pitchFamily="18" charset="0"/>
                </a:rPr>
                <a:t>1 (5.6%)</a:t>
              </a:r>
              <a:endParaRPr lang="en-US" dirty="0">
                <a:latin typeface="Corbel" pitchFamily="34" charset="0"/>
              </a:endParaRPr>
            </a:p>
          </p:txBody>
        </p:sp>
        <p:sp>
          <p:nvSpPr>
            <p:cNvPr id="30795" name="Rectangle 1109"/>
            <p:cNvSpPr>
              <a:spLocks noChangeArrowheads="1"/>
            </p:cNvSpPr>
            <p:nvPr/>
          </p:nvSpPr>
          <p:spPr bwMode="auto">
            <a:xfrm>
              <a:off x="4969" y="2041"/>
              <a:ext cx="122" cy="2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2100" dirty="0">
                  <a:solidFill>
                    <a:srgbClr val="000000"/>
                  </a:solidFill>
                  <a:latin typeface="Times New Roman" pitchFamily="18" charset="0"/>
                </a:rPr>
                <a:t> </a:t>
              </a:r>
              <a:endParaRPr lang="en-US" dirty="0">
                <a:latin typeface="Corbel" pitchFamily="34" charset="0"/>
              </a:endParaRPr>
            </a:p>
          </p:txBody>
        </p:sp>
        <p:sp>
          <p:nvSpPr>
            <p:cNvPr id="30796" name="Rectangle 1110"/>
            <p:cNvSpPr>
              <a:spLocks noChangeArrowheads="1"/>
            </p:cNvSpPr>
            <p:nvPr/>
          </p:nvSpPr>
          <p:spPr bwMode="auto">
            <a:xfrm>
              <a:off x="645" y="2235"/>
              <a:ext cx="216" cy="2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2100" dirty="0">
                  <a:solidFill>
                    <a:srgbClr val="000000"/>
                  </a:solidFill>
                  <a:latin typeface="Times New Roman" pitchFamily="18" charset="0"/>
                </a:rPr>
                <a:t>   </a:t>
              </a:r>
              <a:endParaRPr lang="en-US" dirty="0">
                <a:latin typeface="Corbel" pitchFamily="34" charset="0"/>
              </a:endParaRPr>
            </a:p>
          </p:txBody>
        </p:sp>
        <p:sp>
          <p:nvSpPr>
            <p:cNvPr id="30797" name="Rectangle 1111"/>
            <p:cNvSpPr>
              <a:spLocks noChangeArrowheads="1"/>
            </p:cNvSpPr>
            <p:nvPr/>
          </p:nvSpPr>
          <p:spPr bwMode="auto">
            <a:xfrm>
              <a:off x="780" y="2235"/>
              <a:ext cx="510" cy="2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2100" dirty="0">
                  <a:solidFill>
                    <a:srgbClr val="000000"/>
                  </a:solidFill>
                  <a:latin typeface="Times New Roman" pitchFamily="18" charset="0"/>
                </a:rPr>
                <a:t>MVA</a:t>
              </a:r>
              <a:endParaRPr lang="en-US" dirty="0">
                <a:latin typeface="Corbel" pitchFamily="34" charset="0"/>
              </a:endParaRPr>
            </a:p>
          </p:txBody>
        </p:sp>
        <p:sp>
          <p:nvSpPr>
            <p:cNvPr id="30798" name="Rectangle 1112"/>
            <p:cNvSpPr>
              <a:spLocks noChangeArrowheads="1"/>
            </p:cNvSpPr>
            <p:nvPr/>
          </p:nvSpPr>
          <p:spPr bwMode="auto">
            <a:xfrm>
              <a:off x="1199" y="2235"/>
              <a:ext cx="122" cy="2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2100" dirty="0">
                  <a:solidFill>
                    <a:srgbClr val="000000"/>
                  </a:solidFill>
                  <a:latin typeface="Times New Roman" pitchFamily="18" charset="0"/>
                </a:rPr>
                <a:t> </a:t>
              </a:r>
              <a:endParaRPr lang="en-US" dirty="0">
                <a:latin typeface="Corbel" pitchFamily="34" charset="0"/>
              </a:endParaRPr>
            </a:p>
          </p:txBody>
        </p:sp>
        <p:sp>
          <p:nvSpPr>
            <p:cNvPr id="30799" name="Rectangle 1113"/>
            <p:cNvSpPr>
              <a:spLocks noChangeArrowheads="1"/>
            </p:cNvSpPr>
            <p:nvPr/>
          </p:nvSpPr>
          <p:spPr bwMode="auto">
            <a:xfrm>
              <a:off x="2674" y="2235"/>
              <a:ext cx="122" cy="2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2100" dirty="0">
                  <a:solidFill>
                    <a:srgbClr val="000000"/>
                  </a:solidFill>
                  <a:latin typeface="Times New Roman" pitchFamily="18" charset="0"/>
                </a:rPr>
                <a:t> </a:t>
              </a:r>
              <a:endParaRPr lang="en-US" dirty="0">
                <a:latin typeface="Corbel" pitchFamily="34" charset="0"/>
              </a:endParaRPr>
            </a:p>
          </p:txBody>
        </p:sp>
        <p:sp>
          <p:nvSpPr>
            <p:cNvPr id="30800" name="Rectangle 1114"/>
            <p:cNvSpPr>
              <a:spLocks noChangeArrowheads="1"/>
            </p:cNvSpPr>
            <p:nvPr/>
          </p:nvSpPr>
          <p:spPr bwMode="auto">
            <a:xfrm>
              <a:off x="3014" y="2235"/>
              <a:ext cx="825" cy="2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2100" dirty="0">
                  <a:solidFill>
                    <a:srgbClr val="000000"/>
                  </a:solidFill>
                  <a:latin typeface="Times New Roman" pitchFamily="18" charset="0"/>
                </a:rPr>
                <a:t>11 (4.1%)</a:t>
              </a:r>
              <a:endParaRPr lang="en-US" dirty="0">
                <a:latin typeface="Corbel" pitchFamily="34" charset="0"/>
              </a:endParaRPr>
            </a:p>
          </p:txBody>
        </p:sp>
        <p:sp>
          <p:nvSpPr>
            <p:cNvPr id="30801" name="Rectangle 1115"/>
            <p:cNvSpPr>
              <a:spLocks noChangeArrowheads="1"/>
            </p:cNvSpPr>
            <p:nvPr/>
          </p:nvSpPr>
          <p:spPr bwMode="auto">
            <a:xfrm>
              <a:off x="3731" y="2235"/>
              <a:ext cx="122" cy="2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2100" dirty="0">
                  <a:solidFill>
                    <a:srgbClr val="000000"/>
                  </a:solidFill>
                  <a:latin typeface="Times New Roman" pitchFamily="18" charset="0"/>
                </a:rPr>
                <a:t> </a:t>
              </a:r>
              <a:endParaRPr lang="en-US" dirty="0">
                <a:latin typeface="Corbel" pitchFamily="34" charset="0"/>
              </a:endParaRPr>
            </a:p>
          </p:txBody>
        </p:sp>
        <p:sp>
          <p:nvSpPr>
            <p:cNvPr id="30802" name="Rectangle 1116"/>
            <p:cNvSpPr>
              <a:spLocks noChangeArrowheads="1"/>
            </p:cNvSpPr>
            <p:nvPr/>
          </p:nvSpPr>
          <p:spPr bwMode="auto">
            <a:xfrm>
              <a:off x="4025" y="2235"/>
              <a:ext cx="122" cy="2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2100" dirty="0">
                  <a:solidFill>
                    <a:srgbClr val="000000"/>
                  </a:solidFill>
                  <a:latin typeface="Times New Roman" pitchFamily="18" charset="0"/>
                </a:rPr>
                <a:t> </a:t>
              </a:r>
              <a:endParaRPr lang="en-US" dirty="0">
                <a:latin typeface="Corbel" pitchFamily="34" charset="0"/>
              </a:endParaRPr>
            </a:p>
          </p:txBody>
        </p:sp>
        <p:sp>
          <p:nvSpPr>
            <p:cNvPr id="30803" name="Rectangle 1117"/>
            <p:cNvSpPr>
              <a:spLocks noChangeArrowheads="1"/>
            </p:cNvSpPr>
            <p:nvPr/>
          </p:nvSpPr>
          <p:spPr bwMode="auto">
            <a:xfrm>
              <a:off x="4297" y="2235"/>
              <a:ext cx="825" cy="2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2100" dirty="0">
                  <a:solidFill>
                    <a:srgbClr val="000000"/>
                  </a:solidFill>
                  <a:latin typeface="Times New Roman" pitchFamily="18" charset="0"/>
                </a:rPr>
                <a:t>3 (16.7%)</a:t>
              </a:r>
              <a:endParaRPr lang="en-US" dirty="0">
                <a:latin typeface="Corbel" pitchFamily="34" charset="0"/>
              </a:endParaRPr>
            </a:p>
          </p:txBody>
        </p:sp>
        <p:sp>
          <p:nvSpPr>
            <p:cNvPr id="30804" name="Rectangle 1118"/>
            <p:cNvSpPr>
              <a:spLocks noChangeArrowheads="1"/>
            </p:cNvSpPr>
            <p:nvPr/>
          </p:nvSpPr>
          <p:spPr bwMode="auto">
            <a:xfrm>
              <a:off x="5013" y="2235"/>
              <a:ext cx="122" cy="2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2100" dirty="0">
                  <a:solidFill>
                    <a:srgbClr val="000000"/>
                  </a:solidFill>
                  <a:latin typeface="Times New Roman" pitchFamily="18" charset="0"/>
                </a:rPr>
                <a:t> </a:t>
              </a:r>
              <a:endParaRPr lang="en-US" dirty="0">
                <a:latin typeface="Corbel" pitchFamily="34" charset="0"/>
              </a:endParaRPr>
            </a:p>
          </p:txBody>
        </p:sp>
        <p:sp>
          <p:nvSpPr>
            <p:cNvPr id="30805" name="Rectangle 1119"/>
            <p:cNvSpPr>
              <a:spLocks noChangeArrowheads="1"/>
            </p:cNvSpPr>
            <p:nvPr/>
          </p:nvSpPr>
          <p:spPr bwMode="auto">
            <a:xfrm>
              <a:off x="645" y="2430"/>
              <a:ext cx="216" cy="2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2100" dirty="0">
                  <a:solidFill>
                    <a:srgbClr val="000000"/>
                  </a:solidFill>
                  <a:latin typeface="Times New Roman" pitchFamily="18" charset="0"/>
                </a:rPr>
                <a:t>   </a:t>
              </a:r>
              <a:endParaRPr lang="en-US" dirty="0">
                <a:latin typeface="Corbel" pitchFamily="34" charset="0"/>
              </a:endParaRPr>
            </a:p>
          </p:txBody>
        </p:sp>
        <p:sp>
          <p:nvSpPr>
            <p:cNvPr id="30806" name="Rectangle 1120"/>
            <p:cNvSpPr>
              <a:spLocks noChangeArrowheads="1"/>
            </p:cNvSpPr>
            <p:nvPr/>
          </p:nvSpPr>
          <p:spPr bwMode="auto">
            <a:xfrm>
              <a:off x="780" y="2430"/>
              <a:ext cx="501" cy="2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2100" dirty="0">
                  <a:solidFill>
                    <a:srgbClr val="000000"/>
                  </a:solidFill>
                  <a:latin typeface="Times New Roman" pitchFamily="18" charset="0"/>
                </a:rPr>
                <a:t>Other</a:t>
              </a:r>
              <a:endParaRPr lang="en-US" dirty="0">
                <a:latin typeface="Corbel" pitchFamily="34" charset="0"/>
              </a:endParaRPr>
            </a:p>
          </p:txBody>
        </p:sp>
        <p:sp>
          <p:nvSpPr>
            <p:cNvPr id="30807" name="Rectangle 1121"/>
            <p:cNvSpPr>
              <a:spLocks noChangeArrowheads="1"/>
            </p:cNvSpPr>
            <p:nvPr/>
          </p:nvSpPr>
          <p:spPr bwMode="auto">
            <a:xfrm>
              <a:off x="1188" y="2430"/>
              <a:ext cx="122" cy="2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2100" dirty="0">
                  <a:solidFill>
                    <a:srgbClr val="000000"/>
                  </a:solidFill>
                  <a:latin typeface="Times New Roman" pitchFamily="18" charset="0"/>
                </a:rPr>
                <a:t> </a:t>
              </a:r>
              <a:endParaRPr lang="en-US" dirty="0">
                <a:latin typeface="Corbel" pitchFamily="34" charset="0"/>
              </a:endParaRPr>
            </a:p>
          </p:txBody>
        </p:sp>
        <p:sp>
          <p:nvSpPr>
            <p:cNvPr id="30808" name="Rectangle 1122"/>
            <p:cNvSpPr>
              <a:spLocks noChangeArrowheads="1"/>
            </p:cNvSpPr>
            <p:nvPr/>
          </p:nvSpPr>
          <p:spPr bwMode="auto">
            <a:xfrm>
              <a:off x="2674" y="2430"/>
              <a:ext cx="122" cy="2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2100" dirty="0">
                  <a:solidFill>
                    <a:srgbClr val="000000"/>
                  </a:solidFill>
                  <a:latin typeface="Times New Roman" pitchFamily="18" charset="0"/>
                </a:rPr>
                <a:t> </a:t>
              </a:r>
              <a:endParaRPr lang="en-US" dirty="0">
                <a:latin typeface="Corbel" pitchFamily="34" charset="0"/>
              </a:endParaRPr>
            </a:p>
          </p:txBody>
        </p:sp>
        <p:sp>
          <p:nvSpPr>
            <p:cNvPr id="30809" name="Rectangle 1123"/>
            <p:cNvSpPr>
              <a:spLocks noChangeArrowheads="1"/>
            </p:cNvSpPr>
            <p:nvPr/>
          </p:nvSpPr>
          <p:spPr bwMode="auto">
            <a:xfrm>
              <a:off x="3014" y="2430"/>
              <a:ext cx="825" cy="2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2100" dirty="0">
                  <a:solidFill>
                    <a:srgbClr val="000000"/>
                  </a:solidFill>
                  <a:latin typeface="Times New Roman" pitchFamily="18" charset="0"/>
                </a:rPr>
                <a:t>12 (4.4%)</a:t>
              </a:r>
              <a:endParaRPr lang="en-US" dirty="0">
                <a:latin typeface="Corbel" pitchFamily="34" charset="0"/>
              </a:endParaRPr>
            </a:p>
          </p:txBody>
        </p:sp>
        <p:sp>
          <p:nvSpPr>
            <p:cNvPr id="30810" name="Rectangle 1124"/>
            <p:cNvSpPr>
              <a:spLocks noChangeArrowheads="1"/>
            </p:cNvSpPr>
            <p:nvPr/>
          </p:nvSpPr>
          <p:spPr bwMode="auto">
            <a:xfrm>
              <a:off x="3731" y="2430"/>
              <a:ext cx="122" cy="2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2100" dirty="0">
                  <a:solidFill>
                    <a:srgbClr val="000000"/>
                  </a:solidFill>
                  <a:latin typeface="Times New Roman" pitchFamily="18" charset="0"/>
                </a:rPr>
                <a:t> </a:t>
              </a:r>
              <a:endParaRPr lang="en-US" dirty="0">
                <a:latin typeface="Corbel" pitchFamily="34" charset="0"/>
              </a:endParaRPr>
            </a:p>
          </p:txBody>
        </p:sp>
        <p:sp>
          <p:nvSpPr>
            <p:cNvPr id="30811" name="Rectangle 1125"/>
            <p:cNvSpPr>
              <a:spLocks noChangeArrowheads="1"/>
            </p:cNvSpPr>
            <p:nvPr/>
          </p:nvSpPr>
          <p:spPr bwMode="auto">
            <a:xfrm>
              <a:off x="4025" y="2430"/>
              <a:ext cx="122" cy="2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2100" dirty="0">
                  <a:solidFill>
                    <a:srgbClr val="000000"/>
                  </a:solidFill>
                  <a:latin typeface="Times New Roman" pitchFamily="18" charset="0"/>
                </a:rPr>
                <a:t> </a:t>
              </a:r>
              <a:endParaRPr lang="en-US" dirty="0">
                <a:latin typeface="Corbel" pitchFamily="34" charset="0"/>
              </a:endParaRPr>
            </a:p>
          </p:txBody>
        </p:sp>
        <p:sp>
          <p:nvSpPr>
            <p:cNvPr id="30812" name="Rectangle 1126"/>
            <p:cNvSpPr>
              <a:spLocks noChangeArrowheads="1"/>
            </p:cNvSpPr>
            <p:nvPr/>
          </p:nvSpPr>
          <p:spPr bwMode="auto">
            <a:xfrm>
              <a:off x="4297" y="2430"/>
              <a:ext cx="825" cy="2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2100" dirty="0">
                  <a:solidFill>
                    <a:srgbClr val="000000"/>
                  </a:solidFill>
                  <a:latin typeface="Times New Roman" pitchFamily="18" charset="0"/>
                </a:rPr>
                <a:t>2 (11.1%)</a:t>
              </a:r>
              <a:endParaRPr lang="en-US" dirty="0">
                <a:latin typeface="Corbel" pitchFamily="34" charset="0"/>
              </a:endParaRPr>
            </a:p>
          </p:txBody>
        </p:sp>
        <p:sp>
          <p:nvSpPr>
            <p:cNvPr id="30813" name="Rectangle 1127"/>
            <p:cNvSpPr>
              <a:spLocks noChangeArrowheads="1"/>
            </p:cNvSpPr>
            <p:nvPr/>
          </p:nvSpPr>
          <p:spPr bwMode="auto">
            <a:xfrm>
              <a:off x="5013" y="2430"/>
              <a:ext cx="122" cy="2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2100" dirty="0">
                  <a:solidFill>
                    <a:srgbClr val="000000"/>
                  </a:solidFill>
                  <a:latin typeface="Times New Roman" pitchFamily="18" charset="0"/>
                </a:rPr>
                <a:t> </a:t>
              </a:r>
              <a:endParaRPr lang="en-US" dirty="0">
                <a:latin typeface="Corbel" pitchFamily="34" charset="0"/>
              </a:endParaRPr>
            </a:p>
          </p:txBody>
        </p:sp>
        <p:sp>
          <p:nvSpPr>
            <p:cNvPr id="30814" name="Rectangle 1128"/>
            <p:cNvSpPr>
              <a:spLocks noChangeArrowheads="1"/>
            </p:cNvSpPr>
            <p:nvPr/>
          </p:nvSpPr>
          <p:spPr bwMode="auto">
            <a:xfrm>
              <a:off x="645" y="2624"/>
              <a:ext cx="216" cy="2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2100" dirty="0">
                  <a:solidFill>
                    <a:srgbClr val="000000"/>
                  </a:solidFill>
                  <a:latin typeface="Times New Roman" pitchFamily="18" charset="0"/>
                </a:rPr>
                <a:t>   </a:t>
              </a:r>
              <a:endParaRPr lang="en-US" dirty="0">
                <a:latin typeface="Corbel" pitchFamily="34" charset="0"/>
              </a:endParaRPr>
            </a:p>
          </p:txBody>
        </p:sp>
        <p:sp>
          <p:nvSpPr>
            <p:cNvPr id="30815" name="Rectangle 1129"/>
            <p:cNvSpPr>
              <a:spLocks noChangeArrowheads="1"/>
            </p:cNvSpPr>
            <p:nvPr/>
          </p:nvSpPr>
          <p:spPr bwMode="auto">
            <a:xfrm>
              <a:off x="780" y="2624"/>
              <a:ext cx="812" cy="2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2100" dirty="0">
                  <a:solidFill>
                    <a:srgbClr val="000000"/>
                  </a:solidFill>
                  <a:latin typeface="Times New Roman" pitchFamily="18" charset="0"/>
                </a:rPr>
                <a:t>Unknown</a:t>
              </a:r>
              <a:endParaRPr lang="en-US" dirty="0">
                <a:latin typeface="Corbel" pitchFamily="34" charset="0"/>
              </a:endParaRPr>
            </a:p>
          </p:txBody>
        </p:sp>
        <p:sp>
          <p:nvSpPr>
            <p:cNvPr id="30816" name="Rectangle 1130"/>
            <p:cNvSpPr>
              <a:spLocks noChangeArrowheads="1"/>
            </p:cNvSpPr>
            <p:nvPr/>
          </p:nvSpPr>
          <p:spPr bwMode="auto">
            <a:xfrm>
              <a:off x="1488" y="2624"/>
              <a:ext cx="122" cy="2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2100" dirty="0">
                  <a:solidFill>
                    <a:srgbClr val="000000"/>
                  </a:solidFill>
                  <a:latin typeface="Times New Roman" pitchFamily="18" charset="0"/>
                </a:rPr>
                <a:t> </a:t>
              </a:r>
              <a:endParaRPr lang="en-US" dirty="0">
                <a:latin typeface="Corbel" pitchFamily="34" charset="0"/>
              </a:endParaRPr>
            </a:p>
          </p:txBody>
        </p:sp>
        <p:sp>
          <p:nvSpPr>
            <p:cNvPr id="30817" name="Rectangle 1131"/>
            <p:cNvSpPr>
              <a:spLocks noChangeArrowheads="1"/>
            </p:cNvSpPr>
            <p:nvPr/>
          </p:nvSpPr>
          <p:spPr bwMode="auto">
            <a:xfrm>
              <a:off x="2674" y="2624"/>
              <a:ext cx="122" cy="2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2100" dirty="0">
                  <a:solidFill>
                    <a:srgbClr val="000000"/>
                  </a:solidFill>
                  <a:latin typeface="Times New Roman" pitchFamily="18" charset="0"/>
                </a:rPr>
                <a:t> </a:t>
              </a:r>
              <a:endParaRPr lang="en-US" dirty="0">
                <a:latin typeface="Corbel" pitchFamily="34" charset="0"/>
              </a:endParaRPr>
            </a:p>
          </p:txBody>
        </p:sp>
        <p:sp>
          <p:nvSpPr>
            <p:cNvPr id="30818" name="Rectangle 1132"/>
            <p:cNvSpPr>
              <a:spLocks noChangeArrowheads="1"/>
            </p:cNvSpPr>
            <p:nvPr/>
          </p:nvSpPr>
          <p:spPr bwMode="auto">
            <a:xfrm>
              <a:off x="2969" y="2624"/>
              <a:ext cx="918" cy="2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2100" dirty="0">
                  <a:solidFill>
                    <a:srgbClr val="000000"/>
                  </a:solidFill>
                  <a:latin typeface="Times New Roman" pitchFamily="18" charset="0"/>
                </a:rPr>
                <a:t>44 (16.4%)</a:t>
              </a:r>
              <a:endParaRPr lang="en-US" dirty="0">
                <a:latin typeface="Corbel" pitchFamily="34" charset="0"/>
              </a:endParaRPr>
            </a:p>
          </p:txBody>
        </p:sp>
        <p:sp>
          <p:nvSpPr>
            <p:cNvPr id="30819" name="Rectangle 1133"/>
            <p:cNvSpPr>
              <a:spLocks noChangeArrowheads="1"/>
            </p:cNvSpPr>
            <p:nvPr/>
          </p:nvSpPr>
          <p:spPr bwMode="auto">
            <a:xfrm>
              <a:off x="3775" y="2624"/>
              <a:ext cx="122" cy="2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2100" dirty="0">
                  <a:solidFill>
                    <a:srgbClr val="000000"/>
                  </a:solidFill>
                  <a:latin typeface="Times New Roman" pitchFamily="18" charset="0"/>
                </a:rPr>
                <a:t> </a:t>
              </a:r>
              <a:endParaRPr lang="en-US" dirty="0">
                <a:latin typeface="Corbel" pitchFamily="34" charset="0"/>
              </a:endParaRPr>
            </a:p>
          </p:txBody>
        </p:sp>
        <p:sp>
          <p:nvSpPr>
            <p:cNvPr id="30820" name="Rectangle 1134"/>
            <p:cNvSpPr>
              <a:spLocks noChangeArrowheads="1"/>
            </p:cNvSpPr>
            <p:nvPr/>
          </p:nvSpPr>
          <p:spPr bwMode="auto">
            <a:xfrm>
              <a:off x="4025" y="2624"/>
              <a:ext cx="122" cy="2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2100" dirty="0">
                  <a:solidFill>
                    <a:srgbClr val="000000"/>
                  </a:solidFill>
                  <a:latin typeface="Times New Roman" pitchFamily="18" charset="0"/>
                </a:rPr>
                <a:t> </a:t>
              </a:r>
              <a:endParaRPr lang="en-US" dirty="0">
                <a:latin typeface="Corbel" pitchFamily="34" charset="0"/>
              </a:endParaRPr>
            </a:p>
          </p:txBody>
        </p:sp>
        <p:sp>
          <p:nvSpPr>
            <p:cNvPr id="30821" name="Rectangle 1135"/>
            <p:cNvSpPr>
              <a:spLocks noChangeArrowheads="1"/>
            </p:cNvSpPr>
            <p:nvPr/>
          </p:nvSpPr>
          <p:spPr bwMode="auto">
            <a:xfrm>
              <a:off x="4297" y="2624"/>
              <a:ext cx="825" cy="2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2100" dirty="0">
                  <a:solidFill>
                    <a:srgbClr val="000000"/>
                  </a:solidFill>
                  <a:latin typeface="Times New Roman" pitchFamily="18" charset="0"/>
                </a:rPr>
                <a:t>6 (33.3%)</a:t>
              </a:r>
              <a:endParaRPr lang="en-US" dirty="0">
                <a:latin typeface="Corbel" pitchFamily="34" charset="0"/>
              </a:endParaRPr>
            </a:p>
          </p:txBody>
        </p:sp>
        <p:sp>
          <p:nvSpPr>
            <p:cNvPr id="30822" name="Rectangle 1136"/>
            <p:cNvSpPr>
              <a:spLocks noChangeArrowheads="1"/>
            </p:cNvSpPr>
            <p:nvPr/>
          </p:nvSpPr>
          <p:spPr bwMode="auto">
            <a:xfrm>
              <a:off x="5013" y="2624"/>
              <a:ext cx="122" cy="2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2100" dirty="0">
                  <a:solidFill>
                    <a:srgbClr val="000000"/>
                  </a:solidFill>
                  <a:latin typeface="Times New Roman" pitchFamily="18" charset="0"/>
                </a:rPr>
                <a:t> </a:t>
              </a:r>
              <a:endParaRPr lang="en-US" dirty="0">
                <a:latin typeface="Corbel" pitchFamily="34" charset="0"/>
              </a:endParaRPr>
            </a:p>
          </p:txBody>
        </p:sp>
        <p:sp>
          <p:nvSpPr>
            <p:cNvPr id="30823" name="Rectangle 1137"/>
            <p:cNvSpPr>
              <a:spLocks noChangeArrowheads="1"/>
            </p:cNvSpPr>
            <p:nvPr/>
          </p:nvSpPr>
          <p:spPr bwMode="auto">
            <a:xfrm>
              <a:off x="645" y="2818"/>
              <a:ext cx="1624" cy="23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2100" b="1" dirty="0">
                  <a:solidFill>
                    <a:srgbClr val="000000"/>
                  </a:solidFill>
                  <a:latin typeface="Times New Roman" pitchFamily="18" charset="0"/>
                </a:rPr>
                <a:t>Injury Distribution</a:t>
              </a:r>
              <a:endParaRPr lang="en-US" dirty="0">
                <a:latin typeface="Corbel" pitchFamily="34" charset="0"/>
              </a:endParaRPr>
            </a:p>
          </p:txBody>
        </p:sp>
        <p:sp>
          <p:nvSpPr>
            <p:cNvPr id="30824" name="Rectangle 1138"/>
            <p:cNvSpPr>
              <a:spLocks noChangeArrowheads="1"/>
            </p:cNvSpPr>
            <p:nvPr/>
          </p:nvSpPr>
          <p:spPr bwMode="auto">
            <a:xfrm>
              <a:off x="2130" y="2818"/>
              <a:ext cx="126" cy="23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2100" b="1" dirty="0">
                  <a:solidFill>
                    <a:srgbClr val="000000"/>
                  </a:solidFill>
                  <a:latin typeface="Times New Roman" pitchFamily="18" charset="0"/>
                </a:rPr>
                <a:t> </a:t>
              </a:r>
              <a:endParaRPr lang="en-US" dirty="0">
                <a:latin typeface="Corbel" pitchFamily="34" charset="0"/>
              </a:endParaRPr>
            </a:p>
          </p:txBody>
        </p:sp>
        <p:sp>
          <p:nvSpPr>
            <p:cNvPr id="30825" name="Rectangle 1139"/>
            <p:cNvSpPr>
              <a:spLocks noChangeArrowheads="1"/>
            </p:cNvSpPr>
            <p:nvPr/>
          </p:nvSpPr>
          <p:spPr bwMode="auto">
            <a:xfrm>
              <a:off x="2674" y="2818"/>
              <a:ext cx="126" cy="23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2100" b="1" dirty="0">
                  <a:solidFill>
                    <a:srgbClr val="000000"/>
                  </a:solidFill>
                  <a:latin typeface="Times New Roman" pitchFamily="18" charset="0"/>
                </a:rPr>
                <a:t> </a:t>
              </a:r>
              <a:endParaRPr lang="en-US" dirty="0">
                <a:latin typeface="Corbel" pitchFamily="34" charset="0"/>
              </a:endParaRPr>
            </a:p>
          </p:txBody>
        </p:sp>
        <p:sp>
          <p:nvSpPr>
            <p:cNvPr id="30826" name="Rectangle 1140"/>
            <p:cNvSpPr>
              <a:spLocks noChangeArrowheads="1"/>
            </p:cNvSpPr>
            <p:nvPr/>
          </p:nvSpPr>
          <p:spPr bwMode="auto">
            <a:xfrm>
              <a:off x="2719" y="2818"/>
              <a:ext cx="126" cy="23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2100" b="1" dirty="0">
                  <a:solidFill>
                    <a:srgbClr val="000000"/>
                  </a:solidFill>
                  <a:latin typeface="Times New Roman" pitchFamily="18" charset="0"/>
                </a:rPr>
                <a:t> </a:t>
              </a:r>
              <a:endParaRPr lang="en-US" dirty="0">
                <a:latin typeface="Corbel" pitchFamily="34" charset="0"/>
              </a:endParaRPr>
            </a:p>
          </p:txBody>
        </p:sp>
        <p:sp>
          <p:nvSpPr>
            <p:cNvPr id="30827" name="Rectangle 1141"/>
            <p:cNvSpPr>
              <a:spLocks noChangeArrowheads="1"/>
            </p:cNvSpPr>
            <p:nvPr/>
          </p:nvSpPr>
          <p:spPr bwMode="auto">
            <a:xfrm>
              <a:off x="2881" y="2818"/>
              <a:ext cx="126" cy="23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2100" b="1" dirty="0">
                  <a:solidFill>
                    <a:srgbClr val="000000"/>
                  </a:solidFill>
                  <a:latin typeface="Times New Roman" pitchFamily="18" charset="0"/>
                </a:rPr>
                <a:t> </a:t>
              </a:r>
              <a:endParaRPr lang="en-US" dirty="0">
                <a:latin typeface="Corbel" pitchFamily="34" charset="0"/>
              </a:endParaRPr>
            </a:p>
          </p:txBody>
        </p:sp>
        <p:sp>
          <p:nvSpPr>
            <p:cNvPr id="30828" name="Rectangle 1142"/>
            <p:cNvSpPr>
              <a:spLocks noChangeArrowheads="1"/>
            </p:cNvSpPr>
            <p:nvPr/>
          </p:nvSpPr>
          <p:spPr bwMode="auto">
            <a:xfrm>
              <a:off x="2926" y="2818"/>
              <a:ext cx="126" cy="23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2100" b="1" dirty="0">
                  <a:solidFill>
                    <a:srgbClr val="000000"/>
                  </a:solidFill>
                  <a:latin typeface="Times New Roman" pitchFamily="18" charset="0"/>
                </a:rPr>
                <a:t> </a:t>
              </a:r>
              <a:endParaRPr lang="en-US" dirty="0">
                <a:latin typeface="Corbel" pitchFamily="34" charset="0"/>
              </a:endParaRPr>
            </a:p>
          </p:txBody>
        </p:sp>
        <p:sp>
          <p:nvSpPr>
            <p:cNvPr id="30829" name="Rectangle 1143"/>
            <p:cNvSpPr>
              <a:spLocks noChangeArrowheads="1"/>
            </p:cNvSpPr>
            <p:nvPr/>
          </p:nvSpPr>
          <p:spPr bwMode="auto">
            <a:xfrm>
              <a:off x="4025" y="2818"/>
              <a:ext cx="126" cy="23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2100" b="1" dirty="0">
                  <a:solidFill>
                    <a:srgbClr val="000000"/>
                  </a:solidFill>
                  <a:latin typeface="Times New Roman" pitchFamily="18" charset="0"/>
                </a:rPr>
                <a:t> </a:t>
              </a:r>
              <a:endParaRPr lang="en-US" dirty="0">
                <a:latin typeface="Corbel" pitchFamily="34" charset="0"/>
              </a:endParaRPr>
            </a:p>
          </p:txBody>
        </p:sp>
        <p:sp>
          <p:nvSpPr>
            <p:cNvPr id="30830" name="Rectangle 1144"/>
            <p:cNvSpPr>
              <a:spLocks noChangeArrowheads="1"/>
            </p:cNvSpPr>
            <p:nvPr/>
          </p:nvSpPr>
          <p:spPr bwMode="auto">
            <a:xfrm>
              <a:off x="4070" y="2818"/>
              <a:ext cx="126" cy="23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2100" b="1" dirty="0">
                  <a:solidFill>
                    <a:srgbClr val="000000"/>
                  </a:solidFill>
                  <a:latin typeface="Times New Roman" pitchFamily="18" charset="0"/>
                </a:rPr>
                <a:t> </a:t>
              </a:r>
              <a:endParaRPr lang="en-US" dirty="0">
                <a:latin typeface="Corbel" pitchFamily="34" charset="0"/>
              </a:endParaRPr>
            </a:p>
          </p:txBody>
        </p:sp>
        <p:sp>
          <p:nvSpPr>
            <p:cNvPr id="30831" name="Rectangle 1145"/>
            <p:cNvSpPr>
              <a:spLocks noChangeArrowheads="1"/>
            </p:cNvSpPr>
            <p:nvPr/>
          </p:nvSpPr>
          <p:spPr bwMode="auto">
            <a:xfrm>
              <a:off x="4232" y="2818"/>
              <a:ext cx="126" cy="23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2100" b="1" dirty="0">
                  <a:solidFill>
                    <a:srgbClr val="000000"/>
                  </a:solidFill>
                  <a:latin typeface="Times New Roman" pitchFamily="18" charset="0"/>
                </a:rPr>
                <a:t> </a:t>
              </a:r>
              <a:endParaRPr lang="en-US" dirty="0">
                <a:latin typeface="Corbel" pitchFamily="34" charset="0"/>
              </a:endParaRPr>
            </a:p>
          </p:txBody>
        </p:sp>
        <p:sp>
          <p:nvSpPr>
            <p:cNvPr id="30832" name="Rectangle 1146"/>
            <p:cNvSpPr>
              <a:spLocks noChangeArrowheads="1"/>
            </p:cNvSpPr>
            <p:nvPr/>
          </p:nvSpPr>
          <p:spPr bwMode="auto">
            <a:xfrm>
              <a:off x="4277" y="2818"/>
              <a:ext cx="126" cy="23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2100" b="1" dirty="0">
                  <a:solidFill>
                    <a:srgbClr val="000000"/>
                  </a:solidFill>
                  <a:latin typeface="Times New Roman" pitchFamily="18" charset="0"/>
                </a:rPr>
                <a:t> </a:t>
              </a:r>
              <a:endParaRPr lang="en-US" dirty="0">
                <a:latin typeface="Corbel" pitchFamily="34" charset="0"/>
              </a:endParaRPr>
            </a:p>
          </p:txBody>
        </p:sp>
        <p:sp>
          <p:nvSpPr>
            <p:cNvPr id="30833" name="Rectangle 1147"/>
            <p:cNvSpPr>
              <a:spLocks noChangeArrowheads="1"/>
            </p:cNvSpPr>
            <p:nvPr/>
          </p:nvSpPr>
          <p:spPr bwMode="auto">
            <a:xfrm>
              <a:off x="645" y="3013"/>
              <a:ext cx="216" cy="2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2100" dirty="0">
                  <a:solidFill>
                    <a:srgbClr val="000000"/>
                  </a:solidFill>
                  <a:latin typeface="Times New Roman" pitchFamily="18" charset="0"/>
                </a:rPr>
                <a:t>   </a:t>
              </a:r>
              <a:endParaRPr lang="en-US" dirty="0">
                <a:latin typeface="Corbel" pitchFamily="34" charset="0"/>
              </a:endParaRPr>
            </a:p>
          </p:txBody>
        </p:sp>
        <p:sp>
          <p:nvSpPr>
            <p:cNvPr id="30834" name="Rectangle 1148"/>
            <p:cNvSpPr>
              <a:spLocks noChangeArrowheads="1"/>
            </p:cNvSpPr>
            <p:nvPr/>
          </p:nvSpPr>
          <p:spPr bwMode="auto">
            <a:xfrm>
              <a:off x="780" y="3013"/>
              <a:ext cx="822" cy="20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2100" b="1" dirty="0">
                  <a:latin typeface="Times New Roman" pitchFamily="18" charset="0"/>
                </a:rPr>
                <a:t>Orthopedic</a:t>
              </a:r>
              <a:endParaRPr lang="en-US" b="1" dirty="0">
                <a:latin typeface="Corbel" pitchFamily="34" charset="0"/>
              </a:endParaRPr>
            </a:p>
          </p:txBody>
        </p:sp>
        <p:sp>
          <p:nvSpPr>
            <p:cNvPr id="30835" name="Rectangle 1149"/>
            <p:cNvSpPr>
              <a:spLocks noChangeArrowheads="1"/>
            </p:cNvSpPr>
            <p:nvPr/>
          </p:nvSpPr>
          <p:spPr bwMode="auto">
            <a:xfrm>
              <a:off x="1587" y="3013"/>
              <a:ext cx="122" cy="2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2100" dirty="0">
                  <a:solidFill>
                    <a:srgbClr val="000000"/>
                  </a:solidFill>
                  <a:latin typeface="Times New Roman" pitchFamily="18" charset="0"/>
                </a:rPr>
                <a:t> </a:t>
              </a:r>
              <a:endParaRPr lang="en-US" dirty="0">
                <a:latin typeface="Corbel" pitchFamily="34" charset="0"/>
              </a:endParaRPr>
            </a:p>
          </p:txBody>
        </p:sp>
        <p:sp>
          <p:nvSpPr>
            <p:cNvPr id="30836" name="Rectangle 1150"/>
            <p:cNvSpPr>
              <a:spLocks noChangeArrowheads="1"/>
            </p:cNvSpPr>
            <p:nvPr/>
          </p:nvSpPr>
          <p:spPr bwMode="auto">
            <a:xfrm>
              <a:off x="2674" y="3013"/>
              <a:ext cx="122" cy="2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2100" dirty="0">
                  <a:solidFill>
                    <a:srgbClr val="000000"/>
                  </a:solidFill>
                  <a:latin typeface="Times New Roman" pitchFamily="18" charset="0"/>
                </a:rPr>
                <a:t> </a:t>
              </a:r>
              <a:endParaRPr lang="en-US" dirty="0">
                <a:latin typeface="Corbel" pitchFamily="34" charset="0"/>
              </a:endParaRPr>
            </a:p>
          </p:txBody>
        </p:sp>
        <p:sp>
          <p:nvSpPr>
            <p:cNvPr id="30837" name="Rectangle 1151"/>
            <p:cNvSpPr>
              <a:spLocks noChangeArrowheads="1"/>
            </p:cNvSpPr>
            <p:nvPr/>
          </p:nvSpPr>
          <p:spPr bwMode="auto">
            <a:xfrm>
              <a:off x="2924" y="3013"/>
              <a:ext cx="868" cy="20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2100" b="1" dirty="0">
                  <a:latin typeface="Times New Roman" pitchFamily="18" charset="0"/>
                </a:rPr>
                <a:t>189 (70.3%)</a:t>
              </a:r>
              <a:endParaRPr lang="en-US" b="1" dirty="0">
                <a:latin typeface="Corbel" pitchFamily="34" charset="0"/>
              </a:endParaRPr>
            </a:p>
          </p:txBody>
        </p:sp>
        <p:sp>
          <p:nvSpPr>
            <p:cNvPr id="30838" name="Rectangle 1152"/>
            <p:cNvSpPr>
              <a:spLocks noChangeArrowheads="1"/>
            </p:cNvSpPr>
            <p:nvPr/>
          </p:nvSpPr>
          <p:spPr bwMode="auto">
            <a:xfrm>
              <a:off x="3820" y="3013"/>
              <a:ext cx="122" cy="2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2100" dirty="0">
                  <a:solidFill>
                    <a:srgbClr val="000000"/>
                  </a:solidFill>
                  <a:latin typeface="Times New Roman" pitchFamily="18" charset="0"/>
                </a:rPr>
                <a:t> </a:t>
              </a:r>
              <a:endParaRPr lang="en-US" dirty="0">
                <a:latin typeface="Corbel" pitchFamily="34" charset="0"/>
              </a:endParaRPr>
            </a:p>
          </p:txBody>
        </p:sp>
        <p:sp>
          <p:nvSpPr>
            <p:cNvPr id="30839" name="Rectangle 1153"/>
            <p:cNvSpPr>
              <a:spLocks noChangeArrowheads="1"/>
            </p:cNvSpPr>
            <p:nvPr/>
          </p:nvSpPr>
          <p:spPr bwMode="auto">
            <a:xfrm>
              <a:off x="4025" y="3013"/>
              <a:ext cx="122" cy="2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2100" dirty="0">
                  <a:solidFill>
                    <a:srgbClr val="000000"/>
                  </a:solidFill>
                  <a:latin typeface="Times New Roman" pitchFamily="18" charset="0"/>
                </a:rPr>
                <a:t> </a:t>
              </a:r>
              <a:endParaRPr lang="en-US" dirty="0">
                <a:latin typeface="Corbel" pitchFamily="34" charset="0"/>
              </a:endParaRPr>
            </a:p>
          </p:txBody>
        </p:sp>
        <p:sp>
          <p:nvSpPr>
            <p:cNvPr id="30840" name="Rectangle 1154"/>
            <p:cNvSpPr>
              <a:spLocks noChangeArrowheads="1"/>
            </p:cNvSpPr>
            <p:nvPr/>
          </p:nvSpPr>
          <p:spPr bwMode="auto">
            <a:xfrm>
              <a:off x="4252" y="3013"/>
              <a:ext cx="784" cy="20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2100" b="1" dirty="0">
                  <a:latin typeface="Times New Roman" pitchFamily="18" charset="0"/>
                </a:rPr>
                <a:t>15 (83.3%)</a:t>
              </a:r>
              <a:endParaRPr lang="en-US" b="1" dirty="0">
                <a:latin typeface="Corbel" pitchFamily="34" charset="0"/>
              </a:endParaRPr>
            </a:p>
          </p:txBody>
        </p:sp>
        <p:sp>
          <p:nvSpPr>
            <p:cNvPr id="30841" name="Rectangle 1155"/>
            <p:cNvSpPr>
              <a:spLocks noChangeArrowheads="1"/>
            </p:cNvSpPr>
            <p:nvPr/>
          </p:nvSpPr>
          <p:spPr bwMode="auto">
            <a:xfrm>
              <a:off x="5058" y="3013"/>
              <a:ext cx="122" cy="2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2100" dirty="0">
                  <a:solidFill>
                    <a:srgbClr val="000000"/>
                  </a:solidFill>
                  <a:latin typeface="Times New Roman" pitchFamily="18" charset="0"/>
                </a:rPr>
                <a:t> </a:t>
              </a:r>
              <a:endParaRPr lang="en-US" dirty="0">
                <a:latin typeface="Corbel" pitchFamily="34" charset="0"/>
              </a:endParaRPr>
            </a:p>
          </p:txBody>
        </p:sp>
        <p:sp>
          <p:nvSpPr>
            <p:cNvPr id="30842" name="Rectangle 1156"/>
            <p:cNvSpPr>
              <a:spLocks noChangeArrowheads="1"/>
            </p:cNvSpPr>
            <p:nvPr/>
          </p:nvSpPr>
          <p:spPr bwMode="auto">
            <a:xfrm>
              <a:off x="645" y="3207"/>
              <a:ext cx="216" cy="2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2100" dirty="0">
                  <a:solidFill>
                    <a:srgbClr val="000000"/>
                  </a:solidFill>
                  <a:latin typeface="Times New Roman" pitchFamily="18" charset="0"/>
                </a:rPr>
                <a:t>   </a:t>
              </a:r>
              <a:endParaRPr lang="en-US" dirty="0">
                <a:latin typeface="Corbel" pitchFamily="34" charset="0"/>
              </a:endParaRPr>
            </a:p>
          </p:txBody>
        </p:sp>
        <p:sp>
          <p:nvSpPr>
            <p:cNvPr id="30843" name="Rectangle 1157"/>
            <p:cNvSpPr>
              <a:spLocks noChangeArrowheads="1"/>
            </p:cNvSpPr>
            <p:nvPr/>
          </p:nvSpPr>
          <p:spPr bwMode="auto">
            <a:xfrm>
              <a:off x="780" y="3207"/>
              <a:ext cx="934" cy="2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2100" dirty="0">
                  <a:solidFill>
                    <a:srgbClr val="000000"/>
                  </a:solidFill>
                  <a:latin typeface="Times New Roman" pitchFamily="18" charset="0"/>
                </a:rPr>
                <a:t>Polytrauma</a:t>
              </a:r>
              <a:endParaRPr lang="en-US" dirty="0">
                <a:latin typeface="Corbel" pitchFamily="34" charset="0"/>
              </a:endParaRPr>
            </a:p>
          </p:txBody>
        </p:sp>
        <p:sp>
          <p:nvSpPr>
            <p:cNvPr id="30844" name="Rectangle 1158"/>
            <p:cNvSpPr>
              <a:spLocks noChangeArrowheads="1"/>
            </p:cNvSpPr>
            <p:nvPr/>
          </p:nvSpPr>
          <p:spPr bwMode="auto">
            <a:xfrm>
              <a:off x="1607" y="3207"/>
              <a:ext cx="122" cy="2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2100" dirty="0">
                  <a:solidFill>
                    <a:srgbClr val="000000"/>
                  </a:solidFill>
                  <a:latin typeface="Times New Roman" pitchFamily="18" charset="0"/>
                </a:rPr>
                <a:t> </a:t>
              </a:r>
              <a:endParaRPr lang="en-US" dirty="0">
                <a:latin typeface="Corbel" pitchFamily="34" charset="0"/>
              </a:endParaRPr>
            </a:p>
          </p:txBody>
        </p:sp>
        <p:sp>
          <p:nvSpPr>
            <p:cNvPr id="30845" name="Rectangle 1159"/>
            <p:cNvSpPr>
              <a:spLocks noChangeArrowheads="1"/>
            </p:cNvSpPr>
            <p:nvPr/>
          </p:nvSpPr>
          <p:spPr bwMode="auto">
            <a:xfrm>
              <a:off x="2674" y="3207"/>
              <a:ext cx="122" cy="2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2100" dirty="0">
                  <a:solidFill>
                    <a:srgbClr val="000000"/>
                  </a:solidFill>
                  <a:latin typeface="Times New Roman" pitchFamily="18" charset="0"/>
                </a:rPr>
                <a:t> </a:t>
              </a:r>
              <a:endParaRPr lang="en-US" dirty="0">
                <a:latin typeface="Corbel" pitchFamily="34" charset="0"/>
              </a:endParaRPr>
            </a:p>
          </p:txBody>
        </p:sp>
        <p:sp>
          <p:nvSpPr>
            <p:cNvPr id="30846" name="Rectangle 1160"/>
            <p:cNvSpPr>
              <a:spLocks noChangeArrowheads="1"/>
            </p:cNvSpPr>
            <p:nvPr/>
          </p:nvSpPr>
          <p:spPr bwMode="auto">
            <a:xfrm>
              <a:off x="2969" y="3207"/>
              <a:ext cx="918" cy="2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2100" dirty="0">
                  <a:solidFill>
                    <a:srgbClr val="000000"/>
                  </a:solidFill>
                  <a:latin typeface="Times New Roman" pitchFamily="18" charset="0"/>
                </a:rPr>
                <a:t>72 (26.8%)</a:t>
              </a:r>
              <a:endParaRPr lang="en-US" dirty="0">
                <a:latin typeface="Corbel" pitchFamily="34" charset="0"/>
              </a:endParaRPr>
            </a:p>
          </p:txBody>
        </p:sp>
        <p:sp>
          <p:nvSpPr>
            <p:cNvPr id="30847" name="Rectangle 1161"/>
            <p:cNvSpPr>
              <a:spLocks noChangeArrowheads="1"/>
            </p:cNvSpPr>
            <p:nvPr/>
          </p:nvSpPr>
          <p:spPr bwMode="auto">
            <a:xfrm>
              <a:off x="3775" y="3207"/>
              <a:ext cx="122" cy="2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2100" dirty="0">
                  <a:solidFill>
                    <a:srgbClr val="000000"/>
                  </a:solidFill>
                  <a:latin typeface="Times New Roman" pitchFamily="18" charset="0"/>
                </a:rPr>
                <a:t> </a:t>
              </a:r>
              <a:endParaRPr lang="en-US" dirty="0">
                <a:latin typeface="Corbel" pitchFamily="34" charset="0"/>
              </a:endParaRPr>
            </a:p>
          </p:txBody>
        </p:sp>
        <p:sp>
          <p:nvSpPr>
            <p:cNvPr id="30848" name="Rectangle 1162"/>
            <p:cNvSpPr>
              <a:spLocks noChangeArrowheads="1"/>
            </p:cNvSpPr>
            <p:nvPr/>
          </p:nvSpPr>
          <p:spPr bwMode="auto">
            <a:xfrm>
              <a:off x="4025" y="3207"/>
              <a:ext cx="122" cy="2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2100" dirty="0">
                  <a:solidFill>
                    <a:srgbClr val="000000"/>
                  </a:solidFill>
                  <a:latin typeface="Times New Roman" pitchFamily="18" charset="0"/>
                </a:rPr>
                <a:t> </a:t>
              </a:r>
              <a:endParaRPr lang="en-US" dirty="0">
                <a:latin typeface="Corbel" pitchFamily="34" charset="0"/>
              </a:endParaRPr>
            </a:p>
          </p:txBody>
        </p:sp>
        <p:sp>
          <p:nvSpPr>
            <p:cNvPr id="30849" name="Rectangle 1163"/>
            <p:cNvSpPr>
              <a:spLocks noChangeArrowheads="1"/>
            </p:cNvSpPr>
            <p:nvPr/>
          </p:nvSpPr>
          <p:spPr bwMode="auto">
            <a:xfrm>
              <a:off x="4297" y="3207"/>
              <a:ext cx="825" cy="2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2100" dirty="0">
                  <a:solidFill>
                    <a:srgbClr val="000000"/>
                  </a:solidFill>
                  <a:latin typeface="Times New Roman" pitchFamily="18" charset="0"/>
                </a:rPr>
                <a:t>2 (11.1%)</a:t>
              </a:r>
              <a:endParaRPr lang="en-US" dirty="0">
                <a:latin typeface="Corbel" pitchFamily="34" charset="0"/>
              </a:endParaRPr>
            </a:p>
          </p:txBody>
        </p:sp>
        <p:sp>
          <p:nvSpPr>
            <p:cNvPr id="30850" name="Rectangle 1164"/>
            <p:cNvSpPr>
              <a:spLocks noChangeArrowheads="1"/>
            </p:cNvSpPr>
            <p:nvPr/>
          </p:nvSpPr>
          <p:spPr bwMode="auto">
            <a:xfrm>
              <a:off x="5013" y="3207"/>
              <a:ext cx="122" cy="2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2100" dirty="0">
                  <a:solidFill>
                    <a:srgbClr val="000000"/>
                  </a:solidFill>
                  <a:latin typeface="Times New Roman" pitchFamily="18" charset="0"/>
                </a:rPr>
                <a:t> </a:t>
              </a:r>
              <a:endParaRPr lang="en-US" dirty="0">
                <a:latin typeface="Corbel" pitchFamily="34" charset="0"/>
              </a:endParaRPr>
            </a:p>
          </p:txBody>
        </p:sp>
        <p:sp>
          <p:nvSpPr>
            <p:cNvPr id="30851" name="Rectangle 1165"/>
            <p:cNvSpPr>
              <a:spLocks noChangeArrowheads="1"/>
            </p:cNvSpPr>
            <p:nvPr/>
          </p:nvSpPr>
          <p:spPr bwMode="auto">
            <a:xfrm>
              <a:off x="645" y="3402"/>
              <a:ext cx="216" cy="2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2100" dirty="0">
                  <a:solidFill>
                    <a:srgbClr val="000000"/>
                  </a:solidFill>
                  <a:latin typeface="Times New Roman" pitchFamily="18" charset="0"/>
                </a:rPr>
                <a:t>   </a:t>
              </a:r>
              <a:endParaRPr lang="en-US" dirty="0">
                <a:latin typeface="Corbel" pitchFamily="34" charset="0"/>
              </a:endParaRPr>
            </a:p>
          </p:txBody>
        </p:sp>
        <p:sp>
          <p:nvSpPr>
            <p:cNvPr id="30852" name="Rectangle 1166"/>
            <p:cNvSpPr>
              <a:spLocks noChangeArrowheads="1"/>
            </p:cNvSpPr>
            <p:nvPr/>
          </p:nvSpPr>
          <p:spPr bwMode="auto">
            <a:xfrm>
              <a:off x="780" y="3402"/>
              <a:ext cx="1299" cy="2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2100" dirty="0">
                  <a:solidFill>
                    <a:srgbClr val="000000"/>
                  </a:solidFill>
                  <a:latin typeface="Times New Roman" pitchFamily="18" charset="0"/>
                </a:rPr>
                <a:t>Other single site</a:t>
              </a:r>
              <a:endParaRPr lang="en-US" dirty="0">
                <a:latin typeface="Corbel" pitchFamily="34" charset="0"/>
              </a:endParaRPr>
            </a:p>
          </p:txBody>
        </p:sp>
        <p:sp>
          <p:nvSpPr>
            <p:cNvPr id="30853" name="Rectangle 1167"/>
            <p:cNvSpPr>
              <a:spLocks noChangeArrowheads="1"/>
            </p:cNvSpPr>
            <p:nvPr/>
          </p:nvSpPr>
          <p:spPr bwMode="auto">
            <a:xfrm>
              <a:off x="1957" y="3402"/>
              <a:ext cx="122" cy="2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2100" dirty="0">
                  <a:solidFill>
                    <a:srgbClr val="000000"/>
                  </a:solidFill>
                  <a:latin typeface="Times New Roman" pitchFamily="18" charset="0"/>
                </a:rPr>
                <a:t> </a:t>
              </a:r>
              <a:endParaRPr lang="en-US" dirty="0">
                <a:latin typeface="Corbel" pitchFamily="34" charset="0"/>
              </a:endParaRPr>
            </a:p>
          </p:txBody>
        </p:sp>
        <p:sp>
          <p:nvSpPr>
            <p:cNvPr id="30854" name="Rectangle 1168"/>
            <p:cNvSpPr>
              <a:spLocks noChangeArrowheads="1"/>
            </p:cNvSpPr>
            <p:nvPr/>
          </p:nvSpPr>
          <p:spPr bwMode="auto">
            <a:xfrm>
              <a:off x="2674" y="3402"/>
              <a:ext cx="122" cy="2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2100" dirty="0">
                  <a:solidFill>
                    <a:srgbClr val="000000"/>
                  </a:solidFill>
                  <a:latin typeface="Times New Roman" pitchFamily="18" charset="0"/>
                </a:rPr>
                <a:t> </a:t>
              </a:r>
              <a:endParaRPr lang="en-US" dirty="0">
                <a:latin typeface="Corbel" pitchFamily="34" charset="0"/>
              </a:endParaRPr>
            </a:p>
          </p:txBody>
        </p:sp>
        <p:sp>
          <p:nvSpPr>
            <p:cNvPr id="30855" name="Rectangle 1169"/>
            <p:cNvSpPr>
              <a:spLocks noChangeArrowheads="1"/>
            </p:cNvSpPr>
            <p:nvPr/>
          </p:nvSpPr>
          <p:spPr bwMode="auto">
            <a:xfrm>
              <a:off x="3058" y="3402"/>
              <a:ext cx="731" cy="2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2100" dirty="0">
                  <a:solidFill>
                    <a:srgbClr val="000000"/>
                  </a:solidFill>
                  <a:latin typeface="Times New Roman" pitchFamily="18" charset="0"/>
                </a:rPr>
                <a:t>8 (2.9%)</a:t>
              </a:r>
              <a:endParaRPr lang="en-US" dirty="0">
                <a:latin typeface="Corbel" pitchFamily="34" charset="0"/>
              </a:endParaRPr>
            </a:p>
          </p:txBody>
        </p:sp>
        <p:sp>
          <p:nvSpPr>
            <p:cNvPr id="30856" name="Rectangle 1170"/>
            <p:cNvSpPr>
              <a:spLocks noChangeArrowheads="1"/>
            </p:cNvSpPr>
            <p:nvPr/>
          </p:nvSpPr>
          <p:spPr bwMode="auto">
            <a:xfrm>
              <a:off x="3686" y="3402"/>
              <a:ext cx="122" cy="2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2100" dirty="0">
                  <a:solidFill>
                    <a:srgbClr val="000000"/>
                  </a:solidFill>
                  <a:latin typeface="Times New Roman" pitchFamily="18" charset="0"/>
                </a:rPr>
                <a:t> </a:t>
              </a:r>
              <a:endParaRPr lang="en-US" dirty="0">
                <a:latin typeface="Corbel" pitchFamily="34" charset="0"/>
              </a:endParaRPr>
            </a:p>
          </p:txBody>
        </p:sp>
        <p:sp>
          <p:nvSpPr>
            <p:cNvPr id="30857" name="Rectangle 1171"/>
            <p:cNvSpPr>
              <a:spLocks noChangeArrowheads="1"/>
            </p:cNvSpPr>
            <p:nvPr/>
          </p:nvSpPr>
          <p:spPr bwMode="auto">
            <a:xfrm>
              <a:off x="4025" y="3402"/>
              <a:ext cx="122" cy="2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2100" dirty="0">
                  <a:solidFill>
                    <a:srgbClr val="000000"/>
                  </a:solidFill>
                  <a:latin typeface="Times New Roman" pitchFamily="18" charset="0"/>
                </a:rPr>
                <a:t> </a:t>
              </a:r>
              <a:endParaRPr lang="en-US" dirty="0">
                <a:latin typeface="Corbel" pitchFamily="34" charset="0"/>
              </a:endParaRPr>
            </a:p>
          </p:txBody>
        </p:sp>
        <p:sp>
          <p:nvSpPr>
            <p:cNvPr id="30858" name="Rectangle 1172"/>
            <p:cNvSpPr>
              <a:spLocks noChangeArrowheads="1"/>
            </p:cNvSpPr>
            <p:nvPr/>
          </p:nvSpPr>
          <p:spPr bwMode="auto">
            <a:xfrm>
              <a:off x="4341" y="3402"/>
              <a:ext cx="731" cy="2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2100" dirty="0">
                  <a:solidFill>
                    <a:srgbClr val="000000"/>
                  </a:solidFill>
                  <a:latin typeface="Times New Roman" pitchFamily="18" charset="0"/>
                </a:rPr>
                <a:t>1 (5.6%)</a:t>
              </a:r>
              <a:endParaRPr lang="en-US" dirty="0">
                <a:latin typeface="Corbel" pitchFamily="34" charset="0"/>
              </a:endParaRPr>
            </a:p>
          </p:txBody>
        </p:sp>
        <p:sp>
          <p:nvSpPr>
            <p:cNvPr id="30859" name="Rectangle 1173"/>
            <p:cNvSpPr>
              <a:spLocks noChangeArrowheads="1"/>
            </p:cNvSpPr>
            <p:nvPr/>
          </p:nvSpPr>
          <p:spPr bwMode="auto">
            <a:xfrm>
              <a:off x="4969" y="3402"/>
              <a:ext cx="122" cy="2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2100" dirty="0">
                  <a:solidFill>
                    <a:srgbClr val="000000"/>
                  </a:solidFill>
                  <a:latin typeface="Times New Roman" pitchFamily="18" charset="0"/>
                </a:rPr>
                <a:t> </a:t>
              </a:r>
              <a:endParaRPr lang="en-US" dirty="0">
                <a:latin typeface="Corbel" pitchFamily="34" charset="0"/>
              </a:endParaRPr>
            </a:p>
          </p:txBody>
        </p:sp>
        <p:sp>
          <p:nvSpPr>
            <p:cNvPr id="30860" name="Rectangle 1174"/>
            <p:cNvSpPr>
              <a:spLocks noChangeArrowheads="1"/>
            </p:cNvSpPr>
            <p:nvPr/>
          </p:nvSpPr>
          <p:spPr bwMode="auto">
            <a:xfrm>
              <a:off x="572" y="3596"/>
              <a:ext cx="122" cy="2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2100" dirty="0">
                  <a:solidFill>
                    <a:srgbClr val="000000"/>
                  </a:solidFill>
                  <a:latin typeface="Times New Roman" pitchFamily="18" charset="0"/>
                </a:rPr>
                <a:t> </a:t>
              </a:r>
              <a:endParaRPr lang="en-US" dirty="0">
                <a:latin typeface="Corbel" pitchFamily="34" charset="0"/>
              </a:endParaRPr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>
                <a:solidFill>
                  <a:schemeClr val="accent1">
                    <a:satMod val="150000"/>
                  </a:schemeClr>
                </a:solidFill>
              </a:rPr>
              <a:t>Blast Injuries</a:t>
            </a:r>
            <a:endParaRPr lang="en-US" dirty="0">
              <a:solidFill>
                <a:schemeClr val="accent1">
                  <a:satMod val="150000"/>
                </a:schemeClr>
              </a:solidFill>
            </a:endParaRPr>
          </a:p>
        </p:txBody>
      </p:sp>
      <p:sp>
        <p:nvSpPr>
          <p:cNvPr id="46083" name="Content Placeholder 2"/>
          <p:cNvSpPr>
            <a:spLocks noGrp="1"/>
          </p:cNvSpPr>
          <p:nvPr>
            <p:ph idx="1"/>
          </p:nvPr>
        </p:nvSpPr>
        <p:spPr>
          <a:xfrm>
            <a:off x="3276600" y="2057400"/>
            <a:ext cx="2971800" cy="4267200"/>
          </a:xfrm>
        </p:spPr>
        <p:txBody>
          <a:bodyPr/>
          <a:lstStyle/>
          <a:p>
            <a:r>
              <a:rPr lang="en-US" b="1" dirty="0" smtClean="0"/>
              <a:t>Most common cause are IEDs and EFPs (explosively formed penetrator) 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CLARK- </a:t>
            </a:r>
            <a:r>
              <a:rPr lang="en-US" dirty="0" smtClean="0"/>
              <a:t>2011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9E74535B-B3F8-4DEC-9309-47EBA418484F}" type="slidenum">
              <a:rPr lang="en-US"/>
              <a:pPr>
                <a:defRPr/>
              </a:pPr>
              <a:t>14</a:t>
            </a:fld>
            <a:endParaRPr lang="en-US" dirty="0"/>
          </a:p>
        </p:txBody>
      </p:sp>
      <p:pic>
        <p:nvPicPr>
          <p:cNvPr id="46086" name="Picture 13" descr="EFP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" y="4114800"/>
            <a:ext cx="3276600" cy="2498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6087" name="Picture 11" descr="EFP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19800" y="4648200"/>
            <a:ext cx="2505075" cy="1603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6088" name="Picture 10" descr="cougar_explosion_lr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62000" y="1981200"/>
            <a:ext cx="2209800" cy="1617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6089" name="Picture 7" descr="firebig040303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638800" y="1905000"/>
            <a:ext cx="2971800" cy="198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>
                <a:solidFill>
                  <a:schemeClr val="accent1">
                    <a:satMod val="150000"/>
                  </a:schemeClr>
                </a:solidFill>
              </a:rPr>
              <a:t>Blast Mechanisms of Injury</a:t>
            </a:r>
            <a:endParaRPr lang="en-US" dirty="0">
              <a:solidFill>
                <a:schemeClr val="accent1">
                  <a:satMod val="150000"/>
                </a:schemeClr>
              </a:solidFill>
            </a:endParaRPr>
          </a:p>
        </p:txBody>
      </p:sp>
      <p:sp>
        <p:nvSpPr>
          <p:cNvPr id="48131" name="Content Placeholder 2"/>
          <p:cNvSpPr>
            <a:spLocks noGrp="1"/>
          </p:cNvSpPr>
          <p:nvPr>
            <p:ph idx="1"/>
          </p:nvPr>
        </p:nvSpPr>
        <p:spPr>
          <a:xfrm>
            <a:off x="4572000" y="2057400"/>
            <a:ext cx="4114800" cy="4572000"/>
          </a:xfrm>
        </p:spPr>
        <p:txBody>
          <a:bodyPr/>
          <a:lstStyle/>
          <a:p>
            <a:pPr lvl="1">
              <a:lnSpc>
                <a:spcPct val="90000"/>
              </a:lnSpc>
              <a:spcBef>
                <a:spcPct val="70000"/>
              </a:spcBef>
              <a:buClr>
                <a:srgbClr val="FFC000"/>
              </a:buClr>
            </a:pPr>
            <a:r>
              <a:rPr lang="en-US" b="1" dirty="0" smtClean="0"/>
              <a:t>Primary </a:t>
            </a:r>
            <a:r>
              <a:rPr lang="en-US" b="1" dirty="0" smtClean="0">
                <a:solidFill>
                  <a:schemeClr val="accent5">
                    <a:lumMod val="75000"/>
                  </a:schemeClr>
                </a:solidFill>
              </a:rPr>
              <a:t>– Effects of Overpressure and Underpressure</a:t>
            </a:r>
          </a:p>
          <a:p>
            <a:pPr lvl="1">
              <a:lnSpc>
                <a:spcPct val="90000"/>
              </a:lnSpc>
              <a:spcBef>
                <a:spcPct val="70000"/>
              </a:spcBef>
              <a:buClr>
                <a:srgbClr val="FFC000"/>
              </a:buClr>
            </a:pPr>
            <a:r>
              <a:rPr lang="en-US" b="1" dirty="0" smtClean="0"/>
              <a:t>Secondary </a:t>
            </a:r>
            <a:r>
              <a:rPr lang="en-US" b="1" dirty="0" smtClean="0">
                <a:solidFill>
                  <a:schemeClr val="accent5">
                    <a:lumMod val="75000"/>
                  </a:schemeClr>
                </a:solidFill>
              </a:rPr>
              <a:t>– Flying Debris/fragments</a:t>
            </a:r>
          </a:p>
          <a:p>
            <a:pPr lvl="1">
              <a:lnSpc>
                <a:spcPct val="90000"/>
              </a:lnSpc>
              <a:spcBef>
                <a:spcPct val="70000"/>
              </a:spcBef>
              <a:buClr>
                <a:srgbClr val="FFC000"/>
              </a:buClr>
            </a:pPr>
            <a:r>
              <a:rPr lang="en-US" b="1" dirty="0" smtClean="0"/>
              <a:t>Tertiary </a:t>
            </a:r>
            <a:r>
              <a:rPr lang="en-US" b="1" dirty="0" smtClean="0">
                <a:solidFill>
                  <a:schemeClr val="accent5">
                    <a:lumMod val="75000"/>
                  </a:schemeClr>
                </a:solidFill>
              </a:rPr>
              <a:t>– Body Displacement</a:t>
            </a:r>
          </a:p>
          <a:p>
            <a:pPr lvl="1">
              <a:lnSpc>
                <a:spcPct val="90000"/>
              </a:lnSpc>
              <a:spcBef>
                <a:spcPct val="70000"/>
              </a:spcBef>
              <a:buClr>
                <a:srgbClr val="FFC000"/>
              </a:buClr>
            </a:pPr>
            <a:r>
              <a:rPr lang="en-US" b="1" dirty="0" smtClean="0"/>
              <a:t>Quaternary </a:t>
            </a:r>
            <a:r>
              <a:rPr lang="en-US" b="1" dirty="0" smtClean="0">
                <a:solidFill>
                  <a:schemeClr val="accent5">
                    <a:lumMod val="75000"/>
                  </a:schemeClr>
                </a:solidFill>
              </a:rPr>
              <a:t>– Burns</a:t>
            </a:r>
            <a:endParaRPr lang="en-US" sz="3600" dirty="0" smtClean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CLARK- </a:t>
            </a:r>
            <a:r>
              <a:rPr lang="en-US" dirty="0" smtClean="0"/>
              <a:t>2011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737A9AAB-B561-4C4F-A68F-8EFACFC11727}" type="slidenum">
              <a:rPr lang="en-US"/>
              <a:pPr>
                <a:defRPr/>
              </a:pPr>
              <a:t>15</a:t>
            </a:fld>
            <a:endParaRPr lang="en-US" dirty="0"/>
          </a:p>
        </p:txBody>
      </p:sp>
      <p:pic>
        <p:nvPicPr>
          <p:cNvPr id="48134" name="Picture 4" descr="blast tertiary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9600" y="2362200"/>
            <a:ext cx="3886200" cy="350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sz="4400" dirty="0" smtClean="0">
                <a:solidFill>
                  <a:schemeClr val="accent1">
                    <a:satMod val="150000"/>
                  </a:schemeClr>
                </a:solidFill>
              </a:rPr>
              <a:t>Primary Blast Injuries</a:t>
            </a:r>
            <a:endParaRPr lang="en-US" dirty="0">
              <a:solidFill>
                <a:schemeClr val="accent1">
                  <a:satMod val="150000"/>
                </a:scheme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CLARK- </a:t>
            </a:r>
            <a:r>
              <a:rPr lang="en-US" dirty="0" smtClean="0"/>
              <a:t>2011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15BA3722-02CC-49E0-A324-AF1BB96AB928}" type="slidenum">
              <a:rPr lang="en-US"/>
              <a:pPr>
                <a:defRPr/>
              </a:pPr>
              <a:t>16</a:t>
            </a:fld>
            <a:endParaRPr lang="en-US" dirty="0"/>
          </a:p>
        </p:txBody>
      </p:sp>
      <p:sp>
        <p:nvSpPr>
          <p:cNvPr id="50179" name="Rectangle 4"/>
          <p:cNvSpPr txBox="1">
            <a:spLocks noChangeArrowheads="1"/>
          </p:cNvSpPr>
          <p:nvPr/>
        </p:nvSpPr>
        <p:spPr bwMode="auto">
          <a:xfrm>
            <a:off x="304800" y="2438400"/>
            <a:ext cx="3886200" cy="3581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54864" tIns="91440"/>
          <a:lstStyle/>
          <a:p>
            <a:pPr marL="438150" indent="-319088">
              <a:lnSpc>
                <a:spcPct val="90000"/>
              </a:lnSpc>
              <a:buClr>
                <a:schemeClr val="accent1"/>
              </a:buClr>
              <a:buSzPct val="80000"/>
              <a:buFont typeface="Wingdings" pitchFamily="2" charset="2"/>
              <a:buChar char="§"/>
            </a:pPr>
            <a:r>
              <a:rPr lang="en-US" sz="2000" b="1" dirty="0">
                <a:latin typeface="Corbel" pitchFamily="34" charset="0"/>
              </a:rPr>
              <a:t>Transverses the body. It may initiate </a:t>
            </a:r>
            <a:r>
              <a:rPr lang="en-US" sz="2400" b="1" dirty="0">
                <a:solidFill>
                  <a:schemeClr val="accent5">
                    <a:lumMod val="75000"/>
                  </a:schemeClr>
                </a:solidFill>
                <a:latin typeface="Corbel" pitchFamily="34" charset="0"/>
              </a:rPr>
              <a:t>metabolic</a:t>
            </a:r>
            <a:r>
              <a:rPr lang="en-US" sz="2000" b="1" dirty="0">
                <a:solidFill>
                  <a:schemeClr val="accent5">
                    <a:lumMod val="75000"/>
                  </a:schemeClr>
                </a:solidFill>
                <a:latin typeface="Corbel" pitchFamily="34" charset="0"/>
              </a:rPr>
              <a:t> and </a:t>
            </a:r>
            <a:r>
              <a:rPr lang="en-US" sz="2400" b="1" dirty="0">
                <a:solidFill>
                  <a:schemeClr val="accent5">
                    <a:lumMod val="75000"/>
                  </a:schemeClr>
                </a:solidFill>
                <a:latin typeface="Corbel" pitchFamily="34" charset="0"/>
              </a:rPr>
              <a:t>neuroendocrine </a:t>
            </a:r>
            <a:r>
              <a:rPr lang="en-US" sz="2000" b="1" dirty="0">
                <a:latin typeface="Corbel" pitchFamily="34" charset="0"/>
              </a:rPr>
              <a:t>changes</a:t>
            </a:r>
          </a:p>
          <a:p>
            <a:pPr marL="438150" indent="-319088">
              <a:lnSpc>
                <a:spcPct val="90000"/>
              </a:lnSpc>
              <a:buClr>
                <a:schemeClr val="accent1"/>
              </a:buClr>
              <a:buSzPct val="80000"/>
              <a:buFont typeface="Wingdings" pitchFamily="2" charset="2"/>
              <a:buChar char="§"/>
            </a:pPr>
            <a:endParaRPr lang="en-US" sz="2000" b="1" dirty="0">
              <a:latin typeface="Corbel" pitchFamily="34" charset="0"/>
            </a:endParaRPr>
          </a:p>
          <a:p>
            <a:pPr marL="438150" indent="-319088">
              <a:lnSpc>
                <a:spcPct val="90000"/>
              </a:lnSpc>
              <a:buClr>
                <a:schemeClr val="accent1"/>
              </a:buClr>
              <a:buSzPct val="80000"/>
              <a:buFont typeface="Wingdings" pitchFamily="2" charset="2"/>
              <a:buChar char="§"/>
            </a:pPr>
            <a:r>
              <a:rPr lang="en-US" sz="2400" b="1" dirty="0">
                <a:solidFill>
                  <a:schemeClr val="accent5">
                    <a:lumMod val="75000"/>
                  </a:schemeClr>
                </a:solidFill>
                <a:latin typeface="Corbel" pitchFamily="34" charset="0"/>
              </a:rPr>
              <a:t>Biochemical</a:t>
            </a:r>
            <a:r>
              <a:rPr lang="en-US" sz="2000" b="1" dirty="0">
                <a:latin typeface="Corbel" pitchFamily="34" charset="0"/>
              </a:rPr>
              <a:t> disturbances affect recovery of direct injuries from blasts</a:t>
            </a:r>
          </a:p>
          <a:p>
            <a:pPr marL="438150" indent="-319088">
              <a:lnSpc>
                <a:spcPct val="90000"/>
              </a:lnSpc>
              <a:buClr>
                <a:schemeClr val="accent1"/>
              </a:buClr>
              <a:buSzPct val="80000"/>
              <a:buFont typeface="Wingdings" pitchFamily="2" charset="2"/>
              <a:buChar char="§"/>
            </a:pPr>
            <a:endParaRPr lang="en-US" sz="2000" b="1" dirty="0">
              <a:latin typeface="Corbel" pitchFamily="34" charset="0"/>
            </a:endParaRPr>
          </a:p>
          <a:p>
            <a:pPr marL="438150" indent="-319088">
              <a:lnSpc>
                <a:spcPct val="90000"/>
              </a:lnSpc>
              <a:buClr>
                <a:schemeClr val="accent1"/>
              </a:buClr>
              <a:buSzPct val="80000"/>
              <a:buFont typeface="Wingdings" pitchFamily="2" charset="2"/>
              <a:buChar char="§"/>
            </a:pPr>
            <a:r>
              <a:rPr lang="en-US" sz="2000" b="1" dirty="0">
                <a:latin typeface="Corbel" pitchFamily="34" charset="0"/>
              </a:rPr>
              <a:t>Body impairments may be </a:t>
            </a:r>
            <a:r>
              <a:rPr lang="en-US" sz="2400" b="1" dirty="0">
                <a:solidFill>
                  <a:schemeClr val="accent5">
                    <a:lumMod val="75000"/>
                  </a:schemeClr>
                </a:solidFill>
                <a:latin typeface="Corbel" pitchFamily="34" charset="0"/>
              </a:rPr>
              <a:t>underestimated.</a:t>
            </a:r>
          </a:p>
          <a:p>
            <a:pPr marL="438150" indent="-319088">
              <a:lnSpc>
                <a:spcPct val="90000"/>
              </a:lnSpc>
              <a:buClr>
                <a:schemeClr val="accent1"/>
              </a:buClr>
              <a:buSzPct val="80000"/>
              <a:buFont typeface="Wingdings" pitchFamily="2" charset="2"/>
              <a:buChar char="§"/>
            </a:pPr>
            <a:endParaRPr lang="en-US" sz="2400" b="1" dirty="0">
              <a:latin typeface="Corbel" pitchFamily="34" charset="0"/>
            </a:endParaRPr>
          </a:p>
        </p:txBody>
      </p:sp>
      <p:pic>
        <p:nvPicPr>
          <p:cNvPr id="6" name="Picture 6" descr="334366701rBZreQ_ph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114800" y="2209800"/>
            <a:ext cx="4495800" cy="3432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sz="4800" dirty="0" smtClean="0">
                <a:solidFill>
                  <a:schemeClr val="accent1">
                    <a:satMod val="150000"/>
                  </a:schemeClr>
                </a:solidFill>
              </a:rPr>
              <a:t>Barotrauma</a:t>
            </a:r>
            <a:endParaRPr lang="en-US" dirty="0">
              <a:solidFill>
                <a:schemeClr val="accent1">
                  <a:satMod val="150000"/>
                </a:schemeClr>
              </a:solidFill>
            </a:endParaRPr>
          </a:p>
        </p:txBody>
      </p:sp>
      <p:graphicFrame>
        <p:nvGraphicFramePr>
          <p:cNvPr id="7" name="Group 30"/>
          <p:cNvGraphicFramePr>
            <a:graphicFrameLocks noGrp="1"/>
          </p:cNvGraphicFramePr>
          <p:nvPr>
            <p:ph idx="1"/>
          </p:nvPr>
        </p:nvGraphicFramePr>
        <p:xfrm>
          <a:off x="457200" y="1774825"/>
          <a:ext cx="8229600" cy="4380866"/>
        </p:xfrm>
        <a:graphic>
          <a:graphicData uri="http://schemas.openxmlformats.org/drawingml/2006/table">
            <a:tbl>
              <a:tblPr/>
              <a:tblGrid>
                <a:gridCol w="3821113"/>
                <a:gridCol w="4408487"/>
              </a:tblGrid>
              <a:tr h="7731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Overpressure (psi)</a:t>
                      </a:r>
                    </a:p>
                  </a:txBody>
                  <a:tcPr anchor="ctr" horzOverflow="overflow">
                    <a:lnL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Blast Loading</a:t>
                      </a:r>
                    </a:p>
                  </a:txBody>
                  <a:tcPr anchor="ctr" horzOverflow="overflow">
                    <a:lnL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75000"/>
                      </a:schemeClr>
                    </a:solidFill>
                  </a:tcPr>
                </a:tc>
              </a:tr>
              <a:tr h="7731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&lt;20</a:t>
                      </a:r>
                    </a:p>
                  </a:txBody>
                  <a:tcPr anchor="ctr" horzOverflow="overflow">
                    <a:lnL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Minor – </a:t>
                      </a:r>
                      <a:b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</a:b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Rupture of eardrums</a:t>
                      </a:r>
                    </a:p>
                  </a:txBody>
                  <a:tcPr anchor="ctr" horzOverflow="overflow">
                    <a:lnL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</a:tr>
              <a:tr h="8969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10-50</a:t>
                      </a:r>
                    </a:p>
                  </a:txBody>
                  <a:tcPr anchor="ctr" horzOverflow="overflow">
                    <a:lnL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Moderate –</a:t>
                      </a: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</a:t>
                      </a:r>
                      <a:b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</a:b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Primary lung damage</a:t>
                      </a:r>
                    </a:p>
                  </a:txBody>
                  <a:tcPr anchor="ctr" horzOverflow="overflow">
                    <a:lnL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</a:tr>
              <a:tr h="7731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50-80</a:t>
                      </a:r>
                    </a:p>
                  </a:txBody>
                  <a:tcPr anchor="ctr" horzOverflow="overflow">
                    <a:lnL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Severe –</a:t>
                      </a: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Lung damage</a:t>
                      </a:r>
                    </a:p>
                  </a:txBody>
                  <a:tcPr anchor="ctr" horzOverflow="overflow">
                    <a:lnL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</a:tr>
              <a:tr h="8985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&gt;80</a:t>
                      </a:r>
                    </a:p>
                  </a:txBody>
                  <a:tcPr anchor="ctr" horzOverflow="overflow">
                    <a:lnL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Very Severe – </a:t>
                      </a:r>
                      <a:b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</a:b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Significant risk of death</a:t>
                      </a:r>
                    </a:p>
                  </a:txBody>
                  <a:tcPr anchor="ctr" horzOverflow="overflow">
                    <a:lnL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9" name="Footer Placeholder 8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CLARK- </a:t>
            </a:r>
            <a:r>
              <a:rPr lang="en-US" dirty="0" smtClean="0"/>
              <a:t>2011</a:t>
            </a:r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E6E03D99-F7A3-45BC-8074-27C88AF0C75D}" type="slidenum">
              <a:rPr lang="en-US"/>
              <a:pPr>
                <a:defRPr/>
              </a:pPr>
              <a:t>17</a:t>
            </a:fld>
            <a:endParaRPr lang="en-US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>
                <a:solidFill>
                  <a:srgbClr val="FFC000"/>
                </a:solidFill>
              </a:rPr>
              <a:t>Blast</a:t>
            </a:r>
            <a:r>
              <a:rPr lang="en-US" dirty="0" smtClean="0">
                <a:solidFill>
                  <a:schemeClr val="accent1">
                    <a:satMod val="150000"/>
                  </a:schemeClr>
                </a:solidFill>
              </a:rPr>
              <a:t> Exposure and Pain Issues</a:t>
            </a:r>
            <a:endParaRPr lang="en-US" dirty="0">
              <a:solidFill>
                <a:schemeClr val="accent1">
                  <a:satMod val="150000"/>
                </a:schemeClr>
              </a:solidFill>
            </a:endParaRPr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CLARK- </a:t>
            </a:r>
            <a:r>
              <a:rPr lang="en-US" dirty="0" smtClean="0"/>
              <a:t>2011</a:t>
            </a:r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D8CC32FD-CA9E-43FD-B0B8-5BE3575FD797}" type="slidenum">
              <a:rPr lang="en-US"/>
              <a:pPr>
                <a:defRPr/>
              </a:pPr>
              <a:t>18</a:t>
            </a:fld>
            <a:endParaRPr lang="en-US" dirty="0"/>
          </a:p>
        </p:txBody>
      </p:sp>
      <p:sp>
        <p:nvSpPr>
          <p:cNvPr id="52228" name="TextBox 8"/>
          <p:cNvSpPr txBox="1">
            <a:spLocks noChangeArrowheads="1"/>
          </p:cNvSpPr>
          <p:nvPr/>
        </p:nvSpPr>
        <p:spPr bwMode="auto">
          <a:xfrm>
            <a:off x="3048000" y="1839912"/>
            <a:ext cx="3198813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 i="1" dirty="0">
                <a:latin typeface="Corbel" pitchFamily="34" charset="0"/>
              </a:rPr>
              <a:t>Pain Medicine</a:t>
            </a:r>
            <a:r>
              <a:rPr lang="en-US" b="1" dirty="0">
                <a:latin typeface="Corbel" pitchFamily="34" charset="0"/>
              </a:rPr>
              <a:t>, April 2009 Issue</a:t>
            </a:r>
          </a:p>
        </p:txBody>
      </p:sp>
      <p:sp>
        <p:nvSpPr>
          <p:cNvPr id="9" name="Rectangle 8"/>
          <p:cNvSpPr/>
          <p:nvPr/>
        </p:nvSpPr>
        <p:spPr>
          <a:xfrm>
            <a:off x="533400" y="2596277"/>
            <a:ext cx="8001000" cy="276998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 smtClean="0"/>
              <a:t>Comparison of Pain and Emotional Symptoms in Soldiers with Polytrauma: Unique Aspects of Blast Exposure</a:t>
            </a:r>
          </a:p>
          <a:p>
            <a:endParaRPr lang="en-US" b="1" dirty="0" smtClean="0"/>
          </a:p>
          <a:p>
            <a:r>
              <a:rPr lang="en-US" dirty="0" smtClean="0"/>
              <a:t>Michael E. Clark, PhD,*,† Robyn L. Walker, PhD,* Ronald J. Gironda, PhD,*,† and</a:t>
            </a:r>
          </a:p>
          <a:p>
            <a:r>
              <a:rPr lang="en-US" dirty="0" smtClean="0"/>
              <a:t>Joel D. Scholten, MD†,‡</a:t>
            </a:r>
          </a:p>
          <a:p>
            <a:r>
              <a:rPr lang="en-US" dirty="0" smtClean="0"/>
              <a:t>*Chronic Pain Rehabilitation Program, James A. Haley Veterans Affairs Hospital, †University of South Florida</a:t>
            </a:r>
          </a:p>
          <a:p>
            <a:r>
              <a:rPr lang="en-US" dirty="0" smtClean="0"/>
              <a:t>‡Polytrauma Rehabilitation Center, James A. Haley Veterans Affairs Hospital, Tampa, Florida, USA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B3A5EE-11F9-4D3C-B6F6-F3E6030DDB3C}" type="slidenum">
              <a:rPr lang="en-US"/>
              <a:pPr>
                <a:defRPr/>
              </a:pPr>
              <a:t>19</a:t>
            </a:fld>
            <a:endParaRPr lang="en-US" dirty="0"/>
          </a:p>
        </p:txBody>
      </p:sp>
      <p:graphicFrame>
        <p:nvGraphicFramePr>
          <p:cNvPr id="11" name="Table 10"/>
          <p:cNvGraphicFramePr>
            <a:graphicFrameLocks noGrp="1"/>
          </p:cNvGraphicFramePr>
          <p:nvPr/>
        </p:nvGraphicFramePr>
        <p:xfrm>
          <a:off x="457200" y="732118"/>
          <a:ext cx="8305800" cy="5301537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2133600"/>
                <a:gridCol w="2019300"/>
                <a:gridCol w="2076450"/>
                <a:gridCol w="2076450"/>
              </a:tblGrid>
              <a:tr h="657977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solidFill>
                            <a:srgbClr val="FFC000"/>
                          </a:solidFill>
                        </a:rPr>
                        <a:t>Measure</a:t>
                      </a:r>
                      <a:endParaRPr lang="en-US" sz="2000" b="1" dirty="0">
                        <a:solidFill>
                          <a:srgbClr val="FFC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solidFill>
                            <a:srgbClr val="FFC000"/>
                          </a:solidFill>
                        </a:rPr>
                        <a:t>Non-Combat</a:t>
                      </a:r>
                      <a:r>
                        <a:rPr lang="en-US" sz="2000" baseline="0" dirty="0" smtClean="0">
                          <a:solidFill>
                            <a:srgbClr val="FFC000"/>
                          </a:solidFill>
                        </a:rPr>
                        <a:t> (n=43)</a:t>
                      </a:r>
                      <a:endParaRPr lang="en-US" sz="2000" b="1" dirty="0">
                        <a:solidFill>
                          <a:srgbClr val="FFC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solidFill>
                            <a:srgbClr val="FFC000"/>
                          </a:solidFill>
                        </a:rPr>
                        <a:t>Combat/Blast (n=51)</a:t>
                      </a:r>
                      <a:endParaRPr lang="en-US" sz="2000" b="1" dirty="0">
                        <a:solidFill>
                          <a:srgbClr val="FFC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solidFill>
                            <a:srgbClr val="FFC000"/>
                          </a:solidFill>
                        </a:rPr>
                        <a:t>Combat/Non-Blast (n=34)</a:t>
                      </a:r>
                      <a:endParaRPr lang="en-US" sz="2000" b="1" dirty="0">
                        <a:solidFill>
                          <a:srgbClr val="FFC000"/>
                        </a:solidFill>
                      </a:endParaRPr>
                    </a:p>
                  </a:txBody>
                  <a:tcPr/>
                </a:tc>
              </a:tr>
              <a:tr h="418227">
                <a:tc>
                  <a:txBody>
                    <a:bodyPr/>
                    <a:lstStyle/>
                    <a:p>
                      <a:r>
                        <a:rPr lang="en-US" sz="1600" b="1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</a:rPr>
                        <a:t># </a:t>
                      </a:r>
                      <a:r>
                        <a:rPr lang="en-US" sz="1600" b="1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Injuries*</a:t>
                      </a:r>
                      <a:endParaRPr lang="en-US" sz="1600" b="1" dirty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2.6 (1.0)</a:t>
                      </a:r>
                      <a:endParaRPr lang="en-US" sz="1600" b="1" dirty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rtl="0" eaLnBrk="1" latinLnBrk="0" hangingPunct="1"/>
                      <a:r>
                        <a:rPr kumimoji="0" lang="en-US" sz="1600" b="1" kern="1200" baseline="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3.4 (1.2)</a:t>
                      </a:r>
                      <a:endParaRPr kumimoji="0" lang="en-US" sz="1600" b="1" kern="1200" baseline="0" dirty="0">
                        <a:solidFill>
                          <a:schemeClr val="accent5">
                            <a:lumMod val="75000"/>
                          </a:schemeClr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2.9 (1.3)</a:t>
                      </a:r>
                      <a:endParaRPr lang="en-US" sz="1600" b="1" dirty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</a:tr>
              <a:tr h="418227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# Pain</a:t>
                      </a:r>
                      <a:r>
                        <a:rPr lang="en-US" sz="1600" baseline="0" dirty="0" smtClean="0"/>
                        <a:t> Sites</a:t>
                      </a:r>
                      <a:endParaRPr lang="en-US" sz="1600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2.2 (1.5)</a:t>
                      </a:r>
                      <a:endParaRPr lang="en-US" sz="1600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2.4 (1.3)</a:t>
                      </a:r>
                      <a:endParaRPr lang="en-US" sz="1600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2.0 (1.5)</a:t>
                      </a:r>
                      <a:endParaRPr lang="en-US" sz="1600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418227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Pain Intensity</a:t>
                      </a:r>
                      <a:endParaRPr lang="en-US" sz="1600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4.5 (3.0)</a:t>
                      </a:r>
                      <a:endParaRPr lang="en-US" sz="1600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5.4 (2.3)</a:t>
                      </a:r>
                      <a:endParaRPr lang="en-US" sz="1600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4.4 (2.8)</a:t>
                      </a:r>
                      <a:endParaRPr lang="en-US" sz="1600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418227">
                <a:tc>
                  <a:txBody>
                    <a:bodyPr/>
                    <a:lstStyle/>
                    <a:p>
                      <a:pPr marL="0" algn="l" rtl="0" eaLnBrk="1" latinLnBrk="0" hangingPunct="1"/>
                      <a:r>
                        <a:rPr kumimoji="0" lang="en-US" sz="1600" b="1" kern="120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Closed TBI*</a:t>
                      </a:r>
                      <a:endParaRPr kumimoji="0" lang="en-US" sz="1600" b="1" kern="1200" dirty="0">
                        <a:solidFill>
                          <a:schemeClr val="accent5">
                            <a:lumMod val="7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rtl="0" eaLnBrk="1" latinLnBrk="0" hangingPunct="1"/>
                      <a:r>
                        <a:rPr kumimoji="0" lang="en-US" sz="1600" b="1" kern="1200" baseline="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82.9%</a:t>
                      </a:r>
                      <a:endParaRPr kumimoji="0" lang="en-US" sz="1600" b="1" kern="1200" baseline="0" dirty="0">
                        <a:solidFill>
                          <a:schemeClr val="accent5">
                            <a:lumMod val="75000"/>
                          </a:schemeClr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rtl="0" eaLnBrk="1" latinLnBrk="0" hangingPunct="1"/>
                      <a:r>
                        <a:rPr kumimoji="0" lang="en-US" sz="1600" b="1" kern="120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29.6%</a:t>
                      </a:r>
                      <a:endParaRPr kumimoji="0" lang="en-US" sz="1600" b="1" kern="1200" dirty="0">
                        <a:solidFill>
                          <a:schemeClr val="accent5">
                            <a:lumMod val="7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rtl="0" eaLnBrk="1" latinLnBrk="0" hangingPunct="1"/>
                      <a:r>
                        <a:rPr kumimoji="0" lang="en-US" sz="1600" b="1" kern="1200" baseline="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64.6%</a:t>
                      </a:r>
                      <a:endParaRPr kumimoji="0" lang="en-US" sz="1600" b="1" kern="1200" baseline="0" dirty="0">
                        <a:solidFill>
                          <a:schemeClr val="accent5">
                            <a:lumMod val="75000"/>
                          </a:schemeClr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  <a:tr h="418227">
                <a:tc>
                  <a:txBody>
                    <a:bodyPr/>
                    <a:lstStyle/>
                    <a:p>
                      <a:pPr marL="0" algn="l" rtl="0" eaLnBrk="1" latinLnBrk="0" hangingPunct="1"/>
                      <a:r>
                        <a:rPr kumimoji="0" lang="en-US" sz="1600" b="1" kern="120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Open TBI*</a:t>
                      </a:r>
                      <a:endParaRPr kumimoji="0" lang="en-US" sz="1600" b="1" kern="1200" dirty="0">
                        <a:solidFill>
                          <a:schemeClr val="accent5">
                            <a:lumMod val="7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rtl="0" eaLnBrk="1" latinLnBrk="0" hangingPunct="1"/>
                      <a:r>
                        <a:rPr kumimoji="0" lang="en-US" sz="1600" b="1" kern="120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7.1%</a:t>
                      </a:r>
                      <a:endParaRPr kumimoji="0" lang="en-US" sz="1600" b="1" kern="1200" dirty="0">
                        <a:solidFill>
                          <a:schemeClr val="accent5">
                            <a:lumMod val="7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rtl="0" eaLnBrk="1" latinLnBrk="0" hangingPunct="1"/>
                      <a:r>
                        <a:rPr kumimoji="0" lang="en-US" sz="1600" b="1" kern="1200" baseline="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53.5%</a:t>
                      </a:r>
                      <a:endParaRPr kumimoji="0" lang="en-US" sz="1600" b="1" kern="1200" baseline="0" dirty="0">
                        <a:solidFill>
                          <a:schemeClr val="accent5">
                            <a:lumMod val="75000"/>
                          </a:schemeClr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rtl="0" eaLnBrk="1" latinLnBrk="0" hangingPunct="1"/>
                      <a:r>
                        <a:rPr kumimoji="0" lang="en-US" sz="1600" b="1" kern="120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14.6%</a:t>
                      </a:r>
                      <a:endParaRPr kumimoji="0" lang="en-US" sz="1600" b="1" kern="1200" dirty="0">
                        <a:solidFill>
                          <a:schemeClr val="accent5">
                            <a:lumMod val="7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  <a:tr h="418227">
                <a:tc>
                  <a:txBody>
                    <a:bodyPr/>
                    <a:lstStyle/>
                    <a:p>
                      <a:pPr marL="0" algn="l" rtl="0" eaLnBrk="1" latinLnBrk="0" hangingPunct="1"/>
                      <a:r>
                        <a:rPr kumimoji="0" lang="en-US" sz="1600" b="1" kern="120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Amputation*</a:t>
                      </a:r>
                      <a:endParaRPr kumimoji="0" lang="en-US" sz="1600" b="1" kern="1200" dirty="0">
                        <a:solidFill>
                          <a:schemeClr val="accent5">
                            <a:lumMod val="7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rtl="0" eaLnBrk="1" latinLnBrk="0" hangingPunct="1"/>
                      <a:r>
                        <a:rPr kumimoji="0" lang="en-US" sz="1600" b="1" kern="120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2.3%</a:t>
                      </a:r>
                      <a:endParaRPr kumimoji="0" lang="en-US" sz="1600" b="1" kern="1200" dirty="0">
                        <a:solidFill>
                          <a:schemeClr val="accent5">
                            <a:lumMod val="7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rtl="0" eaLnBrk="1" latinLnBrk="0" hangingPunct="1"/>
                      <a:r>
                        <a:rPr kumimoji="0" lang="en-US" sz="1600" b="1" kern="1200" baseline="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16.0%</a:t>
                      </a:r>
                      <a:endParaRPr kumimoji="0" lang="en-US" sz="1600" b="1" kern="1200" baseline="0" dirty="0">
                        <a:solidFill>
                          <a:schemeClr val="accent5">
                            <a:lumMod val="75000"/>
                          </a:schemeClr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rtl="0" eaLnBrk="1" latinLnBrk="0" hangingPunct="1"/>
                      <a:r>
                        <a:rPr kumimoji="0" lang="en-US" sz="1600" b="1" kern="120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2.9%</a:t>
                      </a:r>
                      <a:endParaRPr kumimoji="0" lang="en-US" sz="1600" b="1" kern="1200" dirty="0">
                        <a:solidFill>
                          <a:schemeClr val="accent5">
                            <a:lumMod val="7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  <a:tr h="418227">
                <a:tc>
                  <a:txBody>
                    <a:bodyPr/>
                    <a:lstStyle/>
                    <a:p>
                      <a:pPr marL="0" algn="l" rtl="0" eaLnBrk="1" latinLnBrk="0" hangingPunct="1"/>
                      <a:r>
                        <a:rPr kumimoji="0" lang="en-US" sz="1600" b="1" kern="120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Otological Injury*</a:t>
                      </a:r>
                      <a:endParaRPr kumimoji="0" lang="en-US" sz="1600" b="1" kern="1200" dirty="0">
                        <a:solidFill>
                          <a:schemeClr val="accent5">
                            <a:lumMod val="7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rtl="0" eaLnBrk="1" latinLnBrk="0" hangingPunct="1"/>
                      <a:r>
                        <a:rPr kumimoji="0" lang="en-US" sz="1600" b="1" kern="120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11.6%</a:t>
                      </a:r>
                      <a:endParaRPr kumimoji="0" lang="en-US" sz="1600" b="1" kern="1200" dirty="0">
                        <a:solidFill>
                          <a:schemeClr val="accent5">
                            <a:lumMod val="7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rtl="0" eaLnBrk="1" latinLnBrk="0" hangingPunct="1"/>
                      <a:r>
                        <a:rPr kumimoji="0" lang="en-US" sz="1600" b="1" kern="1200" baseline="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35.3%</a:t>
                      </a:r>
                      <a:endParaRPr kumimoji="0" lang="en-US" sz="1600" b="1" kern="1200" baseline="0" dirty="0">
                        <a:solidFill>
                          <a:schemeClr val="accent5">
                            <a:lumMod val="75000"/>
                          </a:schemeClr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32.4%</a:t>
                      </a:r>
                      <a:endParaRPr lang="en-US" sz="1600" b="1" dirty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</a:tr>
              <a:tr h="418227">
                <a:tc>
                  <a:txBody>
                    <a:bodyPr/>
                    <a:lstStyle/>
                    <a:p>
                      <a:pPr marL="0" algn="l" rtl="0" eaLnBrk="1" latinLnBrk="0" hangingPunct="1"/>
                      <a:r>
                        <a:rPr kumimoji="0" lang="en-US" sz="1600" b="1" kern="120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PTSD Dx*</a:t>
                      </a:r>
                      <a:endParaRPr kumimoji="0" lang="en-US" sz="1600" b="1" kern="1200" dirty="0">
                        <a:solidFill>
                          <a:schemeClr val="accent5">
                            <a:lumMod val="7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rtl="0" eaLnBrk="1" latinLnBrk="0" hangingPunct="1"/>
                      <a:r>
                        <a:rPr kumimoji="0" lang="en-US" sz="1600" b="1" kern="120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2.3%</a:t>
                      </a:r>
                      <a:endParaRPr kumimoji="0" lang="en-US" sz="1600" b="1" kern="1200" dirty="0">
                        <a:solidFill>
                          <a:schemeClr val="accent5">
                            <a:lumMod val="7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rtl="0" eaLnBrk="1" latinLnBrk="0" hangingPunct="1"/>
                      <a:r>
                        <a:rPr kumimoji="0" lang="en-US" sz="1600" b="1" kern="1200" baseline="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45.1%</a:t>
                      </a:r>
                      <a:endParaRPr kumimoji="0" lang="en-US" sz="1600" b="1" kern="1200" baseline="0" dirty="0">
                        <a:solidFill>
                          <a:schemeClr val="accent5">
                            <a:lumMod val="75000"/>
                          </a:schemeClr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rtl="0" eaLnBrk="1" latinLnBrk="0" hangingPunct="1"/>
                      <a:r>
                        <a:rPr kumimoji="0" lang="en-US" sz="1600" b="1" kern="120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11.8%</a:t>
                      </a:r>
                      <a:endParaRPr kumimoji="0" lang="en-US" sz="1600" b="1" kern="1200" dirty="0">
                        <a:solidFill>
                          <a:schemeClr val="accent5">
                            <a:lumMod val="7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  <a:tr h="418227">
                <a:tc>
                  <a:txBody>
                    <a:bodyPr/>
                    <a:lstStyle/>
                    <a:p>
                      <a:pPr marL="0" algn="l" rtl="0" eaLnBrk="1" latinLnBrk="0" hangingPunct="1"/>
                      <a:r>
                        <a:rPr kumimoji="0" lang="en-US" sz="1600" b="1" kern="120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Any MH Dx*</a:t>
                      </a:r>
                      <a:endParaRPr kumimoji="0" lang="en-US" sz="1600" b="1" kern="1200" dirty="0">
                        <a:solidFill>
                          <a:schemeClr val="accent5">
                            <a:lumMod val="7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rtl="0" eaLnBrk="1" latinLnBrk="0" hangingPunct="1"/>
                      <a:r>
                        <a:rPr kumimoji="0" lang="en-US" sz="1600" b="1" kern="120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52%</a:t>
                      </a:r>
                      <a:endParaRPr kumimoji="0" lang="en-US" sz="1600" b="1" kern="1200" dirty="0">
                        <a:solidFill>
                          <a:schemeClr val="accent5">
                            <a:lumMod val="7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rtl="0" eaLnBrk="1" latinLnBrk="0" hangingPunct="1"/>
                      <a:r>
                        <a:rPr kumimoji="0" lang="en-US" sz="1600" b="1" kern="1200" baseline="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86%</a:t>
                      </a:r>
                      <a:endParaRPr kumimoji="0" lang="en-US" sz="1600" b="1" kern="1200" baseline="0" dirty="0">
                        <a:solidFill>
                          <a:schemeClr val="accent5">
                            <a:lumMod val="75000"/>
                          </a:schemeClr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rtl="0" eaLnBrk="1" latinLnBrk="0" hangingPunct="1"/>
                      <a:r>
                        <a:rPr kumimoji="0" lang="en-US" sz="1600" b="1" kern="120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53%</a:t>
                      </a:r>
                      <a:endParaRPr kumimoji="0" lang="en-US" sz="1600" b="1" kern="1200" dirty="0">
                        <a:solidFill>
                          <a:schemeClr val="accent5">
                            <a:lumMod val="7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  <a:tr h="418227">
                <a:tc>
                  <a:txBody>
                    <a:bodyPr/>
                    <a:lstStyle/>
                    <a:p>
                      <a:pPr marL="0" algn="l" rtl="0" eaLnBrk="1" latinLnBrk="0" hangingPunct="1"/>
                      <a:r>
                        <a:rPr kumimoji="0" lang="en-US" sz="1600" kern="1200" dirty="0" smtClean="0"/>
                        <a:t>FIM Score</a:t>
                      </a:r>
                      <a:endParaRPr kumimoji="0" lang="en-US" sz="1600" b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rtl="0" eaLnBrk="1" latinLnBrk="0" hangingPunct="1"/>
                      <a:r>
                        <a:rPr kumimoji="0" lang="en-US" sz="1600" kern="1200" dirty="0" smtClean="0"/>
                        <a:t>89.5 (32.8)</a:t>
                      </a:r>
                      <a:endParaRPr kumimoji="0" lang="en-US" sz="1600" b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81.0 (31.8)</a:t>
                      </a:r>
                      <a:endParaRPr lang="en-US" sz="1600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80.1 (30.4)</a:t>
                      </a:r>
                      <a:endParaRPr lang="en-US" sz="1600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418227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Rancho Level</a:t>
                      </a:r>
                      <a:endParaRPr lang="en-US" sz="1600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5.9 (1.4)</a:t>
                      </a:r>
                      <a:endParaRPr lang="en-US" sz="1600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6.3 (1.4)</a:t>
                      </a:r>
                      <a:endParaRPr lang="en-US" sz="1600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6.0 (1.0)</a:t>
                      </a:r>
                      <a:endParaRPr lang="en-US" sz="1600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Footer Placeholder 3"/>
          <p:cNvSpPr txBox="1">
            <a:spLocks/>
          </p:cNvSpPr>
          <p:nvPr/>
        </p:nvSpPr>
        <p:spPr>
          <a:xfrm>
            <a:off x="762000" y="6629400"/>
            <a:ext cx="1371600" cy="152400"/>
          </a:xfrm>
          <a:prstGeom prst="rect">
            <a:avLst/>
          </a:prstGeom>
        </p:spPr>
        <p:txBody>
          <a:bodyPr lIns="0" tIns="0" rIns="0" bIns="0" anchor="b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dirty="0">
                <a:solidFill>
                  <a:schemeClr val="tx2">
                    <a:shade val="90000"/>
                  </a:schemeClr>
                </a:solidFill>
                <a:latin typeface="+mn-lt"/>
              </a:rPr>
              <a:t>CLARK- </a:t>
            </a:r>
            <a:r>
              <a:rPr lang="en-US" sz="1200" dirty="0" smtClean="0">
                <a:solidFill>
                  <a:schemeClr val="tx2">
                    <a:shade val="90000"/>
                  </a:schemeClr>
                </a:solidFill>
                <a:latin typeface="+mn-lt"/>
              </a:rPr>
              <a:t>2011</a:t>
            </a:r>
            <a:endParaRPr lang="en-US" sz="1200" dirty="0">
              <a:solidFill>
                <a:schemeClr val="tx2">
                  <a:shade val="90000"/>
                </a:schemeClr>
              </a:solidFill>
              <a:latin typeface="+mn-lt"/>
            </a:endParaRPr>
          </a:p>
        </p:txBody>
      </p:sp>
      <p:sp>
        <p:nvSpPr>
          <p:cNvPr id="53324" name="TextBox 5"/>
          <p:cNvSpPr txBox="1">
            <a:spLocks noChangeArrowheads="1"/>
          </p:cNvSpPr>
          <p:nvPr/>
        </p:nvSpPr>
        <p:spPr bwMode="auto">
          <a:xfrm>
            <a:off x="8077200" y="6324600"/>
            <a:ext cx="703263" cy="261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100" dirty="0">
                <a:latin typeface="Corbel" pitchFamily="34" charset="0"/>
              </a:rPr>
              <a:t>* p &lt; .05</a:t>
            </a:r>
          </a:p>
        </p:txBody>
      </p:sp>
      <p:sp>
        <p:nvSpPr>
          <p:cNvPr id="53325" name="TextBox 6"/>
          <p:cNvSpPr txBox="1">
            <a:spLocks noChangeArrowheads="1"/>
          </p:cNvSpPr>
          <p:nvPr/>
        </p:nvSpPr>
        <p:spPr bwMode="auto">
          <a:xfrm>
            <a:off x="2667000" y="6172200"/>
            <a:ext cx="3918060" cy="2616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100" b="1" dirty="0" smtClean="0">
                <a:solidFill>
                  <a:schemeClr val="accent5">
                    <a:lumMod val="75000"/>
                  </a:schemeClr>
                </a:solidFill>
                <a:latin typeface="Corbel" pitchFamily="34" charset="0"/>
              </a:rPr>
              <a:t>BOLDED</a:t>
            </a:r>
            <a:r>
              <a:rPr lang="en-US" sz="1100" dirty="0" smtClean="0">
                <a:latin typeface="Corbel" pitchFamily="34" charset="0"/>
              </a:rPr>
              <a:t> </a:t>
            </a:r>
            <a:r>
              <a:rPr lang="en-US" sz="1100" dirty="0">
                <a:latin typeface="Corbel" pitchFamily="34" charset="0"/>
              </a:rPr>
              <a:t>entries indicate significant differences between groups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Disclosures</a:t>
            </a:r>
            <a:endParaRPr lang="en-US" b="1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No disclosures </a:t>
            </a:r>
          </a:p>
          <a:p>
            <a:r>
              <a:rPr lang="en-US" dirty="0" smtClean="0"/>
              <a:t>This presentation in part is based on data obtained via an HSR&amp;D-funded research project (SDR-07-047). </a:t>
            </a:r>
          </a:p>
          <a:p>
            <a:r>
              <a:rPr lang="en-US" dirty="0" smtClean="0"/>
              <a:t>Any opinions or conclusions presented are those of the author and do not necessarily reflect those of the Department of Veterans Affairs.</a:t>
            </a:r>
            <a:endParaRPr lang="en-US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0"/>
          </p:nvPr>
        </p:nvSpPr>
        <p:spPr>
          <a:xfrm>
            <a:off x="304800" y="6477000"/>
            <a:ext cx="2895600" cy="227267"/>
          </a:xfrm>
        </p:spPr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CLARK-2011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7B66570-E491-E24F-B097-B0885CCCB835}" type="slidenum">
              <a:rPr lang="en-US" smtClean="0">
                <a:solidFill>
                  <a:schemeClr val="tx1"/>
                </a:solidFill>
              </a:rPr>
              <a:pPr/>
              <a:t>2</a:t>
            </a:fld>
            <a:endParaRPr lang="en-US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9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>
                <a:solidFill>
                  <a:schemeClr val="accent1">
                    <a:satMod val="150000"/>
                  </a:schemeClr>
                </a:solidFill>
              </a:rPr>
              <a:t>Complexity of Polytrauma Pain</a:t>
            </a:r>
            <a:endParaRPr lang="en-US" dirty="0">
              <a:solidFill>
                <a:schemeClr val="accent1">
                  <a:satMod val="150000"/>
                </a:scheme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>
                <a:solidFill>
                  <a:prstClr val="black">
                    <a:tint val="95000"/>
                  </a:prstClr>
                </a:solidFill>
              </a:rPr>
              <a:t>CLARK- </a:t>
            </a:r>
            <a:r>
              <a:rPr lang="en-US" dirty="0" smtClean="0">
                <a:solidFill>
                  <a:prstClr val="black">
                    <a:tint val="95000"/>
                  </a:prstClr>
                </a:solidFill>
              </a:rPr>
              <a:t>2011</a:t>
            </a:r>
            <a:endParaRPr lang="en-US" dirty="0">
              <a:solidFill>
                <a:prstClr val="black">
                  <a:tint val="9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6B0DCF9D-2255-409F-AEA7-7F16234F42DF}" type="slidenum">
              <a:rPr lang="en-US">
                <a:solidFill>
                  <a:prstClr val="black">
                    <a:tint val="95000"/>
                  </a:prstClr>
                </a:solidFill>
              </a:rPr>
              <a:pPr>
                <a:defRPr/>
              </a:pPr>
              <a:t>20</a:t>
            </a:fld>
            <a:endParaRPr lang="en-US" dirty="0">
              <a:solidFill>
                <a:prstClr val="black">
                  <a:tint val="95000"/>
                </a:prstClr>
              </a:solidFill>
            </a:endParaRPr>
          </a:p>
        </p:txBody>
      </p:sp>
      <p:grpSp>
        <p:nvGrpSpPr>
          <p:cNvPr id="3" name="Group 89"/>
          <p:cNvGrpSpPr>
            <a:grpSpLocks/>
          </p:cNvGrpSpPr>
          <p:nvPr/>
        </p:nvGrpSpPr>
        <p:grpSpPr bwMode="auto">
          <a:xfrm>
            <a:off x="152400" y="1676400"/>
            <a:ext cx="8915400" cy="5105400"/>
            <a:chOff x="152400" y="1676400"/>
            <a:chExt cx="8915400" cy="5105400"/>
          </a:xfrm>
        </p:grpSpPr>
        <p:sp>
          <p:nvSpPr>
            <p:cNvPr id="58" name="Cloud"/>
            <p:cNvSpPr>
              <a:spLocks noChangeAspect="1" noEditPoints="1" noChangeArrowheads="1"/>
            </p:cNvSpPr>
            <p:nvPr/>
          </p:nvSpPr>
          <p:spPr bwMode="auto">
            <a:xfrm>
              <a:off x="3314700" y="1905000"/>
              <a:ext cx="2857500" cy="1914525"/>
            </a:xfrm>
            <a:custGeom>
              <a:avLst/>
              <a:gdLst>
                <a:gd name="T0" fmla="*/ 67 w 21600"/>
                <a:gd name="T1" fmla="*/ 10800 h 21600"/>
                <a:gd name="T2" fmla="*/ 10800 w 21600"/>
                <a:gd name="T3" fmla="*/ 21577 h 21600"/>
                <a:gd name="T4" fmla="*/ 21582 w 21600"/>
                <a:gd name="T5" fmla="*/ 10800 h 21600"/>
                <a:gd name="T6" fmla="*/ 10800 w 21600"/>
                <a:gd name="T7" fmla="*/ 1235 h 21600"/>
                <a:gd name="T8" fmla="*/ 2977 w 21600"/>
                <a:gd name="T9" fmla="*/ 3262 h 21600"/>
                <a:gd name="T10" fmla="*/ 17087 w 21600"/>
                <a:gd name="T11" fmla="*/ 1733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T8" t="T9" r="T10" b="T11"/>
              <a:pathLst>
                <a:path w="21600" h="21600" extrusionOk="0">
                  <a:moveTo>
                    <a:pt x="1949" y="7180"/>
                  </a:moveTo>
                  <a:cubicBezTo>
                    <a:pt x="841" y="7336"/>
                    <a:pt x="0" y="8613"/>
                    <a:pt x="0" y="10137"/>
                  </a:cubicBezTo>
                  <a:cubicBezTo>
                    <a:pt x="-1" y="11192"/>
                    <a:pt x="409" y="12169"/>
                    <a:pt x="1074" y="12702"/>
                  </a:cubicBezTo>
                  <a:lnTo>
                    <a:pt x="1063" y="12668"/>
                  </a:lnTo>
                  <a:cubicBezTo>
                    <a:pt x="685" y="13217"/>
                    <a:pt x="475" y="13940"/>
                    <a:pt x="475" y="14690"/>
                  </a:cubicBezTo>
                  <a:cubicBezTo>
                    <a:pt x="475" y="16325"/>
                    <a:pt x="1451" y="17650"/>
                    <a:pt x="2655" y="17650"/>
                  </a:cubicBezTo>
                  <a:cubicBezTo>
                    <a:pt x="2739" y="17650"/>
                    <a:pt x="2824" y="17643"/>
                    <a:pt x="2909" y="17629"/>
                  </a:cubicBezTo>
                  <a:lnTo>
                    <a:pt x="2897" y="17649"/>
                  </a:lnTo>
                  <a:cubicBezTo>
                    <a:pt x="3585" y="19288"/>
                    <a:pt x="4863" y="20300"/>
                    <a:pt x="6247" y="20300"/>
                  </a:cubicBezTo>
                  <a:cubicBezTo>
                    <a:pt x="6947" y="20299"/>
                    <a:pt x="7635" y="20039"/>
                    <a:pt x="8235" y="19546"/>
                  </a:cubicBezTo>
                  <a:lnTo>
                    <a:pt x="8229" y="19550"/>
                  </a:lnTo>
                  <a:cubicBezTo>
                    <a:pt x="8855" y="20829"/>
                    <a:pt x="9908" y="21597"/>
                    <a:pt x="11036" y="21597"/>
                  </a:cubicBezTo>
                  <a:cubicBezTo>
                    <a:pt x="12523" y="21596"/>
                    <a:pt x="13836" y="20267"/>
                    <a:pt x="14267" y="18324"/>
                  </a:cubicBezTo>
                  <a:lnTo>
                    <a:pt x="14270" y="18350"/>
                  </a:lnTo>
                  <a:cubicBezTo>
                    <a:pt x="14730" y="18740"/>
                    <a:pt x="15260" y="18947"/>
                    <a:pt x="15802" y="18947"/>
                  </a:cubicBezTo>
                  <a:cubicBezTo>
                    <a:pt x="17390" y="18946"/>
                    <a:pt x="18682" y="17205"/>
                    <a:pt x="18694" y="15045"/>
                  </a:cubicBezTo>
                  <a:lnTo>
                    <a:pt x="18689" y="15035"/>
                  </a:lnTo>
                  <a:cubicBezTo>
                    <a:pt x="20357" y="14710"/>
                    <a:pt x="21597" y="12765"/>
                    <a:pt x="21597" y="10472"/>
                  </a:cubicBezTo>
                  <a:cubicBezTo>
                    <a:pt x="21597" y="9456"/>
                    <a:pt x="21350" y="8469"/>
                    <a:pt x="20896" y="7663"/>
                  </a:cubicBezTo>
                  <a:lnTo>
                    <a:pt x="20889" y="7661"/>
                  </a:lnTo>
                  <a:cubicBezTo>
                    <a:pt x="21031" y="7208"/>
                    <a:pt x="21105" y="6721"/>
                    <a:pt x="21105" y="6228"/>
                  </a:cubicBezTo>
                  <a:cubicBezTo>
                    <a:pt x="21105" y="4588"/>
                    <a:pt x="20299" y="3150"/>
                    <a:pt x="19139" y="2719"/>
                  </a:cubicBezTo>
                  <a:lnTo>
                    <a:pt x="19148" y="2712"/>
                  </a:lnTo>
                  <a:cubicBezTo>
                    <a:pt x="18940" y="1142"/>
                    <a:pt x="17933" y="0"/>
                    <a:pt x="16758" y="0"/>
                  </a:cubicBezTo>
                  <a:cubicBezTo>
                    <a:pt x="16044" y="-1"/>
                    <a:pt x="15367" y="426"/>
                    <a:pt x="14905" y="1165"/>
                  </a:cubicBezTo>
                  <a:lnTo>
                    <a:pt x="14909" y="1170"/>
                  </a:lnTo>
                  <a:cubicBezTo>
                    <a:pt x="14497" y="432"/>
                    <a:pt x="13855" y="0"/>
                    <a:pt x="13174" y="0"/>
                  </a:cubicBezTo>
                  <a:cubicBezTo>
                    <a:pt x="12347" y="-1"/>
                    <a:pt x="11590" y="637"/>
                    <a:pt x="11221" y="1645"/>
                  </a:cubicBezTo>
                  <a:lnTo>
                    <a:pt x="11229" y="1694"/>
                  </a:lnTo>
                  <a:cubicBezTo>
                    <a:pt x="10730" y="1024"/>
                    <a:pt x="10058" y="650"/>
                    <a:pt x="9358" y="650"/>
                  </a:cubicBezTo>
                  <a:cubicBezTo>
                    <a:pt x="8372" y="649"/>
                    <a:pt x="7466" y="1391"/>
                    <a:pt x="7003" y="2578"/>
                  </a:cubicBezTo>
                  <a:lnTo>
                    <a:pt x="6995" y="2602"/>
                  </a:lnTo>
                  <a:cubicBezTo>
                    <a:pt x="6477" y="2189"/>
                    <a:pt x="5888" y="1972"/>
                    <a:pt x="5288" y="1972"/>
                  </a:cubicBezTo>
                  <a:cubicBezTo>
                    <a:pt x="3423" y="1972"/>
                    <a:pt x="1912" y="4029"/>
                    <a:pt x="1912" y="6567"/>
                  </a:cubicBezTo>
                  <a:cubicBezTo>
                    <a:pt x="1911" y="6774"/>
                    <a:pt x="1922" y="6981"/>
                    <a:pt x="1942" y="7186"/>
                  </a:cubicBezTo>
                  <a:close/>
                </a:path>
                <a:path w="21600" h="21600" fill="none" extrusionOk="0">
                  <a:moveTo>
                    <a:pt x="1074" y="12702"/>
                  </a:moveTo>
                  <a:cubicBezTo>
                    <a:pt x="1407" y="12969"/>
                    <a:pt x="1786" y="13110"/>
                    <a:pt x="2172" y="13110"/>
                  </a:cubicBezTo>
                  <a:cubicBezTo>
                    <a:pt x="2228" y="13109"/>
                    <a:pt x="2285" y="13107"/>
                    <a:pt x="2341" y="13101"/>
                  </a:cubicBezTo>
                </a:path>
                <a:path w="21600" h="21600" fill="none" extrusionOk="0">
                  <a:moveTo>
                    <a:pt x="2909" y="17629"/>
                  </a:moveTo>
                  <a:cubicBezTo>
                    <a:pt x="3099" y="17599"/>
                    <a:pt x="3285" y="17535"/>
                    <a:pt x="3463" y="17439"/>
                  </a:cubicBezTo>
                </a:path>
                <a:path w="21600" h="21600" fill="none" extrusionOk="0">
                  <a:moveTo>
                    <a:pt x="7895" y="18680"/>
                  </a:moveTo>
                  <a:cubicBezTo>
                    <a:pt x="7983" y="18985"/>
                    <a:pt x="8095" y="19277"/>
                    <a:pt x="8229" y="19550"/>
                  </a:cubicBezTo>
                </a:path>
                <a:path w="21600" h="21600" fill="none" extrusionOk="0">
                  <a:moveTo>
                    <a:pt x="14267" y="18324"/>
                  </a:moveTo>
                  <a:cubicBezTo>
                    <a:pt x="14336" y="18013"/>
                    <a:pt x="14380" y="17693"/>
                    <a:pt x="14400" y="17370"/>
                  </a:cubicBezTo>
                </a:path>
                <a:path w="21600" h="21600" fill="none" extrusionOk="0">
                  <a:moveTo>
                    <a:pt x="18694" y="15045"/>
                  </a:moveTo>
                  <a:cubicBezTo>
                    <a:pt x="18694" y="15034"/>
                    <a:pt x="18695" y="15024"/>
                    <a:pt x="18695" y="15013"/>
                  </a:cubicBezTo>
                  <a:cubicBezTo>
                    <a:pt x="18695" y="13508"/>
                    <a:pt x="18063" y="12136"/>
                    <a:pt x="17069" y="11477"/>
                  </a:cubicBezTo>
                </a:path>
                <a:path w="21600" h="21600" fill="none" extrusionOk="0">
                  <a:moveTo>
                    <a:pt x="20165" y="8999"/>
                  </a:moveTo>
                  <a:cubicBezTo>
                    <a:pt x="20479" y="8635"/>
                    <a:pt x="20726" y="8177"/>
                    <a:pt x="20889" y="7661"/>
                  </a:cubicBezTo>
                </a:path>
                <a:path w="21600" h="21600" fill="none" extrusionOk="0">
                  <a:moveTo>
                    <a:pt x="19186" y="3344"/>
                  </a:moveTo>
                  <a:cubicBezTo>
                    <a:pt x="19186" y="3328"/>
                    <a:pt x="19187" y="3313"/>
                    <a:pt x="19187" y="3297"/>
                  </a:cubicBezTo>
                  <a:cubicBezTo>
                    <a:pt x="19187" y="3101"/>
                    <a:pt x="19174" y="2905"/>
                    <a:pt x="19148" y="2712"/>
                  </a:cubicBezTo>
                </a:path>
                <a:path w="21600" h="21600" fill="none" extrusionOk="0">
                  <a:moveTo>
                    <a:pt x="14905" y="1165"/>
                  </a:moveTo>
                  <a:cubicBezTo>
                    <a:pt x="14754" y="1408"/>
                    <a:pt x="14629" y="1679"/>
                    <a:pt x="14535" y="1971"/>
                  </a:cubicBezTo>
                </a:path>
                <a:path w="21600" h="21600" fill="none" extrusionOk="0">
                  <a:moveTo>
                    <a:pt x="11221" y="1645"/>
                  </a:moveTo>
                  <a:cubicBezTo>
                    <a:pt x="11140" y="1866"/>
                    <a:pt x="11080" y="2099"/>
                    <a:pt x="11041" y="2340"/>
                  </a:cubicBezTo>
                </a:path>
                <a:path w="21600" h="21600" fill="none" extrusionOk="0">
                  <a:moveTo>
                    <a:pt x="7645" y="3276"/>
                  </a:moveTo>
                  <a:cubicBezTo>
                    <a:pt x="7449" y="3016"/>
                    <a:pt x="7231" y="2790"/>
                    <a:pt x="6995" y="2602"/>
                  </a:cubicBezTo>
                </a:path>
                <a:path w="21600" h="21600" fill="none" extrusionOk="0">
                  <a:moveTo>
                    <a:pt x="1942" y="7186"/>
                  </a:moveTo>
                  <a:cubicBezTo>
                    <a:pt x="1966" y="7426"/>
                    <a:pt x="2004" y="7663"/>
                    <a:pt x="2056" y="7895"/>
                  </a:cubicBezTo>
                </a:path>
              </a:pathLst>
            </a:custGeom>
            <a:solidFill>
              <a:srgbClr val="FFFFFF"/>
            </a:solidFill>
            <a:ln w="9525">
              <a:noFill/>
              <a:miter lim="800000"/>
              <a:headEnd/>
              <a:tailEnd/>
            </a:ln>
            <a:effectLst>
              <a:outerShdw dist="107763" dir="2700000" algn="ctr" rotWithShape="0">
                <a:srgbClr val="808080"/>
              </a:outerShdw>
            </a:effec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 b="1" dirty="0">
                <a:solidFill>
                  <a:sysClr val="windowText" lastClr="000000"/>
                </a:solidFill>
                <a:latin typeface="Arial" charset="0"/>
              </a:endParaRPr>
            </a:p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2400" b="1" dirty="0">
                  <a:solidFill>
                    <a:sysClr val="windowText" lastClr="000000"/>
                  </a:solidFill>
                  <a:latin typeface="Arial" charset="0"/>
                </a:rPr>
                <a:t>Polytrauma </a:t>
              </a:r>
            </a:p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2400" b="1" dirty="0">
                  <a:solidFill>
                    <a:sysClr val="windowText" lastClr="000000"/>
                  </a:solidFill>
                  <a:latin typeface="Arial" charset="0"/>
                </a:rPr>
                <a:t>Pain</a:t>
              </a:r>
            </a:p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 dirty="0">
                <a:solidFill>
                  <a:sysClr val="windowText" lastClr="000000"/>
                </a:solidFill>
                <a:latin typeface="Arial" charset="0"/>
              </a:endParaRPr>
            </a:p>
          </p:txBody>
        </p:sp>
        <p:sp>
          <p:nvSpPr>
            <p:cNvPr id="38919" name="Text Box 4"/>
            <p:cNvSpPr txBox="1">
              <a:spLocks noChangeArrowheads="1"/>
            </p:cNvSpPr>
            <p:nvPr/>
          </p:nvSpPr>
          <p:spPr bwMode="auto">
            <a:xfrm>
              <a:off x="4191000" y="4556125"/>
              <a:ext cx="1524000" cy="457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fontAlgn="base">
                <a:spcBef>
                  <a:spcPct val="50000"/>
                </a:spcBef>
                <a:spcAft>
                  <a:spcPct val="0"/>
                </a:spcAft>
              </a:pPr>
              <a:endParaRPr lang="en-US" sz="2400" dirty="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38920" name="Text Box 5"/>
            <p:cNvSpPr txBox="1">
              <a:spLocks noChangeArrowheads="1"/>
            </p:cNvSpPr>
            <p:nvPr/>
          </p:nvSpPr>
          <p:spPr bwMode="auto">
            <a:xfrm>
              <a:off x="4495800" y="4038600"/>
              <a:ext cx="1828800" cy="9159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fontAlgn="base">
                <a:spcBef>
                  <a:spcPct val="50000"/>
                </a:spcBef>
                <a:spcAft>
                  <a:spcPct val="0"/>
                </a:spcAft>
              </a:pPr>
              <a:r>
                <a:rPr lang="en-US" b="1" dirty="0">
                  <a:solidFill>
                    <a:sysClr val="windowText" lastClr="000000"/>
                  </a:solidFill>
                  <a:latin typeface="Arial" charset="0"/>
                </a:rPr>
                <a:t>Orthopedic &amp; Soft Tissue Trauma</a:t>
              </a:r>
            </a:p>
          </p:txBody>
        </p:sp>
        <p:sp>
          <p:nvSpPr>
            <p:cNvPr id="61" name="Line 6"/>
            <p:cNvSpPr>
              <a:spLocks noChangeShapeType="1"/>
            </p:cNvSpPr>
            <p:nvPr/>
          </p:nvSpPr>
          <p:spPr bwMode="auto">
            <a:xfrm>
              <a:off x="5181600" y="3505200"/>
              <a:ext cx="76200" cy="533400"/>
            </a:xfrm>
            <a:prstGeom prst="line">
              <a:avLst/>
            </a:prstGeom>
            <a:noFill/>
            <a:ln w="57150">
              <a:solidFill>
                <a:srgbClr val="FFFFFF"/>
              </a:solidFill>
              <a:round/>
              <a:headEnd/>
              <a:tailEnd/>
            </a:ln>
            <a:effectLst/>
          </p:spPr>
          <p:txBody>
            <a:bodyPr wrap="none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b="1" dirty="0">
                <a:solidFill>
                  <a:srgbClr val="33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endParaRPr>
            </a:p>
          </p:txBody>
        </p:sp>
        <p:sp>
          <p:nvSpPr>
            <p:cNvPr id="38922" name="Text Box 7"/>
            <p:cNvSpPr txBox="1">
              <a:spLocks noChangeArrowheads="1"/>
            </p:cNvSpPr>
            <p:nvPr/>
          </p:nvSpPr>
          <p:spPr bwMode="auto">
            <a:xfrm>
              <a:off x="5943600" y="3733800"/>
              <a:ext cx="762000" cy="3667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fontAlgn="base">
                <a:spcBef>
                  <a:spcPct val="50000"/>
                </a:spcBef>
                <a:spcAft>
                  <a:spcPct val="0"/>
                </a:spcAft>
              </a:pPr>
              <a:r>
                <a:rPr lang="en-US" b="1" dirty="0">
                  <a:solidFill>
                    <a:sysClr val="windowText" lastClr="000000"/>
                  </a:solidFill>
                  <a:latin typeface="Arial" charset="0"/>
                </a:rPr>
                <a:t>SCI</a:t>
              </a:r>
            </a:p>
          </p:txBody>
        </p:sp>
        <p:sp>
          <p:nvSpPr>
            <p:cNvPr id="63" name="Line 8"/>
            <p:cNvSpPr>
              <a:spLocks noChangeShapeType="1"/>
            </p:cNvSpPr>
            <p:nvPr/>
          </p:nvSpPr>
          <p:spPr bwMode="auto">
            <a:xfrm>
              <a:off x="5715000" y="3352800"/>
              <a:ext cx="457200" cy="381000"/>
            </a:xfrm>
            <a:prstGeom prst="line">
              <a:avLst/>
            </a:prstGeom>
            <a:noFill/>
            <a:ln w="57150">
              <a:solidFill>
                <a:srgbClr val="FFFFFF"/>
              </a:solidFill>
              <a:round/>
              <a:headEnd/>
              <a:tailEnd/>
            </a:ln>
            <a:effectLst/>
          </p:spPr>
          <p:txBody>
            <a:bodyPr wrap="none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b="1" dirty="0">
                <a:solidFill>
                  <a:srgbClr val="33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endParaRPr>
            </a:p>
          </p:txBody>
        </p:sp>
        <p:sp>
          <p:nvSpPr>
            <p:cNvPr id="38924" name="Text Box 10"/>
            <p:cNvSpPr txBox="1">
              <a:spLocks noChangeArrowheads="1"/>
            </p:cNvSpPr>
            <p:nvPr/>
          </p:nvSpPr>
          <p:spPr bwMode="auto">
            <a:xfrm>
              <a:off x="6324600" y="2209800"/>
              <a:ext cx="990600" cy="3667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fontAlgn="base">
                <a:spcBef>
                  <a:spcPct val="50000"/>
                </a:spcBef>
                <a:spcAft>
                  <a:spcPct val="0"/>
                </a:spcAft>
              </a:pPr>
              <a:r>
                <a:rPr lang="en-US" b="1" dirty="0">
                  <a:solidFill>
                    <a:sysClr val="windowText" lastClr="000000"/>
                  </a:solidFill>
                  <a:latin typeface="Arial" charset="0"/>
                </a:rPr>
                <a:t>TBI</a:t>
              </a:r>
            </a:p>
          </p:txBody>
        </p:sp>
        <p:sp>
          <p:nvSpPr>
            <p:cNvPr id="65" name="Line 11"/>
            <p:cNvSpPr>
              <a:spLocks noChangeShapeType="1"/>
            </p:cNvSpPr>
            <p:nvPr/>
          </p:nvSpPr>
          <p:spPr bwMode="auto">
            <a:xfrm flipV="1">
              <a:off x="6019800" y="2438400"/>
              <a:ext cx="533400" cy="76200"/>
            </a:xfrm>
            <a:prstGeom prst="line">
              <a:avLst/>
            </a:prstGeom>
            <a:noFill/>
            <a:ln w="57150">
              <a:solidFill>
                <a:srgbClr val="FFFFFF"/>
              </a:solidFill>
              <a:round/>
              <a:headEnd/>
              <a:tailEnd/>
            </a:ln>
            <a:effectLst/>
          </p:spPr>
          <p:txBody>
            <a:bodyPr wrap="none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b="1" dirty="0">
                <a:solidFill>
                  <a:srgbClr val="33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endParaRPr>
            </a:p>
          </p:txBody>
        </p:sp>
        <p:sp>
          <p:nvSpPr>
            <p:cNvPr id="38926" name="Text Box 13"/>
            <p:cNvSpPr txBox="1">
              <a:spLocks noChangeArrowheads="1"/>
            </p:cNvSpPr>
            <p:nvPr/>
          </p:nvSpPr>
          <p:spPr bwMode="auto">
            <a:xfrm>
              <a:off x="3048000" y="4267201"/>
              <a:ext cx="1752600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fontAlgn="base">
                <a:spcBef>
                  <a:spcPct val="50000"/>
                </a:spcBef>
                <a:spcAft>
                  <a:spcPct val="0"/>
                </a:spcAft>
              </a:pPr>
              <a:r>
                <a:rPr lang="en-US" b="1" dirty="0">
                  <a:solidFill>
                    <a:sysClr val="windowText" lastClr="000000"/>
                  </a:solidFill>
                  <a:latin typeface="Arial" charset="0"/>
                </a:rPr>
                <a:t>Amputations</a:t>
              </a:r>
            </a:p>
          </p:txBody>
        </p:sp>
        <p:sp>
          <p:nvSpPr>
            <p:cNvPr id="67" name="Line 14"/>
            <p:cNvSpPr>
              <a:spLocks noChangeShapeType="1"/>
            </p:cNvSpPr>
            <p:nvPr/>
          </p:nvSpPr>
          <p:spPr bwMode="auto">
            <a:xfrm flipH="1">
              <a:off x="3962400" y="3657600"/>
              <a:ext cx="609600" cy="685800"/>
            </a:xfrm>
            <a:prstGeom prst="line">
              <a:avLst/>
            </a:prstGeom>
            <a:noFill/>
            <a:ln w="57150">
              <a:solidFill>
                <a:srgbClr val="FFFFFF"/>
              </a:solidFill>
              <a:round/>
              <a:headEnd/>
              <a:tailEnd/>
            </a:ln>
            <a:effectLst/>
          </p:spPr>
          <p:txBody>
            <a:bodyPr wrap="none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b="1" dirty="0">
                <a:solidFill>
                  <a:srgbClr val="33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endParaRPr>
            </a:p>
          </p:txBody>
        </p:sp>
        <p:sp>
          <p:nvSpPr>
            <p:cNvPr id="38928" name="Text Box 15"/>
            <p:cNvSpPr txBox="1">
              <a:spLocks noChangeArrowheads="1"/>
            </p:cNvSpPr>
            <p:nvPr/>
          </p:nvSpPr>
          <p:spPr bwMode="auto">
            <a:xfrm>
              <a:off x="2209800" y="2209800"/>
              <a:ext cx="1143000" cy="9233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 fontAlgn="base">
                <a:spcBef>
                  <a:spcPct val="50000"/>
                </a:spcBef>
                <a:spcAft>
                  <a:spcPct val="0"/>
                </a:spcAft>
              </a:pPr>
              <a:r>
                <a:rPr lang="en-US" b="1" dirty="0">
                  <a:solidFill>
                    <a:sysClr val="windowText" lastClr="000000"/>
                  </a:solidFill>
                  <a:latin typeface="Arial" charset="0"/>
                </a:rPr>
                <a:t>Hearing Loss &amp; </a:t>
              </a:r>
              <a:r>
                <a:rPr lang="en-US" b="1" dirty="0" smtClean="0">
                  <a:solidFill>
                    <a:sysClr val="windowText" lastClr="000000"/>
                  </a:solidFill>
                  <a:latin typeface="Arial" charset="0"/>
                </a:rPr>
                <a:t>Tinnitus</a:t>
              </a:r>
              <a:endParaRPr lang="en-US" b="1" dirty="0">
                <a:solidFill>
                  <a:sysClr val="windowText" lastClr="000000"/>
                </a:solidFill>
                <a:latin typeface="Arial" charset="0"/>
              </a:endParaRPr>
            </a:p>
          </p:txBody>
        </p:sp>
        <p:sp>
          <p:nvSpPr>
            <p:cNvPr id="70" name="Line 17"/>
            <p:cNvSpPr>
              <a:spLocks noChangeShapeType="1"/>
            </p:cNvSpPr>
            <p:nvPr/>
          </p:nvSpPr>
          <p:spPr bwMode="auto">
            <a:xfrm>
              <a:off x="3200400" y="2743200"/>
              <a:ext cx="533400" cy="76200"/>
            </a:xfrm>
            <a:prstGeom prst="line">
              <a:avLst/>
            </a:prstGeom>
            <a:noFill/>
            <a:ln w="57150">
              <a:solidFill>
                <a:srgbClr val="FFFFFF"/>
              </a:solidFill>
              <a:round/>
              <a:headEnd/>
              <a:tailEnd/>
            </a:ln>
            <a:effectLst/>
          </p:spPr>
          <p:txBody>
            <a:bodyPr wrap="none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b="1" dirty="0">
                <a:solidFill>
                  <a:srgbClr val="33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endParaRPr>
            </a:p>
          </p:txBody>
        </p:sp>
        <p:sp>
          <p:nvSpPr>
            <p:cNvPr id="38930" name="Text Box 18"/>
            <p:cNvSpPr txBox="1">
              <a:spLocks noChangeArrowheads="1"/>
            </p:cNvSpPr>
            <p:nvPr/>
          </p:nvSpPr>
          <p:spPr bwMode="auto">
            <a:xfrm>
              <a:off x="1981200" y="3657600"/>
              <a:ext cx="1371600" cy="50154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fontAlgn="base">
                <a:lnSpc>
                  <a:spcPct val="45000"/>
                </a:lnSpc>
                <a:spcBef>
                  <a:spcPct val="50000"/>
                </a:spcBef>
                <a:spcAft>
                  <a:spcPct val="0"/>
                </a:spcAft>
              </a:pPr>
              <a:r>
                <a:rPr lang="en-US" b="1" dirty="0">
                  <a:solidFill>
                    <a:sysClr val="windowText" lastClr="000000"/>
                  </a:solidFill>
                  <a:latin typeface="Arial" charset="0"/>
                </a:rPr>
                <a:t>Nerve</a:t>
              </a:r>
            </a:p>
            <a:p>
              <a:pPr algn="ctr" fontAlgn="base">
                <a:lnSpc>
                  <a:spcPct val="45000"/>
                </a:lnSpc>
                <a:spcBef>
                  <a:spcPct val="50000"/>
                </a:spcBef>
                <a:spcAft>
                  <a:spcPct val="0"/>
                </a:spcAft>
              </a:pPr>
              <a:r>
                <a:rPr lang="en-US" b="1" dirty="0">
                  <a:solidFill>
                    <a:sysClr val="windowText" lastClr="000000"/>
                  </a:solidFill>
                  <a:latin typeface="Arial" charset="0"/>
                </a:rPr>
                <a:t>Injury</a:t>
              </a:r>
            </a:p>
          </p:txBody>
        </p:sp>
        <p:sp>
          <p:nvSpPr>
            <p:cNvPr id="72" name="Line 19"/>
            <p:cNvSpPr>
              <a:spLocks noChangeShapeType="1"/>
            </p:cNvSpPr>
            <p:nvPr/>
          </p:nvSpPr>
          <p:spPr bwMode="auto">
            <a:xfrm flipH="1">
              <a:off x="3124200" y="3352800"/>
              <a:ext cx="533400" cy="228600"/>
            </a:xfrm>
            <a:prstGeom prst="line">
              <a:avLst/>
            </a:prstGeom>
            <a:noFill/>
            <a:ln w="57150">
              <a:solidFill>
                <a:srgbClr val="FFFF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b="1" dirty="0">
                <a:solidFill>
                  <a:srgbClr val="33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endParaRPr>
            </a:p>
          </p:txBody>
        </p:sp>
        <p:sp>
          <p:nvSpPr>
            <p:cNvPr id="38932" name="AutoShape 23"/>
            <p:cNvSpPr>
              <a:spLocks noChangeArrowheads="1"/>
            </p:cNvSpPr>
            <p:nvPr/>
          </p:nvSpPr>
          <p:spPr bwMode="auto">
            <a:xfrm>
              <a:off x="152400" y="1752600"/>
              <a:ext cx="1905000" cy="1219200"/>
            </a:xfrm>
            <a:prstGeom prst="pentagon">
              <a:avLst/>
            </a:prstGeom>
            <a:solidFill>
              <a:schemeClr val="accent5">
                <a:lumMod val="75000"/>
              </a:schemeClr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b="1" dirty="0">
                  <a:solidFill>
                    <a:srgbClr val="FFFFFF"/>
                  </a:solidFill>
                  <a:latin typeface="Arial" charset="0"/>
                </a:rPr>
                <a:t>Otalgia</a:t>
              </a:r>
            </a:p>
          </p:txBody>
        </p:sp>
        <p:sp>
          <p:nvSpPr>
            <p:cNvPr id="38933" name="AutoShape 24"/>
            <p:cNvSpPr>
              <a:spLocks noChangeArrowheads="1"/>
            </p:cNvSpPr>
            <p:nvPr/>
          </p:nvSpPr>
          <p:spPr bwMode="auto">
            <a:xfrm>
              <a:off x="152400" y="3581400"/>
              <a:ext cx="1905000" cy="1219200"/>
            </a:xfrm>
            <a:prstGeom prst="pentagon">
              <a:avLst/>
            </a:prstGeom>
            <a:solidFill>
              <a:schemeClr val="accent5">
                <a:lumMod val="75000"/>
              </a:schemeClr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b="1" dirty="0">
                  <a:solidFill>
                    <a:srgbClr val="FFFFFF"/>
                  </a:solidFill>
                  <a:latin typeface="Arial" charset="0"/>
                </a:rPr>
                <a:t>Neuropathic </a:t>
              </a:r>
            </a:p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b="1" dirty="0">
                  <a:solidFill>
                    <a:srgbClr val="FFFFFF"/>
                  </a:solidFill>
                  <a:latin typeface="Arial" charset="0"/>
                </a:rPr>
                <a:t>Pain</a:t>
              </a:r>
            </a:p>
          </p:txBody>
        </p:sp>
        <p:sp>
          <p:nvSpPr>
            <p:cNvPr id="38934" name="AutoShape 25"/>
            <p:cNvSpPr>
              <a:spLocks noChangeArrowheads="1"/>
            </p:cNvSpPr>
            <p:nvPr/>
          </p:nvSpPr>
          <p:spPr bwMode="auto">
            <a:xfrm>
              <a:off x="1981200" y="4953000"/>
              <a:ext cx="1905000" cy="1219200"/>
            </a:xfrm>
            <a:prstGeom prst="pentagon">
              <a:avLst/>
            </a:prstGeom>
            <a:solidFill>
              <a:schemeClr val="accent5">
                <a:lumMod val="75000"/>
              </a:schemeClr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b="1" dirty="0">
                  <a:solidFill>
                    <a:srgbClr val="FFFFFF"/>
                  </a:solidFill>
                  <a:latin typeface="Arial" charset="0"/>
                </a:rPr>
                <a:t>Phantom</a:t>
              </a:r>
            </a:p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b="1" dirty="0">
                  <a:solidFill>
                    <a:srgbClr val="FFFFFF"/>
                  </a:solidFill>
                  <a:latin typeface="Arial" charset="0"/>
                </a:rPr>
                <a:t>Pain</a:t>
              </a:r>
            </a:p>
          </p:txBody>
        </p:sp>
        <p:sp>
          <p:nvSpPr>
            <p:cNvPr id="38935" name="AutoShape 26"/>
            <p:cNvSpPr>
              <a:spLocks noChangeArrowheads="1"/>
            </p:cNvSpPr>
            <p:nvPr/>
          </p:nvSpPr>
          <p:spPr bwMode="auto">
            <a:xfrm>
              <a:off x="4572000" y="5181600"/>
              <a:ext cx="1905000" cy="1219200"/>
            </a:xfrm>
            <a:prstGeom prst="pentagon">
              <a:avLst/>
            </a:prstGeom>
            <a:solidFill>
              <a:schemeClr val="accent5">
                <a:lumMod val="75000"/>
              </a:schemeClr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600" b="1" dirty="0">
                  <a:solidFill>
                    <a:srgbClr val="FFFFFF"/>
                  </a:solidFill>
                  <a:latin typeface="Arial" charset="0"/>
                </a:rPr>
                <a:t>Nociceptive</a:t>
              </a:r>
            </a:p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600" b="1" dirty="0">
                  <a:solidFill>
                    <a:srgbClr val="FFFFFF"/>
                  </a:solidFill>
                  <a:latin typeface="Arial" charset="0"/>
                </a:rPr>
                <a:t>Pain</a:t>
              </a:r>
            </a:p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1600" dirty="0">
                <a:solidFill>
                  <a:srgbClr val="FFFFFF"/>
                </a:solidFill>
                <a:latin typeface="Arial" charset="0"/>
              </a:endParaRPr>
            </a:p>
          </p:txBody>
        </p:sp>
        <p:sp>
          <p:nvSpPr>
            <p:cNvPr id="38936" name="AutoShape 27"/>
            <p:cNvSpPr>
              <a:spLocks noChangeArrowheads="1"/>
            </p:cNvSpPr>
            <p:nvPr/>
          </p:nvSpPr>
          <p:spPr bwMode="auto">
            <a:xfrm>
              <a:off x="7086600" y="4800600"/>
              <a:ext cx="1905000" cy="1219200"/>
            </a:xfrm>
            <a:prstGeom prst="pentagon">
              <a:avLst/>
            </a:prstGeom>
            <a:solidFill>
              <a:schemeClr val="accent5">
                <a:lumMod val="75000"/>
              </a:schemeClr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b="1" dirty="0">
                <a:solidFill>
                  <a:srgbClr val="000000"/>
                </a:solidFill>
                <a:latin typeface="Arial" charset="0"/>
              </a:endParaRPr>
            </a:p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b="1" dirty="0">
                  <a:solidFill>
                    <a:srgbClr val="FFFFFF"/>
                  </a:solidFill>
                  <a:latin typeface="Arial" charset="0"/>
                </a:rPr>
                <a:t>Central</a:t>
              </a:r>
            </a:p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b="1" dirty="0">
                  <a:solidFill>
                    <a:srgbClr val="FFFFFF"/>
                  </a:solidFill>
                  <a:latin typeface="Arial" charset="0"/>
                </a:rPr>
                <a:t>Pain</a:t>
              </a:r>
            </a:p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b="1" dirty="0">
                <a:solidFill>
                  <a:srgbClr val="FFFFFF"/>
                </a:solidFill>
                <a:latin typeface="Arial" charset="0"/>
              </a:endParaRPr>
            </a:p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dirty="0">
                <a:solidFill>
                  <a:srgbClr val="FFFFFF"/>
                </a:solidFill>
                <a:latin typeface="Arial" charset="0"/>
              </a:endParaRPr>
            </a:p>
          </p:txBody>
        </p:sp>
        <p:sp>
          <p:nvSpPr>
            <p:cNvPr id="38937" name="AutoShape 28"/>
            <p:cNvSpPr>
              <a:spLocks noChangeArrowheads="1"/>
            </p:cNvSpPr>
            <p:nvPr/>
          </p:nvSpPr>
          <p:spPr bwMode="auto">
            <a:xfrm>
              <a:off x="7162800" y="3124200"/>
              <a:ext cx="1905000" cy="1219200"/>
            </a:xfrm>
            <a:prstGeom prst="pentagon">
              <a:avLst/>
            </a:prstGeom>
            <a:solidFill>
              <a:schemeClr val="accent5">
                <a:lumMod val="75000"/>
              </a:schemeClr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b="1" dirty="0">
                  <a:solidFill>
                    <a:srgbClr val="FFFFFF"/>
                  </a:solidFill>
                  <a:latin typeface="Arial" charset="0"/>
                </a:rPr>
                <a:t>Acute Pain</a:t>
              </a:r>
            </a:p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b="1" dirty="0">
                <a:solidFill>
                  <a:srgbClr val="FFFFFF"/>
                </a:solidFill>
                <a:latin typeface="Arial" charset="0"/>
              </a:endParaRPr>
            </a:p>
          </p:txBody>
        </p:sp>
        <p:sp>
          <p:nvSpPr>
            <p:cNvPr id="79" name="Line 22"/>
            <p:cNvSpPr>
              <a:spLocks noChangeShapeType="1"/>
            </p:cNvSpPr>
            <p:nvPr/>
          </p:nvSpPr>
          <p:spPr bwMode="auto">
            <a:xfrm flipH="1">
              <a:off x="1828800" y="3962400"/>
              <a:ext cx="381000" cy="152400"/>
            </a:xfrm>
            <a:prstGeom prst="line">
              <a:avLst/>
            </a:prstGeom>
            <a:noFill/>
            <a:ln w="57150">
              <a:solidFill>
                <a:srgbClr val="FFFFFF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b="1" dirty="0">
                <a:solidFill>
                  <a:srgbClr val="33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endParaRPr>
            </a:p>
          </p:txBody>
        </p:sp>
        <p:sp>
          <p:nvSpPr>
            <p:cNvPr id="80" name="Line 21"/>
            <p:cNvSpPr>
              <a:spLocks noChangeShapeType="1"/>
            </p:cNvSpPr>
            <p:nvPr/>
          </p:nvSpPr>
          <p:spPr bwMode="auto">
            <a:xfrm flipH="1">
              <a:off x="3200400" y="4724400"/>
              <a:ext cx="457200" cy="533400"/>
            </a:xfrm>
            <a:prstGeom prst="line">
              <a:avLst/>
            </a:prstGeom>
            <a:noFill/>
            <a:ln w="57150">
              <a:solidFill>
                <a:srgbClr val="FFFFFF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b="1" dirty="0">
                <a:solidFill>
                  <a:srgbClr val="33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endParaRPr>
            </a:p>
          </p:txBody>
        </p:sp>
        <p:sp>
          <p:nvSpPr>
            <p:cNvPr id="81" name="Line 20"/>
            <p:cNvSpPr>
              <a:spLocks noChangeShapeType="1"/>
            </p:cNvSpPr>
            <p:nvPr/>
          </p:nvSpPr>
          <p:spPr bwMode="auto">
            <a:xfrm>
              <a:off x="5410200" y="4953000"/>
              <a:ext cx="76200" cy="457200"/>
            </a:xfrm>
            <a:prstGeom prst="line">
              <a:avLst/>
            </a:prstGeom>
            <a:noFill/>
            <a:ln w="57150">
              <a:solidFill>
                <a:srgbClr val="FFFFFF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b="1" dirty="0">
                <a:solidFill>
                  <a:srgbClr val="33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endParaRPr>
            </a:p>
          </p:txBody>
        </p:sp>
        <p:sp>
          <p:nvSpPr>
            <p:cNvPr id="82" name="Line 9"/>
            <p:cNvSpPr>
              <a:spLocks noChangeShapeType="1"/>
            </p:cNvSpPr>
            <p:nvPr/>
          </p:nvSpPr>
          <p:spPr bwMode="auto">
            <a:xfrm>
              <a:off x="6629400" y="4114800"/>
              <a:ext cx="1066800" cy="990600"/>
            </a:xfrm>
            <a:prstGeom prst="line">
              <a:avLst/>
            </a:prstGeom>
            <a:noFill/>
            <a:ln w="57150">
              <a:solidFill>
                <a:srgbClr val="FFFFFF"/>
              </a:solidFill>
              <a:round/>
              <a:headEnd/>
              <a:tailEnd type="triangle" w="med" len="med"/>
            </a:ln>
            <a:effectLst/>
          </p:spPr>
          <p:txBody>
            <a:bodyPr wrap="none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b="1" dirty="0">
                <a:solidFill>
                  <a:srgbClr val="33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endParaRPr>
            </a:p>
          </p:txBody>
        </p:sp>
        <p:sp>
          <p:nvSpPr>
            <p:cNvPr id="69" name="Line 16"/>
            <p:cNvSpPr>
              <a:spLocks noChangeShapeType="1"/>
            </p:cNvSpPr>
            <p:nvPr/>
          </p:nvSpPr>
          <p:spPr bwMode="auto">
            <a:xfrm>
              <a:off x="1752600" y="2514600"/>
              <a:ext cx="533400" cy="76200"/>
            </a:xfrm>
            <a:prstGeom prst="line">
              <a:avLst/>
            </a:prstGeom>
            <a:noFill/>
            <a:ln w="57150">
              <a:solidFill>
                <a:srgbClr val="FFFFFF"/>
              </a:solidFill>
              <a:round/>
              <a:headEnd type="triangle" w="med" len="med"/>
              <a:tailEnd/>
            </a:ln>
            <a:effectLst/>
          </p:spPr>
          <p:txBody>
            <a:bodyPr wrap="none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b="1" dirty="0">
                <a:solidFill>
                  <a:srgbClr val="33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endParaRPr>
            </a:p>
          </p:txBody>
        </p:sp>
        <p:sp>
          <p:nvSpPr>
            <p:cNvPr id="38943" name="AutoShape 28"/>
            <p:cNvSpPr>
              <a:spLocks noChangeArrowheads="1"/>
            </p:cNvSpPr>
            <p:nvPr/>
          </p:nvSpPr>
          <p:spPr bwMode="auto">
            <a:xfrm>
              <a:off x="7086600" y="1676400"/>
              <a:ext cx="1905000" cy="1219200"/>
            </a:xfrm>
            <a:prstGeom prst="pentagon">
              <a:avLst/>
            </a:prstGeom>
            <a:solidFill>
              <a:schemeClr val="accent5">
                <a:lumMod val="75000"/>
              </a:schemeClr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b="1" dirty="0">
                  <a:solidFill>
                    <a:srgbClr val="FFFFFF"/>
                  </a:solidFill>
                  <a:latin typeface="Arial" charset="0"/>
                </a:rPr>
                <a:t>Headache</a:t>
              </a:r>
            </a:p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b="1" dirty="0">
                <a:solidFill>
                  <a:srgbClr val="FFFFFF"/>
                </a:solidFill>
                <a:latin typeface="Arial" charset="0"/>
              </a:endParaRPr>
            </a:p>
          </p:txBody>
        </p:sp>
        <p:sp>
          <p:nvSpPr>
            <p:cNvPr id="85" name="Line 11"/>
            <p:cNvSpPr>
              <a:spLocks noChangeShapeType="1"/>
            </p:cNvSpPr>
            <p:nvPr/>
          </p:nvSpPr>
          <p:spPr bwMode="auto">
            <a:xfrm>
              <a:off x="6019800" y="2971800"/>
              <a:ext cx="381000" cy="152400"/>
            </a:xfrm>
            <a:prstGeom prst="line">
              <a:avLst/>
            </a:prstGeom>
            <a:noFill/>
            <a:ln w="57150">
              <a:solidFill>
                <a:srgbClr val="FFFFFF"/>
              </a:solidFill>
              <a:round/>
              <a:headEnd/>
              <a:tailEnd/>
            </a:ln>
            <a:effectLst/>
          </p:spPr>
          <p:txBody>
            <a:bodyPr wrap="none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b="1" dirty="0">
                <a:solidFill>
                  <a:srgbClr val="33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endParaRPr>
            </a:p>
          </p:txBody>
        </p:sp>
        <p:sp>
          <p:nvSpPr>
            <p:cNvPr id="86" name="Line 12"/>
            <p:cNvSpPr>
              <a:spLocks noChangeShapeType="1"/>
            </p:cNvSpPr>
            <p:nvPr/>
          </p:nvSpPr>
          <p:spPr bwMode="auto">
            <a:xfrm>
              <a:off x="7315200" y="3429000"/>
              <a:ext cx="381000" cy="152400"/>
            </a:xfrm>
            <a:prstGeom prst="line">
              <a:avLst/>
            </a:prstGeom>
            <a:noFill/>
            <a:ln w="57150">
              <a:solidFill>
                <a:srgbClr val="FFFFFF"/>
              </a:solidFill>
              <a:round/>
              <a:headEnd/>
              <a:tailEnd type="triangle" w="med" len="med"/>
            </a:ln>
            <a:effectLst/>
          </p:spPr>
          <p:txBody>
            <a:bodyPr wrap="none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b="1" dirty="0">
                <a:solidFill>
                  <a:srgbClr val="33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endParaRPr>
            </a:p>
          </p:txBody>
        </p:sp>
        <p:sp>
          <p:nvSpPr>
            <p:cNvPr id="38946" name="TextBox 86"/>
            <p:cNvSpPr txBox="1">
              <a:spLocks noChangeArrowheads="1"/>
            </p:cNvSpPr>
            <p:nvPr/>
          </p:nvSpPr>
          <p:spPr bwMode="auto">
            <a:xfrm>
              <a:off x="6324600" y="2895600"/>
              <a:ext cx="1219200" cy="6463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b="1" dirty="0">
                  <a:solidFill>
                    <a:sysClr val="windowText" lastClr="000000"/>
                  </a:solidFill>
                  <a:latin typeface="Arial" charset="0"/>
                </a:rPr>
                <a:t>Surgical revisions</a:t>
              </a:r>
            </a:p>
          </p:txBody>
        </p:sp>
        <p:sp>
          <p:nvSpPr>
            <p:cNvPr id="83" name="Line 12"/>
            <p:cNvSpPr>
              <a:spLocks noChangeShapeType="1"/>
            </p:cNvSpPr>
            <p:nvPr/>
          </p:nvSpPr>
          <p:spPr bwMode="auto">
            <a:xfrm flipV="1">
              <a:off x="7086600" y="2316163"/>
              <a:ext cx="304800" cy="46037"/>
            </a:xfrm>
            <a:prstGeom prst="line">
              <a:avLst/>
            </a:prstGeom>
            <a:noFill/>
            <a:ln w="57150">
              <a:solidFill>
                <a:srgbClr val="FFFFFF"/>
              </a:solidFill>
              <a:round/>
              <a:headEnd/>
              <a:tailEnd type="triangle" w="med" len="med"/>
            </a:ln>
            <a:effectLst/>
          </p:spPr>
          <p:txBody>
            <a:bodyPr wrap="none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b="1" dirty="0">
                <a:solidFill>
                  <a:srgbClr val="33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endParaRPr>
            </a:p>
          </p:txBody>
        </p:sp>
        <p:sp>
          <p:nvSpPr>
            <p:cNvPr id="38948" name="TextBox 87"/>
            <p:cNvSpPr txBox="1">
              <a:spLocks noChangeArrowheads="1"/>
            </p:cNvSpPr>
            <p:nvPr/>
          </p:nvSpPr>
          <p:spPr bwMode="auto">
            <a:xfrm>
              <a:off x="5410200" y="6504801"/>
              <a:ext cx="3048000" cy="2769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200" b="1" dirty="0">
                  <a:solidFill>
                    <a:prstClr val="black"/>
                  </a:solidFill>
                </a:rPr>
                <a:t>Adapted with permission from Scott, 2008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Polytrauma Pain Course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CLARK- 2011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26F514D0-B9A8-435D-AB47-8D1744BB4A72}" type="slidenum">
              <a:rPr lang="en-US" smtClean="0"/>
              <a:pPr>
                <a:defRPr/>
              </a:pPr>
              <a:t>21</a:t>
            </a:fld>
            <a:endParaRPr lang="en-US" dirty="0"/>
          </a:p>
        </p:txBody>
      </p:sp>
      <p:pic>
        <p:nvPicPr>
          <p:cNvPr id="6" name="Picture 4" descr="pain classification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" y="1822450"/>
            <a:ext cx="8915400" cy="396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5613" y="274638"/>
            <a:ext cx="8226425" cy="792162"/>
          </a:xfrm>
        </p:spPr>
        <p:txBody>
          <a:bodyPr anchor="t" anchorCtr="0"/>
          <a:lstStyle/>
          <a:p>
            <a:r>
              <a:rPr lang="en-US" sz="4000" b="1" dirty="0" smtClean="0">
                <a:solidFill>
                  <a:schemeClr val="accent1"/>
                </a:solidFill>
              </a:rPr>
              <a:t>Polytrauma</a:t>
            </a:r>
            <a:r>
              <a:rPr lang="en-US" sz="4000" b="1" dirty="0" smtClean="0"/>
              <a:t> </a:t>
            </a:r>
            <a:r>
              <a:rPr lang="en-US" sz="4000" b="1" dirty="0" smtClean="0">
                <a:solidFill>
                  <a:srgbClr val="FFC000"/>
                </a:solidFill>
              </a:rPr>
              <a:t>Pain</a:t>
            </a:r>
            <a:r>
              <a:rPr lang="en-US" sz="4000" b="1" dirty="0" smtClean="0"/>
              <a:t> Characteristics</a:t>
            </a:r>
            <a:endParaRPr lang="en-US" sz="4000" dirty="0"/>
          </a:p>
        </p:txBody>
      </p:sp>
      <p:sp>
        <p:nvSpPr>
          <p:cNvPr id="6" name="Rectangle 3"/>
          <p:cNvSpPr>
            <a:spLocks noGrp="1" noChangeArrowheads="1"/>
          </p:cNvSpPr>
          <p:nvPr>
            <p:ph idx="1"/>
          </p:nvPr>
        </p:nvSpPr>
        <p:spPr>
          <a:xfrm>
            <a:off x="455613" y="1493837"/>
            <a:ext cx="8226425" cy="4983163"/>
          </a:xfrm>
        </p:spPr>
        <p:txBody>
          <a:bodyPr>
            <a:normAutofit fontScale="92500" lnSpcReduction="10000"/>
          </a:bodyPr>
          <a:lstStyle/>
          <a:p>
            <a:pPr marL="438912" indent="-320040" fontAlgn="auto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en-US" sz="3000" b="1" dirty="0" smtClean="0">
                <a:latin typeface="+mj-lt"/>
              </a:rPr>
              <a:t>Pain prevalence = </a:t>
            </a:r>
            <a:r>
              <a:rPr lang="en-US" sz="3000" b="1" dirty="0" smtClean="0">
                <a:solidFill>
                  <a:schemeClr val="accent5">
                    <a:lumMod val="75000"/>
                  </a:schemeClr>
                </a:solidFill>
                <a:latin typeface="+mj-lt"/>
              </a:rPr>
              <a:t>96%              </a:t>
            </a:r>
          </a:p>
          <a:p>
            <a:pPr marL="438912" indent="-320040" fontAlgn="auto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en-US" sz="1500" b="1" kern="1200" dirty="0" smtClean="0">
                <a:latin typeface="+mj-lt"/>
              </a:rPr>
              <a:t>Clark, Bair, Buckenmaier III, Gironda, &amp; Walker, 2007</a:t>
            </a:r>
          </a:p>
          <a:p>
            <a:pPr>
              <a:spcBef>
                <a:spcPts val="1800"/>
              </a:spcBef>
            </a:pPr>
            <a:r>
              <a:rPr lang="en-US" b="1" dirty="0" smtClean="0"/>
              <a:t>Headaches </a:t>
            </a:r>
            <a:r>
              <a:rPr lang="en-US" b="1" dirty="0"/>
              <a:t>and cervical pain from traumatic brain injuries and blast injuries </a:t>
            </a:r>
            <a:r>
              <a:rPr lang="en-US" b="1" dirty="0">
                <a:solidFill>
                  <a:schemeClr val="accent5">
                    <a:lumMod val="75000"/>
                  </a:schemeClr>
                </a:solidFill>
              </a:rPr>
              <a:t>(65%)</a:t>
            </a:r>
          </a:p>
          <a:p>
            <a:r>
              <a:rPr lang="en-US" b="1" dirty="0"/>
              <a:t>Extremity pain from blast injuries </a:t>
            </a:r>
            <a:r>
              <a:rPr lang="en-US" b="1" dirty="0">
                <a:solidFill>
                  <a:schemeClr val="accent5">
                    <a:lumMod val="75000"/>
                  </a:schemeClr>
                </a:solidFill>
              </a:rPr>
              <a:t>(55%)</a:t>
            </a:r>
          </a:p>
          <a:p>
            <a:r>
              <a:rPr lang="en-US" b="1" dirty="0"/>
              <a:t>Neuropathic pain from fasciotomies </a:t>
            </a:r>
            <a:r>
              <a:rPr lang="en-US" b="1" dirty="0">
                <a:solidFill>
                  <a:schemeClr val="accent5">
                    <a:lumMod val="75000"/>
                  </a:schemeClr>
                </a:solidFill>
              </a:rPr>
              <a:t>(30%)</a:t>
            </a:r>
          </a:p>
          <a:p>
            <a:r>
              <a:rPr lang="en-US" b="1" dirty="0"/>
              <a:t>Phantom limb pain from amputations </a:t>
            </a:r>
            <a:r>
              <a:rPr lang="en-US" b="1" dirty="0">
                <a:solidFill>
                  <a:schemeClr val="accent5">
                    <a:lumMod val="75000"/>
                  </a:schemeClr>
                </a:solidFill>
              </a:rPr>
              <a:t>(20%)</a:t>
            </a:r>
          </a:p>
          <a:p>
            <a:r>
              <a:rPr lang="en-US" b="1" dirty="0"/>
              <a:t>Back pain </a:t>
            </a:r>
            <a:r>
              <a:rPr lang="en-US" b="1" dirty="0">
                <a:solidFill>
                  <a:schemeClr val="accent5">
                    <a:lumMod val="75000"/>
                  </a:schemeClr>
                </a:solidFill>
              </a:rPr>
              <a:t>(20%)</a:t>
            </a:r>
          </a:p>
          <a:p>
            <a:r>
              <a:rPr lang="en-US" b="1" dirty="0"/>
              <a:t>Burn pain from blast injuries </a:t>
            </a:r>
            <a:r>
              <a:rPr lang="en-US" b="1" dirty="0">
                <a:solidFill>
                  <a:schemeClr val="accent5">
                    <a:lumMod val="75000"/>
                  </a:schemeClr>
                </a:solidFill>
              </a:rPr>
              <a:t>(10%)</a:t>
            </a:r>
          </a:p>
          <a:p>
            <a:r>
              <a:rPr lang="en-US" b="1" dirty="0"/>
              <a:t>Diffuse pain from numerous soft tissue shrapnel wounds</a:t>
            </a:r>
            <a:r>
              <a:rPr lang="en-US" dirty="0"/>
              <a:t> </a:t>
            </a:r>
            <a:r>
              <a:rPr lang="en-US" b="1" dirty="0">
                <a:solidFill>
                  <a:schemeClr val="accent5">
                    <a:lumMod val="75000"/>
                  </a:schemeClr>
                </a:solidFill>
              </a:rPr>
              <a:t>(10%)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 smtClean="0"/>
              <a:t>CLARK -2011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8017AD8-79C8-4C01-BA71-D56B936AFDF0}" type="slidenum">
              <a:rPr lang="en-US" smtClean="0"/>
              <a:pPr/>
              <a:t>22</a:t>
            </a:fld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4343400" y="6169223"/>
            <a:ext cx="362099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/>
              <a:t>Clark, Scholten, Walker, &amp; Gironda, 2009</a:t>
            </a:r>
            <a:endParaRPr lang="en-US" sz="14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457200" y="122238"/>
            <a:ext cx="8458200" cy="944562"/>
          </a:xfrm>
        </p:spPr>
        <p:txBody>
          <a:bodyPr>
            <a:noAutofit/>
          </a:bodyPr>
          <a:lstStyle/>
          <a:p>
            <a:r>
              <a:rPr lang="en-US" sz="3600" b="1" dirty="0" smtClean="0"/>
              <a:t>Course of Pain: </a:t>
            </a:r>
            <a:r>
              <a:rPr lang="en-US" sz="3600" b="1" dirty="0" err="1" smtClean="0"/>
              <a:t>Predeployment</a:t>
            </a:r>
            <a:r>
              <a:rPr lang="en-US" sz="3600" b="1" dirty="0" smtClean="0"/>
              <a:t> Back Pain</a:t>
            </a:r>
            <a:endParaRPr lang="en-US" sz="3600" b="1" dirty="0"/>
          </a:p>
        </p:txBody>
      </p:sp>
      <p:sp>
        <p:nvSpPr>
          <p:cNvPr id="6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228600" y="6229350"/>
            <a:ext cx="2895600" cy="476250"/>
          </a:xfrm>
        </p:spPr>
        <p:txBody>
          <a:bodyPr/>
          <a:lstStyle/>
          <a:p>
            <a:r>
              <a:rPr lang="en-US" sz="1200" dirty="0" smtClean="0"/>
              <a:t>CLARK -2011</a:t>
            </a:r>
            <a:endParaRPr lang="en-US" sz="1200" dirty="0"/>
          </a:p>
        </p:txBody>
      </p:sp>
      <p:sp>
        <p:nvSpPr>
          <p:cNvPr id="9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/>
          <a:p>
            <a:fld id="{08017AD8-79C8-4C01-BA71-D56B936AFDF0}" type="slidenum">
              <a:rPr lang="en-US" sz="1200" smtClean="0"/>
              <a:pPr/>
              <a:t>23</a:t>
            </a:fld>
            <a:endParaRPr lang="en-US" sz="1200" dirty="0"/>
          </a:p>
        </p:txBody>
      </p:sp>
      <p:graphicFrame>
        <p:nvGraphicFramePr>
          <p:cNvPr id="14" name="Chart 13"/>
          <p:cNvGraphicFramePr/>
          <p:nvPr/>
        </p:nvGraphicFramePr>
        <p:xfrm>
          <a:off x="533400" y="1600200"/>
          <a:ext cx="7924800" cy="4724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Course of Pain: Soft Tissue Injury </a:t>
            </a:r>
            <a:endParaRPr lang="en-US" dirty="0"/>
          </a:p>
        </p:txBody>
      </p:sp>
      <p:sp>
        <p:nvSpPr>
          <p:cNvPr id="6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228600" y="6477000"/>
            <a:ext cx="5508625" cy="274638"/>
          </a:xfrm>
        </p:spPr>
        <p:txBody>
          <a:bodyPr anchor="b" anchorCtr="0">
            <a:noAutofit/>
          </a:bodyPr>
          <a:lstStyle/>
          <a:p>
            <a:r>
              <a:rPr lang="en-US" sz="1100" dirty="0" smtClean="0"/>
              <a:t>CLARK -2011</a:t>
            </a:r>
            <a:endParaRPr lang="en-US" sz="11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 anchor="ctr" anchorCtr="0"/>
          <a:lstStyle/>
          <a:p>
            <a:fld id="{DB47C0BB-2AFF-485A-B0A0-6472BA6D34EF}" type="slidenum">
              <a:rPr lang="en-US" sz="1200" smtClean="0"/>
              <a:pPr/>
              <a:t>24</a:t>
            </a:fld>
            <a:endParaRPr lang="en-US" dirty="0"/>
          </a:p>
        </p:txBody>
      </p:sp>
      <p:graphicFrame>
        <p:nvGraphicFramePr>
          <p:cNvPr id="8" name="Chart 7"/>
          <p:cNvGraphicFramePr/>
          <p:nvPr/>
        </p:nvGraphicFramePr>
        <p:xfrm>
          <a:off x="457200" y="1676400"/>
          <a:ext cx="8077200" cy="4800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6"/>
          <p:cNvSpPr txBox="1">
            <a:spLocks/>
          </p:cNvSpPr>
          <p:nvPr/>
        </p:nvSpPr>
        <p:spPr>
          <a:xfrm>
            <a:off x="609600" y="198438"/>
            <a:ext cx="8074025" cy="639762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Tx/>
              <a:buFontTx/>
              <a:buNone/>
              <a:tabLst/>
              <a:defRPr/>
            </a:pPr>
            <a:r>
              <a:rPr kumimoji="0" lang="en-US" sz="32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Course of Pain- Blast-related Headache</a:t>
            </a:r>
            <a:endParaRPr kumimoji="0" lang="en-US" sz="3200" b="1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graphicFrame>
        <p:nvGraphicFramePr>
          <p:cNvPr id="8" name="Chart 7"/>
          <p:cNvGraphicFramePr/>
          <p:nvPr/>
        </p:nvGraphicFramePr>
        <p:xfrm>
          <a:off x="533400" y="1524000"/>
          <a:ext cx="8077200" cy="4953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1" name="Title 10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838200"/>
          </a:xfrm>
        </p:spPr>
        <p:txBody>
          <a:bodyPr>
            <a:normAutofit fontScale="90000"/>
          </a:bodyPr>
          <a:lstStyle/>
          <a:p>
            <a:pPr lvl="0"/>
            <a:r>
              <a:rPr lang="en-US" sz="4000" kern="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Course of Pain- Blast-related Headache</a:t>
            </a:r>
            <a:r>
              <a:rPr lang="en-US" sz="4800" kern="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sz="4800" kern="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en-US" dirty="0"/>
          </a:p>
        </p:txBody>
      </p:sp>
      <p:sp>
        <p:nvSpPr>
          <p:cNvPr id="10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04800" y="6400800"/>
            <a:ext cx="5508625" cy="274638"/>
          </a:xfrm>
        </p:spPr>
        <p:txBody>
          <a:bodyPr anchor="b" anchorCtr="0">
            <a:noAutofit/>
          </a:bodyPr>
          <a:lstStyle/>
          <a:p>
            <a:r>
              <a:rPr lang="en-US" sz="1100" dirty="0" smtClean="0"/>
              <a:t>CLARK -2011</a:t>
            </a:r>
            <a:endParaRPr lang="en-US" sz="1100" dirty="0"/>
          </a:p>
        </p:txBody>
      </p:sp>
      <p:sp>
        <p:nvSpPr>
          <p:cNvPr id="9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 anchor="ctr" anchorCtr="0"/>
          <a:lstStyle/>
          <a:p>
            <a:fld id="{DB47C0BB-2AFF-485A-B0A0-6472BA6D34EF}" type="slidenum">
              <a:rPr lang="en-US" sz="1200" smtClean="0"/>
              <a:pPr/>
              <a:t>25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6"/>
          <p:cNvSpPr txBox="1">
            <a:spLocks/>
          </p:cNvSpPr>
          <p:nvPr/>
        </p:nvSpPr>
        <p:spPr>
          <a:xfrm>
            <a:off x="609600" y="198438"/>
            <a:ext cx="8074025" cy="639762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Tx/>
              <a:buFontTx/>
              <a:buNone/>
              <a:tabLst/>
              <a:defRPr/>
            </a:pPr>
            <a:r>
              <a:rPr kumimoji="0" lang="en-US" sz="32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Course of Pain- Burns</a:t>
            </a:r>
            <a:endParaRPr kumimoji="0" lang="en-US" sz="3200" b="1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graphicFrame>
        <p:nvGraphicFramePr>
          <p:cNvPr id="7" name="Chart 6"/>
          <p:cNvGraphicFramePr/>
          <p:nvPr/>
        </p:nvGraphicFramePr>
        <p:xfrm>
          <a:off x="533400" y="1600200"/>
          <a:ext cx="7962900" cy="4876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762000"/>
          </a:xfrm>
        </p:spPr>
        <p:txBody>
          <a:bodyPr>
            <a:normAutofit fontScale="90000"/>
          </a:bodyPr>
          <a:lstStyle/>
          <a:p>
            <a:pPr lvl="0"/>
            <a:r>
              <a:rPr lang="en-US" sz="4800" kern="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Course of Pain- Burns</a:t>
            </a:r>
            <a:br>
              <a:rPr lang="en-US" sz="4800" kern="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9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 anchor="ctr" anchorCtr="0"/>
          <a:lstStyle/>
          <a:p>
            <a:fld id="{DB47C0BB-2AFF-485A-B0A0-6472BA6D34EF}" type="slidenum">
              <a:rPr lang="en-US" sz="1200" smtClean="0"/>
              <a:pPr/>
              <a:t>26</a:t>
            </a:fld>
            <a:endParaRPr lang="en-US" dirty="0"/>
          </a:p>
        </p:txBody>
      </p:sp>
      <p:sp>
        <p:nvSpPr>
          <p:cNvPr id="11" name="Footer Placeholder 3"/>
          <p:cNvSpPr txBox="1">
            <a:spLocks/>
          </p:cNvSpPr>
          <p:nvPr/>
        </p:nvSpPr>
        <p:spPr>
          <a:xfrm>
            <a:off x="304800" y="6400800"/>
            <a:ext cx="5508625" cy="274638"/>
          </a:xfrm>
          <a:prstGeom prst="rect">
            <a:avLst/>
          </a:prstGeom>
        </p:spPr>
        <p:txBody>
          <a:bodyPr vert="horz" lIns="45720" rIns="45720" bIns="0" rtlCol="0" anchor="b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1200" cap="none" spc="0" normalizeH="0" baseline="0" noProof="0" smtClean="0">
                <a:ln>
                  <a:noFill/>
                </a:ln>
                <a:solidFill>
                  <a:schemeClr val="tx1">
                    <a:tint val="9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CLARK -2011</a:t>
            </a:r>
            <a:endParaRPr kumimoji="0" lang="en-US" sz="11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tint val="9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6"/>
          <p:cNvSpPr txBox="1">
            <a:spLocks/>
          </p:cNvSpPr>
          <p:nvPr/>
        </p:nvSpPr>
        <p:spPr>
          <a:xfrm>
            <a:off x="609600" y="198438"/>
            <a:ext cx="8074025" cy="639762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Tx/>
              <a:buFontTx/>
              <a:buNone/>
              <a:tabLst/>
              <a:defRPr/>
            </a:pPr>
            <a:r>
              <a:rPr kumimoji="0" lang="en-US" sz="32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Course of Pain- Surgical Revisions</a:t>
            </a:r>
            <a:endParaRPr kumimoji="0" lang="en-US" sz="3200" b="1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graphicFrame>
        <p:nvGraphicFramePr>
          <p:cNvPr id="8" name="Chart 7"/>
          <p:cNvGraphicFramePr/>
          <p:nvPr/>
        </p:nvGraphicFramePr>
        <p:xfrm>
          <a:off x="609600" y="1600200"/>
          <a:ext cx="7924800" cy="4876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lvl="0"/>
            <a:r>
              <a:rPr lang="en-US" sz="4000" kern="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Course of Pain- Surgical Revisions</a:t>
            </a:r>
            <a:br>
              <a:rPr lang="en-US" sz="4000" kern="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en-US" sz="4000" dirty="0">
              <a:solidFill>
                <a:srgbClr val="FFFF00"/>
              </a:solidFill>
            </a:endParaRPr>
          </a:p>
        </p:txBody>
      </p:sp>
      <p:sp>
        <p:nvSpPr>
          <p:cNvPr id="10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04800" y="6400800"/>
            <a:ext cx="5508625" cy="274638"/>
          </a:xfrm>
        </p:spPr>
        <p:txBody>
          <a:bodyPr anchor="b" anchorCtr="0">
            <a:noAutofit/>
          </a:bodyPr>
          <a:lstStyle/>
          <a:p>
            <a:r>
              <a:rPr lang="en-US" sz="1100" dirty="0" smtClean="0"/>
              <a:t>CLARK -2011</a:t>
            </a:r>
            <a:endParaRPr lang="en-US" sz="1100" dirty="0"/>
          </a:p>
        </p:txBody>
      </p:sp>
      <p:sp>
        <p:nvSpPr>
          <p:cNvPr id="11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8204200" y="6507162"/>
            <a:ext cx="733425" cy="274638"/>
          </a:xfrm>
        </p:spPr>
        <p:txBody>
          <a:bodyPr anchor="ctr" anchorCtr="0"/>
          <a:lstStyle/>
          <a:p>
            <a:fld id="{DB47C0BB-2AFF-485A-B0A0-6472BA6D34EF}" type="slidenum">
              <a:rPr lang="en-US" sz="1200" smtClean="0"/>
              <a:pPr/>
              <a:t>27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hart 3"/>
          <p:cNvGraphicFramePr/>
          <p:nvPr/>
        </p:nvGraphicFramePr>
        <p:xfrm>
          <a:off x="609600" y="1600200"/>
          <a:ext cx="7924800" cy="4953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Title 6"/>
          <p:cNvSpPr txBox="1">
            <a:spLocks/>
          </p:cNvSpPr>
          <p:nvPr/>
        </p:nvSpPr>
        <p:spPr>
          <a:xfrm>
            <a:off x="609600" y="198438"/>
            <a:ext cx="8074025" cy="639762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Tx/>
              <a:buFontTx/>
              <a:buNone/>
              <a:tabLst/>
              <a:defRPr/>
            </a:pPr>
            <a:r>
              <a:rPr kumimoji="0" lang="en-US" sz="32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Combined Course of</a:t>
            </a:r>
            <a:r>
              <a:rPr kumimoji="0" lang="en-US" sz="3200" b="1" i="0" u="none" strike="noStrike" kern="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 Polytrauma Pain</a:t>
            </a:r>
            <a:endParaRPr kumimoji="0" lang="en-US" sz="3200" b="1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838200"/>
          </a:xfrm>
        </p:spPr>
        <p:txBody>
          <a:bodyPr>
            <a:noAutofit/>
          </a:bodyPr>
          <a:lstStyle/>
          <a:p>
            <a:pPr lvl="0"/>
            <a:r>
              <a:rPr lang="en-US" sz="3600" kern="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Combined Course of Polytrauma Pain</a:t>
            </a:r>
            <a:br>
              <a:rPr lang="en-US" sz="3600" kern="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en-US" sz="3600" dirty="0">
              <a:solidFill>
                <a:srgbClr val="FFFF00"/>
              </a:solidFill>
            </a:endParaRPr>
          </a:p>
        </p:txBody>
      </p:sp>
      <p:sp>
        <p:nvSpPr>
          <p:cNvPr id="6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 anchor="ctr" anchorCtr="0"/>
          <a:lstStyle/>
          <a:p>
            <a:fld id="{DB47C0BB-2AFF-485A-B0A0-6472BA6D34EF}" type="slidenum">
              <a:rPr lang="en-US" sz="1200" smtClean="0"/>
              <a:pPr/>
              <a:t>28</a:t>
            </a:fld>
            <a:endParaRPr lang="en-US" dirty="0"/>
          </a:p>
        </p:txBody>
      </p:sp>
      <p:sp>
        <p:nvSpPr>
          <p:cNvPr id="9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04800" y="6400800"/>
            <a:ext cx="5508625" cy="274638"/>
          </a:xfrm>
        </p:spPr>
        <p:txBody>
          <a:bodyPr anchor="b" anchorCtr="0">
            <a:noAutofit/>
          </a:bodyPr>
          <a:lstStyle/>
          <a:p>
            <a:r>
              <a:rPr lang="en-US" sz="1100" dirty="0" smtClean="0"/>
              <a:t>CLARK -2011</a:t>
            </a:r>
            <a:endParaRPr lang="en-US" sz="11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C000"/>
                </a:solidFill>
              </a:rPr>
              <a:t>Emotional Injuries</a:t>
            </a:r>
            <a:endParaRPr lang="en-US" dirty="0">
              <a:solidFill>
                <a:srgbClr val="FFC000"/>
              </a:solidFill>
            </a:endParaRPr>
          </a:p>
        </p:txBody>
      </p:sp>
      <p:pic>
        <p:nvPicPr>
          <p:cNvPr id="3" name="Picture 4" descr="photo 1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1524000" y="1870075"/>
            <a:ext cx="5867400" cy="3921125"/>
          </a:xfrm>
          <a:prstGeom prst="rect">
            <a:avLst/>
          </a:prstGeom>
        </p:spPr>
      </p:pic>
      <p:sp>
        <p:nvSpPr>
          <p:cNvPr id="4" name="Text Box 6"/>
          <p:cNvSpPr txBox="1">
            <a:spLocks noChangeArrowheads="1"/>
          </p:cNvSpPr>
          <p:nvPr/>
        </p:nvSpPr>
        <p:spPr bwMode="auto">
          <a:xfrm>
            <a:off x="4572000" y="5943600"/>
            <a:ext cx="35814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000" dirty="0">
                <a:latin typeface="Corbel" pitchFamily="34" charset="0"/>
              </a:rPr>
              <a:t>Photo by Jim MacMillan, Associated Press, </a:t>
            </a:r>
            <a:r>
              <a:rPr lang="en-US" sz="1000" dirty="0">
                <a:latin typeface="Corbel" pitchFamily="34" charset="0"/>
                <a:cs typeface="Arial" charset="0"/>
              </a:rPr>
              <a:t>© 2004</a:t>
            </a:r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204200" y="6477000"/>
            <a:ext cx="733425" cy="274638"/>
          </a:xfrm>
        </p:spPr>
        <p:txBody>
          <a:bodyPr/>
          <a:lstStyle/>
          <a:p>
            <a:pPr>
              <a:defRPr/>
            </a:pPr>
            <a:fld id="{60B3A5EE-11F9-4D3C-B6F6-F3E6030DDB3C}" type="slidenum">
              <a:rPr lang="en-US"/>
              <a:pPr>
                <a:defRPr/>
              </a:pPr>
              <a:t>29</a:t>
            </a:fld>
            <a:endParaRPr lang="en-US" dirty="0"/>
          </a:p>
        </p:txBody>
      </p:sp>
      <p:sp>
        <p:nvSpPr>
          <p:cNvPr id="6" name="Footer Placeholder 3"/>
          <p:cNvSpPr txBox="1">
            <a:spLocks/>
          </p:cNvSpPr>
          <p:nvPr/>
        </p:nvSpPr>
        <p:spPr>
          <a:xfrm>
            <a:off x="762000" y="6629400"/>
            <a:ext cx="1371600" cy="152400"/>
          </a:xfrm>
          <a:prstGeom prst="rect">
            <a:avLst/>
          </a:prstGeom>
        </p:spPr>
        <p:txBody>
          <a:bodyPr lIns="0" tIns="0" rIns="0" bIns="0" anchor="b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dirty="0">
                <a:solidFill>
                  <a:schemeClr val="tx2">
                    <a:shade val="90000"/>
                  </a:schemeClr>
                </a:solidFill>
                <a:latin typeface="+mn-lt"/>
              </a:rPr>
              <a:t>CLARK- </a:t>
            </a:r>
            <a:r>
              <a:rPr lang="en-US" sz="1200" dirty="0" smtClean="0">
                <a:solidFill>
                  <a:schemeClr val="tx2">
                    <a:shade val="90000"/>
                  </a:schemeClr>
                </a:solidFill>
                <a:latin typeface="+mn-lt"/>
              </a:rPr>
              <a:t>2011</a:t>
            </a:r>
            <a:endParaRPr lang="en-US" sz="1200" dirty="0">
              <a:solidFill>
                <a:schemeClr val="tx2">
                  <a:shade val="90000"/>
                </a:schemeClr>
              </a:solidFill>
              <a:latin typeface="+mn-lt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1"/>
                </a:solidFill>
              </a:rPr>
              <a:t>Objectives</a:t>
            </a:r>
            <a:endParaRPr lang="en-US" dirty="0">
              <a:solidFill>
                <a:schemeClr val="accent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/>
              <a:t>Describe </a:t>
            </a:r>
            <a:r>
              <a:rPr lang="en-US" b="1" dirty="0" smtClean="0"/>
              <a:t>the constellation of symptoms and the prevalence that characterize Post-deployment Multi-symptom Disorder (PMD). </a:t>
            </a:r>
            <a:endParaRPr lang="en-US" b="1" dirty="0" smtClean="0"/>
          </a:p>
          <a:p>
            <a:r>
              <a:rPr lang="en-US" b="1" dirty="0" smtClean="0"/>
              <a:t>Recognize </a:t>
            </a:r>
            <a:r>
              <a:rPr lang="en-US" b="1" dirty="0" smtClean="0"/>
              <a:t>the 5 most common diagnoses that occur in PMD. </a:t>
            </a:r>
          </a:p>
          <a:p>
            <a:r>
              <a:rPr lang="en-US" b="1" dirty="0" smtClean="0"/>
              <a:t>Identify </a:t>
            </a:r>
            <a:r>
              <a:rPr lang="en-US" b="1" dirty="0" smtClean="0"/>
              <a:t>alternative integrated care treatment strategies for pain and pain-related comorbidities (PMD).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FFC000"/>
                </a:solidFill>
              </a:rPr>
              <a:t>Foundations of Post-deployment Multi-symptom Disorder (PMD)</a:t>
            </a:r>
            <a:endParaRPr lang="en-US" dirty="0">
              <a:solidFill>
                <a:srgbClr val="FFC000"/>
              </a:solidFill>
            </a:endParaRPr>
          </a:p>
        </p:txBody>
      </p:sp>
      <p:sp>
        <p:nvSpPr>
          <p:cNvPr id="3" name="Content Placeholder 5"/>
          <p:cNvSpPr txBox="1">
            <a:spLocks/>
          </p:cNvSpPr>
          <p:nvPr/>
        </p:nvSpPr>
        <p:spPr>
          <a:xfrm>
            <a:off x="457199" y="1547914"/>
            <a:ext cx="8406581" cy="5005286"/>
          </a:xfrm>
          <a:prstGeom prst="rect">
            <a:avLst/>
          </a:prstGeom>
        </p:spPr>
        <p:txBody>
          <a:bodyPr>
            <a:normAutofit fontScale="85000" lnSpcReduction="20000"/>
          </a:bodyPr>
          <a:lstStyle/>
          <a:p>
            <a:pPr marL="438150" marR="0" lvl="0" indent="-319088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2" pitchFamily="18" charset="2"/>
              <a:buNone/>
              <a:tabLst/>
              <a:defRPr/>
            </a:pPr>
            <a:r>
              <a:rPr kumimoji="0" lang="en-US" sz="33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2003-2006</a:t>
            </a:r>
          </a:p>
          <a:p>
            <a:pPr marL="438150" marR="0" lvl="0" indent="-319088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FFC000"/>
              </a:buClr>
              <a:buSzPct val="80000"/>
              <a:buFont typeface="Wingdings 2" pitchFamily="18" charset="2"/>
              <a:buChar char=""/>
              <a:tabLst/>
              <a:defRPr/>
            </a:pPr>
            <a:r>
              <a:rPr kumimoji="0" lang="en-US" sz="31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Provided early data on the prevalence of pain among patients with polytrauma (75-88%) and OEF/OIF returnees (40-50%).</a:t>
            </a:r>
          </a:p>
          <a:p>
            <a:pPr marL="438150" marR="0" lvl="0" indent="-319088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FFC000"/>
              </a:buClr>
              <a:buSzPct val="80000"/>
              <a:buFont typeface="Wingdings 2" pitchFamily="18" charset="2"/>
              <a:buChar char=""/>
              <a:tabLst/>
              <a:defRPr/>
            </a:pPr>
            <a:r>
              <a:rPr kumimoji="0" lang="en-US" sz="31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Pain clinicians at Tampa identified frequent overlap of pain, mTBI, PTSD, and other emotional symptoms</a:t>
            </a:r>
          </a:p>
          <a:p>
            <a:pPr marL="438150" marR="0" lvl="0" indent="-319088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FFC000"/>
              </a:buClr>
              <a:buSzPct val="80000"/>
              <a:buFont typeface="Wingdings 2" pitchFamily="18" charset="2"/>
              <a:buNone/>
              <a:tabLst/>
              <a:defRPr/>
            </a:pPr>
            <a:r>
              <a:rPr kumimoji="0" lang="en-US" sz="33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2007</a:t>
            </a:r>
          </a:p>
          <a:p>
            <a:pPr marL="438150" marR="0" lvl="0" indent="-319088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FFC000"/>
              </a:buClr>
              <a:buSzPct val="80000"/>
              <a:buFont typeface="Wingdings 2" pitchFamily="18" charset="2"/>
              <a:buChar char=""/>
              <a:tabLst/>
              <a:defRPr/>
            </a:pPr>
            <a:r>
              <a:rPr kumimoji="0" lang="en-US" sz="31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Initiated first VA funded study examining pain and emotional comorbidities among veterans and service members</a:t>
            </a:r>
          </a:p>
          <a:p>
            <a:pPr marL="438150" marR="0" lvl="0" indent="-319088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FFC000"/>
              </a:buClr>
              <a:buSzPct val="80000"/>
              <a:buFont typeface="Wingdings 2" pitchFamily="18" charset="2"/>
              <a:buNone/>
              <a:tabLst/>
              <a:defRPr/>
            </a:pPr>
            <a:r>
              <a:rPr kumimoji="0" lang="en-US" sz="33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2008</a:t>
            </a:r>
          </a:p>
          <a:p>
            <a:pPr marL="438150" marR="0" lvl="0" indent="-319088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FFC000"/>
              </a:buClr>
              <a:buSzPct val="80000"/>
              <a:buFont typeface="Wingdings 2" pitchFamily="18" charset="2"/>
              <a:buChar char=""/>
              <a:tabLst/>
              <a:defRPr/>
            </a:pPr>
            <a:r>
              <a:rPr kumimoji="0" lang="en-US" sz="31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Developed the “P3” description (pain, PTSD, and post-concussive disorder)</a:t>
            </a:r>
          </a:p>
          <a:p>
            <a:pPr marL="438150" marR="0" lvl="0" indent="-319088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FFC000"/>
              </a:buClr>
              <a:buSzPct val="80000"/>
              <a:buFont typeface="Wingdings 2" pitchFamily="18" charset="2"/>
              <a:buNone/>
              <a:tabLst/>
              <a:defRPr/>
            </a:pPr>
            <a:r>
              <a:rPr kumimoji="0" lang="en-US" sz="33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2009-2010</a:t>
            </a:r>
          </a:p>
          <a:p>
            <a:pPr marL="438150" marR="0" lvl="0" indent="-319088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FFC000"/>
              </a:buClr>
              <a:buSzPct val="80000"/>
              <a:buFont typeface="Wingdings 2" pitchFamily="18" charset="2"/>
              <a:buChar char=""/>
              <a:tabLst/>
              <a:defRPr/>
            </a:pPr>
            <a:r>
              <a:rPr kumimoji="0" lang="en-US" sz="31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Developed and published the concept of PMD</a:t>
            </a:r>
          </a:p>
          <a:p>
            <a:pPr marL="438150" marR="0" lvl="0" indent="-319088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2" pitchFamily="18" charset="2"/>
              <a:buNone/>
              <a:tabLst/>
              <a:defRPr/>
            </a:pPr>
            <a:endParaRPr kumimoji="0" lang="en-US" sz="3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438150" marR="0" lvl="0" indent="-319088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2" pitchFamily="18" charset="2"/>
              <a:buNone/>
              <a:tabLst/>
              <a:defRPr/>
            </a:pPr>
            <a:endParaRPr kumimoji="0" lang="en-US" sz="3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204200" y="6477000"/>
            <a:ext cx="733425" cy="274638"/>
          </a:xfrm>
        </p:spPr>
        <p:txBody>
          <a:bodyPr/>
          <a:lstStyle/>
          <a:p>
            <a:pPr>
              <a:defRPr/>
            </a:pPr>
            <a:fld id="{60B3A5EE-11F9-4D3C-B6F6-F3E6030DDB3C}" type="slidenum">
              <a:rPr lang="en-US"/>
              <a:pPr>
                <a:defRPr/>
              </a:pPr>
              <a:t>30</a:t>
            </a:fld>
            <a:endParaRPr lang="en-US" dirty="0"/>
          </a:p>
        </p:txBody>
      </p:sp>
      <p:sp>
        <p:nvSpPr>
          <p:cNvPr id="5" name="Footer Placeholder 3"/>
          <p:cNvSpPr txBox="1">
            <a:spLocks/>
          </p:cNvSpPr>
          <p:nvPr/>
        </p:nvSpPr>
        <p:spPr>
          <a:xfrm>
            <a:off x="762000" y="6629400"/>
            <a:ext cx="1371600" cy="152400"/>
          </a:xfrm>
          <a:prstGeom prst="rect">
            <a:avLst/>
          </a:prstGeom>
        </p:spPr>
        <p:txBody>
          <a:bodyPr lIns="0" tIns="0" rIns="0" bIns="0" anchor="b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dirty="0">
                <a:solidFill>
                  <a:schemeClr val="tx2">
                    <a:shade val="90000"/>
                  </a:schemeClr>
                </a:solidFill>
                <a:latin typeface="+mn-lt"/>
              </a:rPr>
              <a:t>CLARK- </a:t>
            </a:r>
            <a:r>
              <a:rPr lang="en-US" sz="1200" dirty="0" smtClean="0">
                <a:solidFill>
                  <a:schemeClr val="tx2">
                    <a:shade val="90000"/>
                  </a:schemeClr>
                </a:solidFill>
                <a:latin typeface="+mn-lt"/>
              </a:rPr>
              <a:t>2011</a:t>
            </a:r>
            <a:endParaRPr lang="en-US" sz="1200" dirty="0">
              <a:solidFill>
                <a:schemeClr val="tx2">
                  <a:shade val="90000"/>
                </a:schemeClr>
              </a:solidFill>
              <a:latin typeface="+mn-lt"/>
            </a:endParaRP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762000"/>
          </a:xfrm>
        </p:spPr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>
                <a:solidFill>
                  <a:schemeClr val="accent1">
                    <a:satMod val="150000"/>
                  </a:schemeClr>
                </a:solidFill>
              </a:rPr>
              <a:t>Symptom Overlap (P3)</a:t>
            </a:r>
            <a:endParaRPr lang="en-US" dirty="0">
              <a:solidFill>
                <a:schemeClr val="accent1">
                  <a:satMod val="150000"/>
                </a:schemeClr>
              </a:solidFill>
            </a:endParaRPr>
          </a:p>
        </p:txBody>
      </p:sp>
      <p:sp>
        <p:nvSpPr>
          <p:cNvPr id="30" name="Footer Placeholder 29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Clark </a:t>
            </a:r>
            <a:r>
              <a:rPr lang="en-US" dirty="0" smtClean="0"/>
              <a:t>2011</a:t>
            </a:r>
            <a:endParaRPr lang="en-US" dirty="0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5D5ED8EC-CDF5-4CF6-A474-390BCC844DE9}" type="slidenum">
              <a:rPr lang="en-US"/>
              <a:pPr>
                <a:defRPr/>
              </a:pPr>
              <a:t>31</a:t>
            </a:fld>
            <a:endParaRPr lang="en-US" dirty="0"/>
          </a:p>
        </p:txBody>
      </p:sp>
      <p:grpSp>
        <p:nvGrpSpPr>
          <p:cNvPr id="31" name="Group 30"/>
          <p:cNvGrpSpPr/>
          <p:nvPr/>
        </p:nvGrpSpPr>
        <p:grpSpPr>
          <a:xfrm>
            <a:off x="457200" y="1411288"/>
            <a:ext cx="7010400" cy="5141912"/>
            <a:chOff x="457200" y="1411288"/>
            <a:chExt cx="7010400" cy="5141912"/>
          </a:xfrm>
        </p:grpSpPr>
        <p:sp>
          <p:nvSpPr>
            <p:cNvPr id="59395" name="TextBox 14"/>
            <p:cNvSpPr txBox="1">
              <a:spLocks noChangeArrowheads="1"/>
            </p:cNvSpPr>
            <p:nvPr/>
          </p:nvSpPr>
          <p:spPr bwMode="auto">
            <a:xfrm>
              <a:off x="457200" y="5276850"/>
              <a:ext cx="2097088" cy="12001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b="1" dirty="0">
                  <a:latin typeface="Corbel" pitchFamily="34" charset="0"/>
                </a:rPr>
                <a:t>Overall prevalence:</a:t>
              </a:r>
            </a:p>
            <a:p>
              <a:r>
                <a:rPr lang="en-US" b="1" dirty="0">
                  <a:solidFill>
                    <a:schemeClr val="accent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rbel" pitchFamily="34" charset="0"/>
                </a:rPr>
                <a:t>Pain 81.5%</a:t>
              </a:r>
            </a:p>
            <a:p>
              <a:r>
                <a:rPr lang="en-US" b="1" dirty="0">
                  <a:latin typeface="Corbel" pitchFamily="34" charset="0"/>
                </a:rPr>
                <a:t>TBI 68.2%</a:t>
              </a:r>
            </a:p>
            <a:p>
              <a:r>
                <a:rPr lang="en-US" b="1" dirty="0">
                  <a:latin typeface="Corbel" pitchFamily="34" charset="0"/>
                </a:rPr>
                <a:t>PTSD 66.8%</a:t>
              </a:r>
            </a:p>
          </p:txBody>
        </p:sp>
        <p:grpSp>
          <p:nvGrpSpPr>
            <p:cNvPr id="3" name="Group 27"/>
            <p:cNvGrpSpPr>
              <a:grpSpLocks/>
            </p:cNvGrpSpPr>
            <p:nvPr/>
          </p:nvGrpSpPr>
          <p:grpSpPr bwMode="auto">
            <a:xfrm>
              <a:off x="609600" y="1411288"/>
              <a:ext cx="6858000" cy="5141912"/>
              <a:chOff x="609600" y="954088"/>
              <a:chExt cx="6858000" cy="5141912"/>
            </a:xfrm>
          </p:grpSpPr>
          <p:grpSp>
            <p:nvGrpSpPr>
              <p:cNvPr id="4" name="Group 15"/>
              <p:cNvGrpSpPr>
                <a:grpSpLocks/>
              </p:cNvGrpSpPr>
              <p:nvPr/>
            </p:nvGrpSpPr>
            <p:grpSpPr bwMode="auto">
              <a:xfrm>
                <a:off x="2571750" y="1905000"/>
                <a:ext cx="3829050" cy="4191000"/>
                <a:chOff x="2571750" y="1676400"/>
                <a:chExt cx="3829050" cy="4191000"/>
              </a:xfrm>
            </p:grpSpPr>
            <p:sp>
              <p:nvSpPr>
                <p:cNvPr id="59412" name="Oval 5"/>
                <p:cNvSpPr>
                  <a:spLocks noChangeArrowheads="1"/>
                </p:cNvSpPr>
                <p:nvPr/>
              </p:nvSpPr>
              <p:spPr bwMode="auto">
                <a:xfrm>
                  <a:off x="2590800" y="1676400"/>
                  <a:ext cx="3429000" cy="3352800"/>
                </a:xfrm>
                <a:prstGeom prst="ellipse">
                  <a:avLst/>
                </a:prstGeom>
                <a:solidFill>
                  <a:srgbClr val="FF0000">
                    <a:alpha val="55000"/>
                  </a:srgbClr>
                </a:solidFill>
                <a:ln w="28575" algn="ctr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dirty="0">
                    <a:latin typeface="Corbel" pitchFamily="34" charset="0"/>
                  </a:endParaRPr>
                </a:p>
              </p:txBody>
            </p:sp>
            <p:sp>
              <p:nvSpPr>
                <p:cNvPr id="59413" name="Oval 8"/>
                <p:cNvSpPr>
                  <a:spLocks noChangeArrowheads="1"/>
                </p:cNvSpPr>
                <p:nvPr/>
              </p:nvSpPr>
              <p:spPr bwMode="auto">
                <a:xfrm>
                  <a:off x="2819400" y="2514600"/>
                  <a:ext cx="3429000" cy="3352800"/>
                </a:xfrm>
                <a:prstGeom prst="ellipse">
                  <a:avLst/>
                </a:prstGeom>
                <a:solidFill>
                  <a:srgbClr val="FFFF00">
                    <a:alpha val="55000"/>
                  </a:srgbClr>
                </a:solidFill>
                <a:ln w="28575" algn="ctr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algn="ctr"/>
                  <a:endParaRPr lang="en-US" dirty="0">
                    <a:latin typeface="Corbel" pitchFamily="34" charset="0"/>
                  </a:endParaRPr>
                </a:p>
              </p:txBody>
            </p:sp>
            <p:sp>
              <p:nvSpPr>
                <p:cNvPr id="59414" name="Oval 9"/>
                <p:cNvSpPr>
                  <a:spLocks noChangeArrowheads="1"/>
                </p:cNvSpPr>
                <p:nvPr/>
              </p:nvSpPr>
              <p:spPr bwMode="auto">
                <a:xfrm>
                  <a:off x="2971800" y="1676400"/>
                  <a:ext cx="3429000" cy="3352800"/>
                </a:xfrm>
                <a:prstGeom prst="ellipse">
                  <a:avLst/>
                </a:prstGeom>
                <a:solidFill>
                  <a:srgbClr val="0070C0">
                    <a:alpha val="55000"/>
                  </a:srgbClr>
                </a:solidFill>
                <a:ln w="28575" algn="ctr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algn="ctr"/>
                  <a:endParaRPr lang="en-US" dirty="0">
                    <a:latin typeface="Corbel" pitchFamily="34" charset="0"/>
                  </a:endParaRPr>
                </a:p>
              </p:txBody>
            </p:sp>
            <p:sp>
              <p:nvSpPr>
                <p:cNvPr id="59415" name="Text Box 10"/>
                <p:cNvSpPr txBox="1">
                  <a:spLocks noChangeArrowheads="1"/>
                </p:cNvSpPr>
                <p:nvPr/>
              </p:nvSpPr>
              <p:spPr bwMode="auto">
                <a:xfrm>
                  <a:off x="3754438" y="5181600"/>
                  <a:ext cx="1600200" cy="519113"/>
                </a:xfrm>
                <a:prstGeom prst="rect">
                  <a:avLst/>
                </a:prstGeom>
                <a:noFill/>
                <a:ln w="9525" algn="ctr">
                  <a:noFill/>
                  <a:miter lim="800000"/>
                  <a:headEnd/>
                  <a:tailEnd/>
                </a:ln>
              </p:spPr>
              <p:txBody>
                <a:bodyPr>
                  <a:spAutoFit/>
                </a:bodyPr>
                <a:lstStyle/>
                <a:p>
                  <a:pPr algn="ctr">
                    <a:spcBef>
                      <a:spcPct val="50000"/>
                    </a:spcBef>
                  </a:pPr>
                  <a:r>
                    <a:rPr lang="en-US" sz="2800" dirty="0">
                      <a:latin typeface="Corbel" pitchFamily="34" charset="0"/>
                    </a:rPr>
                    <a:t>PTSD</a:t>
                  </a:r>
                </a:p>
              </p:txBody>
            </p:sp>
            <p:sp>
              <p:nvSpPr>
                <p:cNvPr id="59416" name="Rectangle 12"/>
                <p:cNvSpPr>
                  <a:spLocks noChangeArrowheads="1"/>
                </p:cNvSpPr>
                <p:nvPr/>
              </p:nvSpPr>
              <p:spPr bwMode="auto">
                <a:xfrm rot="-4669107">
                  <a:off x="2433638" y="2728912"/>
                  <a:ext cx="795338" cy="519113"/>
                </a:xfrm>
                <a:prstGeom prst="rect">
                  <a:avLst/>
                </a:prstGeom>
                <a:noFill/>
                <a:ln w="9525" algn="ctr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r>
                    <a:rPr lang="en-US" sz="2800" dirty="0">
                      <a:latin typeface="Corbel" pitchFamily="34" charset="0"/>
                    </a:rPr>
                    <a:t>TBI</a:t>
                  </a:r>
                </a:p>
              </p:txBody>
            </p:sp>
            <p:sp>
              <p:nvSpPr>
                <p:cNvPr id="59417" name="Text Box 13"/>
                <p:cNvSpPr txBox="1">
                  <a:spLocks noChangeArrowheads="1"/>
                </p:cNvSpPr>
                <p:nvPr/>
              </p:nvSpPr>
              <p:spPr bwMode="auto">
                <a:xfrm rot="4765035">
                  <a:off x="5614194" y="2718594"/>
                  <a:ext cx="1054100" cy="519112"/>
                </a:xfrm>
                <a:prstGeom prst="rect">
                  <a:avLst/>
                </a:prstGeom>
                <a:noFill/>
                <a:ln w="9525" algn="ctr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r>
                    <a:rPr lang="en-US" sz="2800" dirty="0">
                      <a:latin typeface="Corbel" pitchFamily="34" charset="0"/>
                    </a:rPr>
                    <a:t>PAIN</a:t>
                  </a:r>
                </a:p>
              </p:txBody>
            </p:sp>
            <p:sp>
              <p:nvSpPr>
                <p:cNvPr id="59418" name="Text Box 14"/>
                <p:cNvSpPr txBox="1">
                  <a:spLocks noChangeArrowheads="1"/>
                </p:cNvSpPr>
                <p:nvPr/>
              </p:nvSpPr>
              <p:spPr bwMode="auto">
                <a:xfrm>
                  <a:off x="3031447" y="3367088"/>
                  <a:ext cx="2950937" cy="523220"/>
                </a:xfrm>
                <a:prstGeom prst="rect">
                  <a:avLst/>
                </a:prstGeom>
                <a:noFill/>
                <a:ln w="9525" algn="ctr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pPr algn="ctr"/>
                  <a:r>
                    <a:rPr lang="en-US" sz="2800" b="1" dirty="0" smtClean="0">
                      <a:latin typeface="Corbel" pitchFamily="34" charset="0"/>
                    </a:rPr>
                    <a:t>Pain, TBI, &amp; PTSD</a:t>
                  </a:r>
                  <a:endParaRPr lang="en-US" sz="2800" b="1" dirty="0">
                    <a:latin typeface="Corbel" pitchFamily="34" charset="0"/>
                  </a:endParaRPr>
                </a:p>
              </p:txBody>
            </p:sp>
            <p:sp>
              <p:nvSpPr>
                <p:cNvPr id="59419" name="Text Box 20"/>
                <p:cNvSpPr txBox="1">
                  <a:spLocks noChangeArrowheads="1"/>
                </p:cNvSpPr>
                <p:nvPr/>
              </p:nvSpPr>
              <p:spPr bwMode="auto">
                <a:xfrm>
                  <a:off x="3886200" y="1828800"/>
                  <a:ext cx="1260281" cy="461665"/>
                </a:xfrm>
                <a:prstGeom prst="rect">
                  <a:avLst/>
                </a:prstGeom>
                <a:noFill/>
                <a:ln w="9525" algn="ctr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r>
                    <a:rPr lang="en-US" sz="2400" dirty="0">
                      <a:latin typeface="Corbel" pitchFamily="34" charset="0"/>
                    </a:rPr>
                    <a:t>TBI/Pain</a:t>
                  </a:r>
                  <a:endParaRPr lang="en-US" dirty="0">
                    <a:latin typeface="Corbel" pitchFamily="34" charset="0"/>
                  </a:endParaRPr>
                </a:p>
              </p:txBody>
            </p:sp>
            <p:sp>
              <p:nvSpPr>
                <p:cNvPr id="59420" name="Text Box 22"/>
                <p:cNvSpPr txBox="1">
                  <a:spLocks noChangeArrowheads="1"/>
                </p:cNvSpPr>
                <p:nvPr/>
              </p:nvSpPr>
              <p:spPr bwMode="auto">
                <a:xfrm rot="3040756">
                  <a:off x="2508580" y="4169718"/>
                  <a:ext cx="1423788" cy="461665"/>
                </a:xfrm>
                <a:prstGeom prst="rect">
                  <a:avLst/>
                </a:prstGeom>
                <a:noFill/>
                <a:ln w="9525" algn="ctr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r>
                    <a:rPr lang="en-US" sz="2400" dirty="0">
                      <a:latin typeface="Corbel" pitchFamily="34" charset="0"/>
                    </a:rPr>
                    <a:t>TBI/PTSD</a:t>
                  </a:r>
                </a:p>
              </p:txBody>
            </p:sp>
            <p:sp>
              <p:nvSpPr>
                <p:cNvPr id="59421" name="Text Box 23"/>
                <p:cNvSpPr txBox="1">
                  <a:spLocks noChangeArrowheads="1"/>
                </p:cNvSpPr>
                <p:nvPr/>
              </p:nvSpPr>
              <p:spPr bwMode="auto">
                <a:xfrm rot="17926059">
                  <a:off x="5066765" y="3988742"/>
                  <a:ext cx="1555234" cy="461665"/>
                </a:xfrm>
                <a:prstGeom prst="rect">
                  <a:avLst/>
                </a:prstGeom>
                <a:noFill/>
                <a:ln w="9525" algn="ctr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r>
                    <a:rPr lang="en-US" sz="2400" dirty="0">
                      <a:latin typeface="Corbel" pitchFamily="34" charset="0"/>
                    </a:rPr>
                    <a:t>Pain/PTSD</a:t>
                  </a:r>
                </a:p>
              </p:txBody>
            </p:sp>
          </p:grpSp>
          <p:sp>
            <p:nvSpPr>
              <p:cNvPr id="59400" name="TextBox 13"/>
              <p:cNvSpPr txBox="1">
                <a:spLocks noChangeArrowheads="1"/>
              </p:cNvSpPr>
              <p:nvPr/>
            </p:nvSpPr>
            <p:spPr bwMode="auto">
              <a:xfrm>
                <a:off x="609600" y="954088"/>
                <a:ext cx="4940455" cy="6463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b="1" dirty="0">
                    <a:latin typeface="Corbel" pitchFamily="34" charset="0"/>
                  </a:rPr>
                  <a:t>Lew, Otis, Tun, Kerns, Clark, &amp; Cifu, </a:t>
                </a:r>
                <a:r>
                  <a:rPr lang="en-US" b="1" dirty="0" smtClean="0">
                    <a:latin typeface="Corbel" pitchFamily="34" charset="0"/>
                  </a:rPr>
                  <a:t>2009</a:t>
                </a:r>
                <a:endParaRPr lang="en-US" b="1" dirty="0">
                  <a:latin typeface="Corbel" pitchFamily="34" charset="0"/>
                </a:endParaRPr>
              </a:p>
              <a:p>
                <a:r>
                  <a:rPr lang="en-US" b="1" dirty="0">
                    <a:latin typeface="Corbel" pitchFamily="34" charset="0"/>
                  </a:rPr>
                  <a:t>Sample = 340 OEF/OIF outpatients at Boston VA</a:t>
                </a:r>
              </a:p>
            </p:txBody>
          </p:sp>
          <p:sp>
            <p:nvSpPr>
              <p:cNvPr id="59401" name="TextBox 16"/>
              <p:cNvSpPr txBox="1">
                <a:spLocks noChangeArrowheads="1"/>
              </p:cNvSpPr>
              <p:nvPr/>
            </p:nvSpPr>
            <p:spPr bwMode="auto">
              <a:xfrm>
                <a:off x="4127500" y="4506913"/>
                <a:ext cx="998538" cy="46196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sz="2400" b="1" dirty="0">
                    <a:solidFill>
                      <a:srgbClr val="FFC000"/>
                    </a:solidFill>
                    <a:latin typeface="Corbel" pitchFamily="34" charset="0"/>
                  </a:rPr>
                  <a:t>42.1%</a:t>
                </a:r>
              </a:p>
            </p:txBody>
          </p:sp>
          <p:sp>
            <p:nvSpPr>
              <p:cNvPr id="59402" name="TextBox 17"/>
              <p:cNvSpPr txBox="1">
                <a:spLocks noChangeArrowheads="1"/>
              </p:cNvSpPr>
              <p:nvPr/>
            </p:nvSpPr>
            <p:spPr bwMode="auto">
              <a:xfrm>
                <a:off x="1676400" y="3048000"/>
                <a:ext cx="677863" cy="3698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b="1" dirty="0">
                    <a:latin typeface="Corbel" pitchFamily="34" charset="0"/>
                  </a:rPr>
                  <a:t>5.3%</a:t>
                </a:r>
              </a:p>
            </p:txBody>
          </p:sp>
          <p:sp>
            <p:nvSpPr>
              <p:cNvPr id="59403" name="TextBox 18"/>
              <p:cNvSpPr txBox="1">
                <a:spLocks noChangeArrowheads="1"/>
              </p:cNvSpPr>
              <p:nvPr/>
            </p:nvSpPr>
            <p:spPr bwMode="auto">
              <a:xfrm>
                <a:off x="4262438" y="5691188"/>
                <a:ext cx="677862" cy="36988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b="1" dirty="0">
                    <a:latin typeface="Corbel" pitchFamily="34" charset="0"/>
                  </a:rPr>
                  <a:t>2.9%</a:t>
                </a:r>
              </a:p>
            </p:txBody>
          </p:sp>
          <p:sp>
            <p:nvSpPr>
              <p:cNvPr id="59404" name="TextBox 19"/>
              <p:cNvSpPr txBox="1">
                <a:spLocks noChangeArrowheads="1"/>
              </p:cNvSpPr>
              <p:nvPr/>
            </p:nvSpPr>
            <p:spPr bwMode="auto">
              <a:xfrm>
                <a:off x="6369050" y="4430713"/>
                <a:ext cx="793750" cy="36988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b="1" dirty="0">
                    <a:latin typeface="Corbel" pitchFamily="34" charset="0"/>
                  </a:rPr>
                  <a:t>16.5%</a:t>
                </a:r>
              </a:p>
            </p:txBody>
          </p:sp>
          <p:sp>
            <p:nvSpPr>
              <p:cNvPr id="59405" name="TextBox 20"/>
              <p:cNvSpPr txBox="1">
                <a:spLocks noChangeArrowheads="1"/>
              </p:cNvSpPr>
              <p:nvPr/>
            </p:nvSpPr>
            <p:spPr bwMode="auto">
              <a:xfrm>
                <a:off x="6673850" y="2895600"/>
                <a:ext cx="793750" cy="3698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b="1" dirty="0">
                    <a:latin typeface="Corbel" pitchFamily="34" charset="0"/>
                  </a:rPr>
                  <a:t>10.3%</a:t>
                </a:r>
              </a:p>
            </p:txBody>
          </p:sp>
          <p:sp>
            <p:nvSpPr>
              <p:cNvPr id="59406" name="TextBox 21"/>
              <p:cNvSpPr txBox="1">
                <a:spLocks noChangeArrowheads="1"/>
              </p:cNvSpPr>
              <p:nvPr/>
            </p:nvSpPr>
            <p:spPr bwMode="auto">
              <a:xfrm>
                <a:off x="4106863" y="2425700"/>
                <a:ext cx="793750" cy="3698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b="1" dirty="0">
                    <a:latin typeface="Corbel" pitchFamily="34" charset="0"/>
                  </a:rPr>
                  <a:t>12.6%</a:t>
                </a:r>
              </a:p>
            </p:txBody>
          </p:sp>
          <p:sp>
            <p:nvSpPr>
              <p:cNvPr id="59407" name="TextBox 22"/>
              <p:cNvSpPr txBox="1">
                <a:spLocks noChangeArrowheads="1"/>
              </p:cNvSpPr>
              <p:nvPr/>
            </p:nvSpPr>
            <p:spPr bwMode="auto">
              <a:xfrm>
                <a:off x="1981200" y="4354513"/>
                <a:ext cx="677863" cy="36988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b="1" dirty="0">
                    <a:latin typeface="Corbel" pitchFamily="34" charset="0"/>
                  </a:rPr>
                  <a:t>6.8%</a:t>
                </a:r>
              </a:p>
            </p:txBody>
          </p:sp>
          <p:sp>
            <p:nvSpPr>
              <p:cNvPr id="24" name="Right Arrow 23"/>
              <p:cNvSpPr/>
              <p:nvPr/>
            </p:nvSpPr>
            <p:spPr>
              <a:xfrm>
                <a:off x="2606675" y="4525963"/>
                <a:ext cx="381000" cy="46037"/>
              </a:xfrm>
              <a:prstGeom prst="rightArrow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dirty="0"/>
              </a:p>
            </p:txBody>
          </p:sp>
          <p:sp>
            <p:nvSpPr>
              <p:cNvPr id="25" name="Right Arrow 24"/>
              <p:cNvSpPr/>
              <p:nvPr/>
            </p:nvSpPr>
            <p:spPr>
              <a:xfrm>
                <a:off x="2301875" y="3230563"/>
                <a:ext cx="381000" cy="46037"/>
              </a:xfrm>
              <a:prstGeom prst="rightArrow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dirty="0"/>
              </a:p>
            </p:txBody>
          </p:sp>
          <p:sp>
            <p:nvSpPr>
              <p:cNvPr id="26" name="Right Arrow 25"/>
              <p:cNvSpPr/>
              <p:nvPr/>
            </p:nvSpPr>
            <p:spPr>
              <a:xfrm rot="11585575">
                <a:off x="5942013" y="4548188"/>
                <a:ext cx="466725" cy="46037"/>
              </a:xfrm>
              <a:prstGeom prst="rightArrow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dirty="0"/>
              </a:p>
            </p:txBody>
          </p:sp>
          <p:sp>
            <p:nvSpPr>
              <p:cNvPr id="27" name="Right Arrow 26"/>
              <p:cNvSpPr/>
              <p:nvPr/>
            </p:nvSpPr>
            <p:spPr>
              <a:xfrm rot="10800000">
                <a:off x="6248400" y="3078163"/>
                <a:ext cx="457200" cy="46037"/>
              </a:xfrm>
              <a:prstGeom prst="rightArrow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dirty="0"/>
              </a:p>
            </p:txBody>
          </p:sp>
        </p:grpSp>
      </p:grp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57199" y="408750"/>
            <a:ext cx="8229600" cy="846239"/>
          </a:xfrm>
        </p:spPr>
        <p:txBody>
          <a:bodyPr/>
          <a:lstStyle/>
          <a:p>
            <a:r>
              <a:rPr lang="en-US" b="1" dirty="0" smtClean="0">
                <a:solidFill>
                  <a:schemeClr val="accent1"/>
                </a:solidFill>
              </a:rPr>
              <a:t>PMD Definition</a:t>
            </a:r>
            <a:endParaRPr lang="en-US" b="1" dirty="0">
              <a:solidFill>
                <a:schemeClr val="accent1"/>
              </a:solidFill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457199" y="1905000"/>
            <a:ext cx="8406581" cy="42672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4000" b="1" dirty="0" smtClean="0"/>
              <a:t>PMD </a:t>
            </a:r>
            <a:r>
              <a:rPr lang="en-US" sz="3600" b="1" dirty="0" smtClean="0"/>
              <a:t>refers to a constellation of overlapping physical and emotional symptoms common among OEF/OIF service members that negatively impact Quality of Life, daily  function, and transition to life as a civilian.</a:t>
            </a:r>
            <a:endParaRPr lang="en-US" b="1" dirty="0" smtClean="0"/>
          </a:p>
          <a:p>
            <a:pPr>
              <a:buNone/>
            </a:pPr>
            <a:endParaRPr lang="en-US" sz="3000" dirty="0"/>
          </a:p>
        </p:txBody>
      </p:sp>
      <p:sp>
        <p:nvSpPr>
          <p:cNvPr id="7" name="TextBox 6"/>
          <p:cNvSpPr txBox="1"/>
          <p:nvPr/>
        </p:nvSpPr>
        <p:spPr>
          <a:xfrm>
            <a:off x="4074383" y="5509426"/>
            <a:ext cx="461536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/>
              <a:t>Gironda, Clark, Ruff, Chait, Craine, Walker, &amp; Scholten, 2009</a:t>
            </a:r>
          </a:p>
          <a:p>
            <a:r>
              <a:rPr lang="en-US" sz="1400" b="1" dirty="0" smtClean="0"/>
              <a:t>Walker, Clark, &amp; Sanders, 2010</a:t>
            </a:r>
            <a:endParaRPr lang="en-US" sz="1400" b="1" dirty="0"/>
          </a:p>
        </p:txBody>
      </p:sp>
      <p:sp>
        <p:nvSpPr>
          <p:cNvPr id="8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8204200" y="6477000"/>
            <a:ext cx="733425" cy="274638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60B3A5EE-11F9-4D3C-B6F6-F3E6030DDB3C}" type="slidenum">
              <a:rPr lang="en-US" sz="1200"/>
              <a:pPr>
                <a:defRPr/>
              </a:pPr>
              <a:t>32</a:t>
            </a:fld>
            <a:endParaRPr lang="en-US" sz="1200" dirty="0"/>
          </a:p>
        </p:txBody>
      </p:sp>
      <p:sp>
        <p:nvSpPr>
          <p:cNvPr id="11" name="Footer Placeholder 3"/>
          <p:cNvSpPr txBox="1">
            <a:spLocks/>
          </p:cNvSpPr>
          <p:nvPr/>
        </p:nvSpPr>
        <p:spPr>
          <a:xfrm>
            <a:off x="762000" y="6629400"/>
            <a:ext cx="1371600" cy="152400"/>
          </a:xfrm>
          <a:prstGeom prst="rect">
            <a:avLst/>
          </a:prstGeom>
        </p:spPr>
        <p:txBody>
          <a:bodyPr lIns="0" tIns="0" rIns="0" bIns="0" anchor="b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dirty="0">
                <a:solidFill>
                  <a:schemeClr val="tx2">
                    <a:shade val="90000"/>
                  </a:schemeClr>
                </a:solidFill>
                <a:latin typeface="+mn-lt"/>
              </a:rPr>
              <a:t>CLARK- </a:t>
            </a:r>
            <a:r>
              <a:rPr lang="en-US" sz="1200" dirty="0" smtClean="0">
                <a:solidFill>
                  <a:schemeClr val="tx2">
                    <a:shade val="90000"/>
                  </a:schemeClr>
                </a:solidFill>
                <a:latin typeface="+mn-lt"/>
              </a:rPr>
              <a:t>2011</a:t>
            </a:r>
            <a:endParaRPr lang="en-US" sz="1200" dirty="0">
              <a:solidFill>
                <a:schemeClr val="tx2">
                  <a:shade val="90000"/>
                </a:schemeClr>
              </a:solidFill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57199" y="274638"/>
            <a:ext cx="8229600" cy="846239"/>
          </a:xfrm>
        </p:spPr>
        <p:txBody>
          <a:bodyPr/>
          <a:lstStyle/>
          <a:p>
            <a:r>
              <a:rPr lang="en-US" b="1" dirty="0" smtClean="0"/>
              <a:t>PMD Symptoms</a:t>
            </a:r>
            <a:endParaRPr lang="en-US" b="1" dirty="0"/>
          </a:p>
        </p:txBody>
      </p:sp>
      <p:sp>
        <p:nvSpPr>
          <p:cNvPr id="8" name="Content Placeholder 3"/>
          <p:cNvSpPr>
            <a:spLocks noGrp="1"/>
          </p:cNvSpPr>
          <p:nvPr>
            <p:ph sz="half" idx="1"/>
          </p:nvPr>
        </p:nvSpPr>
        <p:spPr>
          <a:xfrm>
            <a:off x="455613" y="1874837"/>
            <a:ext cx="4037012" cy="4144963"/>
          </a:xfrm>
        </p:spPr>
        <p:txBody>
          <a:bodyPr/>
          <a:lstStyle/>
          <a:p>
            <a:pPr lvl="0"/>
            <a:r>
              <a:rPr lang="en-US" sz="2400" b="1" dirty="0" smtClean="0"/>
              <a:t>Sleep Disturbance</a:t>
            </a:r>
          </a:p>
          <a:p>
            <a:pPr lvl="0"/>
            <a:r>
              <a:rPr lang="en-US" sz="2400" b="1" dirty="0" smtClean="0"/>
              <a:t>Low Frustration Tolerance/Irritability</a:t>
            </a:r>
          </a:p>
          <a:p>
            <a:pPr lvl="0"/>
            <a:r>
              <a:rPr lang="en-US" sz="2400" b="1" dirty="0" smtClean="0"/>
              <a:t>Concentration/Attention/Memory Problems</a:t>
            </a:r>
          </a:p>
          <a:p>
            <a:pPr lvl="0"/>
            <a:r>
              <a:rPr lang="en-US" sz="2400" b="1" dirty="0" smtClean="0"/>
              <a:t>Fatigue</a:t>
            </a:r>
          </a:p>
          <a:p>
            <a:pPr lvl="0"/>
            <a:r>
              <a:rPr lang="en-US" sz="2400" b="1" dirty="0" smtClean="0"/>
              <a:t>Headaches</a:t>
            </a:r>
          </a:p>
          <a:p>
            <a:pPr lvl="0"/>
            <a:r>
              <a:rPr lang="en-US" sz="2400" b="1" dirty="0" smtClean="0"/>
              <a:t>Musculoskeletal Disorders (i.e. chronic pain)</a:t>
            </a:r>
          </a:p>
          <a:p>
            <a:pPr lvl="0"/>
            <a:r>
              <a:rPr lang="en-US" sz="2400" b="1" dirty="0" smtClean="0"/>
              <a:t>Affective Disturbance</a:t>
            </a:r>
          </a:p>
          <a:p>
            <a:endParaRPr lang="en-US" dirty="0"/>
          </a:p>
        </p:txBody>
      </p:sp>
      <p:sp>
        <p:nvSpPr>
          <p:cNvPr id="11" name="Content Placeholder 4"/>
          <p:cNvSpPr txBox="1">
            <a:spLocks/>
          </p:cNvSpPr>
          <p:nvPr/>
        </p:nvSpPr>
        <p:spPr>
          <a:xfrm>
            <a:off x="4645025" y="1874837"/>
            <a:ext cx="4037013" cy="4983163"/>
          </a:xfrm>
          <a:prstGeom prst="rect">
            <a:avLst/>
          </a:prstGeom>
        </p:spPr>
        <p:txBody>
          <a:bodyPr/>
          <a:lstStyle/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FFC000"/>
              </a:buClr>
              <a:buSzTx/>
              <a:buFont typeface="Wingdings" pitchFamily="2" charset="2"/>
              <a:buChar char="§"/>
              <a:tabLst/>
              <a:defRPr/>
            </a:pP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Apathy</a:t>
            </a: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FFC000"/>
              </a:buClr>
              <a:buSzTx/>
              <a:buFont typeface="Wingdings" pitchFamily="2" charset="2"/>
              <a:buChar char="§"/>
              <a:tabLst/>
              <a:defRPr/>
            </a:pP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Personality Change</a:t>
            </a: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FFC000"/>
              </a:buClr>
              <a:buSzTx/>
              <a:buFont typeface="Wingdings" pitchFamily="2" charset="2"/>
              <a:buChar char="§"/>
              <a:tabLst/>
              <a:defRPr/>
            </a:pP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Substance Misuse (including opioid misuse)</a:t>
            </a: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FFC000"/>
              </a:buClr>
              <a:buSzTx/>
              <a:buFont typeface="Wingdings" pitchFamily="2" charset="2"/>
              <a:buChar char="§"/>
              <a:tabLst/>
              <a:defRPr/>
            </a:pP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Activity Avoidance or Kinesiophobia </a:t>
            </a: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FFC000"/>
              </a:buClr>
              <a:buSzTx/>
              <a:buFont typeface="Wingdings" pitchFamily="2" charset="2"/>
              <a:buChar char="§"/>
              <a:tabLst/>
              <a:defRPr/>
            </a:pP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Employment or school difficulties</a:t>
            </a: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FFC000"/>
              </a:buClr>
              <a:buSzTx/>
              <a:buFont typeface="Wingdings" pitchFamily="2" charset="2"/>
              <a:buChar char="§"/>
              <a:tabLst/>
              <a:defRPr/>
            </a:pP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Relationship conflict</a:t>
            </a: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FFC000"/>
              </a:buClr>
              <a:buSzTx/>
              <a:buFont typeface="Wingdings" pitchFamily="2" charset="2"/>
              <a:buChar char="§"/>
              <a:tabLst/>
              <a:defRPr/>
            </a:pP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Hypervigilance </a:t>
            </a:r>
            <a:endParaRPr kumimoji="0" lang="en-US" sz="32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2" name="Footer Placeholder 29"/>
          <p:cNvSpPr>
            <a:spLocks noGrp="1"/>
          </p:cNvSpPr>
          <p:nvPr>
            <p:ph type="ftr" sz="quarter" idx="10"/>
          </p:nvPr>
        </p:nvSpPr>
        <p:spPr>
          <a:xfrm>
            <a:off x="457200" y="6477000"/>
            <a:ext cx="7691438" cy="274638"/>
          </a:xfrm>
        </p:spPr>
        <p:txBody>
          <a:bodyPr/>
          <a:lstStyle/>
          <a:p>
            <a:pPr>
              <a:defRPr/>
            </a:pPr>
            <a:r>
              <a:rPr lang="en-US" dirty="0"/>
              <a:t>Clark </a:t>
            </a:r>
            <a:r>
              <a:rPr lang="en-US" dirty="0" smtClean="0"/>
              <a:t>2011</a:t>
            </a:r>
            <a:endParaRPr lang="en-US" dirty="0"/>
          </a:p>
        </p:txBody>
      </p:sp>
      <p:sp>
        <p:nvSpPr>
          <p:cNvPr id="13" name="Slide Number Placeholder 28"/>
          <p:cNvSpPr>
            <a:spLocks noGrp="1"/>
          </p:cNvSpPr>
          <p:nvPr>
            <p:ph type="sldNum" sz="quarter" idx="11"/>
          </p:nvPr>
        </p:nvSpPr>
        <p:spPr>
          <a:xfrm>
            <a:off x="8204200" y="6477000"/>
            <a:ext cx="733425" cy="274638"/>
          </a:xfrm>
        </p:spPr>
        <p:txBody>
          <a:bodyPr/>
          <a:lstStyle/>
          <a:p>
            <a:pPr>
              <a:defRPr/>
            </a:pPr>
            <a:fld id="{5D5ED8EC-CDF5-4CF6-A474-390BCC844DE9}" type="slidenum">
              <a:rPr lang="en-US"/>
              <a:pPr>
                <a:defRPr/>
              </a:pPr>
              <a:t>33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846239"/>
          </a:xfrm>
        </p:spPr>
        <p:txBody>
          <a:bodyPr/>
          <a:lstStyle/>
          <a:p>
            <a:r>
              <a:rPr lang="en-US" b="1" dirty="0" smtClean="0"/>
              <a:t>Latest Data</a:t>
            </a:r>
            <a:endParaRPr lang="en-US" b="1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457199" y="1436602"/>
            <a:ext cx="8406581" cy="5116598"/>
          </a:xfrm>
        </p:spPr>
        <p:txBody>
          <a:bodyPr>
            <a:normAutofit fontScale="92500" lnSpcReduction="10000"/>
          </a:bodyPr>
          <a:lstStyle/>
          <a:p>
            <a:pPr defTabSz="450850">
              <a:buNone/>
            </a:pPr>
            <a:r>
              <a:rPr lang="en-US" b="1" dirty="0" smtClean="0"/>
              <a:t>Research Data</a:t>
            </a:r>
          </a:p>
          <a:p>
            <a:r>
              <a:rPr lang="en-US" sz="2800" dirty="0" smtClean="0"/>
              <a:t>Longitudinal (12-month) VA-funded two-site study</a:t>
            </a:r>
          </a:p>
          <a:p>
            <a:r>
              <a:rPr lang="en-US" sz="2800" dirty="0" smtClean="0"/>
              <a:t>353 participants recruited either from local OEF/OIF registries or the polytrauma network of care</a:t>
            </a:r>
          </a:p>
          <a:p>
            <a:r>
              <a:rPr lang="en-US" sz="2800" dirty="0" smtClean="0"/>
              <a:t>First study to use validated structured clinical interview (M.I.N.I.) to establish DSM-IV diagnoses along with multiple symptom and function measures</a:t>
            </a:r>
          </a:p>
          <a:p>
            <a:pPr>
              <a:buNone/>
            </a:pPr>
            <a:r>
              <a:rPr lang="en-US" b="1" dirty="0" smtClean="0"/>
              <a:t>Clinical Data</a:t>
            </a:r>
          </a:p>
          <a:p>
            <a:r>
              <a:rPr lang="en-US" sz="2800" dirty="0" smtClean="0"/>
              <a:t>Local IRB-approved retrospective study</a:t>
            </a:r>
          </a:p>
          <a:p>
            <a:r>
              <a:rPr lang="en-US" sz="2800" dirty="0" smtClean="0"/>
              <a:t>Implemented PMD screenings for all OEF/OIF/OND veterans registering for care at Tampa VA</a:t>
            </a:r>
          </a:p>
          <a:p>
            <a:r>
              <a:rPr lang="en-US" sz="2800" dirty="0" smtClean="0"/>
              <a:t>Screenings utilize validated symptom measures and a clinical interview</a:t>
            </a:r>
            <a:endParaRPr lang="en-US" sz="3000" dirty="0"/>
          </a:p>
        </p:txBody>
      </p:sp>
      <p:sp>
        <p:nvSpPr>
          <p:cNvPr id="7" name="Footer Placeholder 29"/>
          <p:cNvSpPr>
            <a:spLocks noGrp="1"/>
          </p:cNvSpPr>
          <p:nvPr>
            <p:ph type="ftr" sz="quarter" idx="10"/>
          </p:nvPr>
        </p:nvSpPr>
        <p:spPr>
          <a:xfrm>
            <a:off x="457200" y="6477000"/>
            <a:ext cx="7691438" cy="274638"/>
          </a:xfrm>
        </p:spPr>
        <p:txBody>
          <a:bodyPr/>
          <a:lstStyle/>
          <a:p>
            <a:pPr>
              <a:defRPr/>
            </a:pPr>
            <a:r>
              <a:rPr lang="en-US" dirty="0"/>
              <a:t>Clark </a:t>
            </a:r>
            <a:r>
              <a:rPr lang="en-US" dirty="0" smtClean="0"/>
              <a:t>2011</a:t>
            </a:r>
            <a:endParaRPr lang="en-US" dirty="0"/>
          </a:p>
        </p:txBody>
      </p:sp>
      <p:sp>
        <p:nvSpPr>
          <p:cNvPr id="8" name="Slide Number Placeholder 28"/>
          <p:cNvSpPr>
            <a:spLocks noGrp="1"/>
          </p:cNvSpPr>
          <p:nvPr>
            <p:ph type="sldNum" sz="quarter" idx="11"/>
          </p:nvPr>
        </p:nvSpPr>
        <p:spPr>
          <a:xfrm>
            <a:off x="8204200" y="6477000"/>
            <a:ext cx="733425" cy="274638"/>
          </a:xfrm>
        </p:spPr>
        <p:txBody>
          <a:bodyPr/>
          <a:lstStyle/>
          <a:p>
            <a:pPr>
              <a:defRPr/>
            </a:pPr>
            <a:fld id="{5D5ED8EC-CDF5-4CF6-A474-390BCC844DE9}" type="slidenum">
              <a:rPr lang="en-US"/>
              <a:pPr>
                <a:defRPr/>
              </a:pPr>
              <a:t>34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825910"/>
          </a:xfrm>
        </p:spPr>
        <p:txBody>
          <a:bodyPr>
            <a:normAutofit/>
          </a:bodyPr>
          <a:lstStyle/>
          <a:p>
            <a:r>
              <a:rPr lang="en-US" b="1" dirty="0" smtClean="0"/>
              <a:t>Demographics</a:t>
            </a:r>
            <a:endParaRPr lang="en-US" b="1" dirty="0"/>
          </a:p>
        </p:txBody>
      </p:sp>
      <p:graphicFrame>
        <p:nvGraphicFramePr>
          <p:cNvPr id="11" name="Table 10"/>
          <p:cNvGraphicFramePr>
            <a:graphicFrameLocks noGrp="1"/>
          </p:cNvGraphicFramePr>
          <p:nvPr/>
        </p:nvGraphicFramePr>
        <p:xfrm>
          <a:off x="7831394" y="4778474"/>
          <a:ext cx="1135624" cy="1353062"/>
        </p:xfrm>
        <a:graphic>
          <a:graphicData uri="http://schemas.openxmlformats.org/drawingml/2006/table">
            <a:tbl>
              <a:tblPr/>
              <a:tblGrid>
                <a:gridCol w="1135624"/>
              </a:tblGrid>
              <a:tr h="1353062"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0" i="0" u="none" strike="noStrike" baseline="30000" dirty="0">
                          <a:solidFill>
                            <a:srgbClr val="000000"/>
                          </a:solidFill>
                          <a:latin typeface="Times New Roman"/>
                        </a:rPr>
                        <a:t>1</a:t>
                      </a:r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Some participants had multiple deployments in different service branches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graphicFrame>
        <p:nvGraphicFramePr>
          <p:cNvPr id="12" name="Table 11"/>
          <p:cNvGraphicFramePr>
            <a:graphicFrameLocks noGrp="1"/>
          </p:cNvGraphicFramePr>
          <p:nvPr/>
        </p:nvGraphicFramePr>
        <p:xfrm>
          <a:off x="1192160" y="918193"/>
          <a:ext cx="6504040" cy="5482607"/>
        </p:xfrm>
        <a:graphic>
          <a:graphicData uri="http://schemas.openxmlformats.org/drawingml/2006/table">
            <a:tbl>
              <a:tblPr>
                <a:tableStyleId>{35758FB7-9AC5-4552-8A53-C91805E547FA}</a:tableStyleId>
              </a:tblPr>
              <a:tblGrid>
                <a:gridCol w="2441445"/>
                <a:gridCol w="528721"/>
                <a:gridCol w="2834097"/>
                <a:gridCol w="699777"/>
              </a:tblGrid>
              <a:tr h="226554"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b="1" u="none" strike="noStrike" dirty="0"/>
                        <a:t>Age</a:t>
                      </a:r>
                      <a:r>
                        <a:rPr lang="en-US" sz="1400" u="none" strike="noStrike" dirty="0"/>
                        <a:t> (years)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8397" marR="8397" marT="8397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/>
                        <a:t>35.1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8397" marR="8397" marT="8397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b="1" u="none" strike="noStrike" dirty="0"/>
                        <a:t>Education</a:t>
                      </a:r>
                      <a:r>
                        <a:rPr lang="en-US" sz="1400" u="none" strike="noStrike" dirty="0"/>
                        <a:t> (years)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8397" marR="8397" marT="8397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/>
                        <a:t>14.5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8397" marR="8397" marT="8397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226554"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b="1" u="none" strike="noStrike" dirty="0"/>
                        <a:t>Sex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8397" marR="8397" marT="8397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4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8397" marR="8397" marT="8397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b="1" u="none" strike="noStrike" dirty="0"/>
                        <a:t>Duty Status at Baseline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8397" marR="8397" marT="8397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4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8397" marR="8397" marT="8397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226554"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u="none" strike="noStrike" dirty="0"/>
                        <a:t>    Male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8397" marR="8397" marT="8397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/>
                        <a:t>91.1%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8397" marR="8397" marT="8397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u="none" strike="noStrike" dirty="0"/>
                        <a:t>    Active Duty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8397" marR="8397" marT="8397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/>
                        <a:t>11.7%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8397" marR="8397" marT="8397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226554"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u="none" strike="noStrike" dirty="0"/>
                        <a:t>    Female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8397" marR="8397" marT="8397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/>
                        <a:t>8.9%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8397" marR="8397" marT="8397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u="none" strike="noStrike" dirty="0"/>
                        <a:t>    Inactive Reserve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8397" marR="8397" marT="8397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/>
                        <a:t>10.6%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8397" marR="8397" marT="8397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226554"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b="1" u="none" strike="noStrike" dirty="0"/>
                        <a:t>Race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8397" marR="8397" marT="8397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4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8397" marR="8397" marT="8397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u="none" strike="noStrike" dirty="0"/>
                        <a:t>    Active Reserve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8397" marR="8397" marT="8397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/>
                        <a:t>20.9%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8397" marR="8397" marT="8397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226554"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u="none" strike="noStrike" dirty="0"/>
                        <a:t>    Caucasian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8397" marR="8397" marT="8397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/>
                        <a:t>77.4%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8397" marR="8397" marT="8397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u="none" strike="noStrike" dirty="0"/>
                        <a:t>    TDRL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8397" marR="8397" marT="8397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/>
                        <a:t>1.7%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8397" marR="8397" marT="8397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226554"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u="none" strike="noStrike" dirty="0"/>
                        <a:t>    Hispanic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8397" marR="8397" marT="8397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/>
                        <a:t>10.0%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8397" marR="8397" marT="8397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u="none" strike="noStrike" dirty="0"/>
                        <a:t>    Completed obligations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8397" marR="8397" marT="8397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/>
                        <a:t>55.2%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8397" marR="8397" marT="8397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271865"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u="none" strike="noStrike" dirty="0"/>
                        <a:t>    Black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8397" marR="8397" marT="8397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/>
                        <a:t>9.5%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8397" marR="8397" marT="8397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b="1" u="none" strike="noStrike" dirty="0"/>
                        <a:t>Service Branch</a:t>
                      </a:r>
                      <a:r>
                        <a:rPr lang="en-US" sz="1400" b="1" u="none" strike="noStrike" baseline="30000" dirty="0"/>
                        <a:t>1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8397" marR="8397" marT="8397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4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8397" marR="8397" marT="8397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226554"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u="none" strike="noStrike" dirty="0"/>
                        <a:t>    Other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8397" marR="8397" marT="8397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/>
                        <a:t>3.1%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8397" marR="8397" marT="8397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u="none" strike="noStrike" dirty="0"/>
                        <a:t>    Army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8397" marR="8397" marT="8397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/>
                        <a:t>48.7%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8397" marR="8397" marT="8397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226554"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b="1" u="none" strike="noStrike" dirty="0"/>
                        <a:t>Marital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8397" marR="8397" marT="8397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4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8397" marR="8397" marT="8397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u="none" strike="noStrike" dirty="0"/>
                        <a:t>    Navy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8397" marR="8397" marT="8397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/>
                        <a:t>8.1%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8397" marR="8397" marT="8397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226554"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u="none" strike="noStrike" dirty="0"/>
                        <a:t>    Never Married 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8397" marR="8397" marT="8397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/>
                        <a:t>24.2%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8397" marR="8397" marT="8397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u="none" strike="noStrike" dirty="0"/>
                        <a:t>    Air Force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8397" marR="8397" marT="8397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/>
                        <a:t>8.4%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8397" marR="8397" marT="8397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226554"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u="none" strike="noStrike" dirty="0"/>
                        <a:t>    Married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8397" marR="8397" marT="8397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/>
                        <a:t>52.4%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8397" marR="8397" marT="8397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u="none" strike="noStrike" dirty="0"/>
                        <a:t>    Marines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8397" marR="8397" marT="8397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/>
                        <a:t>10.9%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8397" marR="8397" marT="8397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226554"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u="none" strike="noStrike" dirty="0"/>
                        <a:t>    Divorced/Sep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8397" marR="8397" marT="8397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/>
                        <a:t>16.4%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8397" marR="8397" marT="8397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u="none" strike="noStrike" dirty="0"/>
                        <a:t>    National Guard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8397" marR="8397" marT="8397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/>
                        <a:t>24.2%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8397" marR="8397" marT="8397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226554"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u="none" strike="noStrike" dirty="0"/>
                        <a:t>    Living with someone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8397" marR="8397" marT="8397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/>
                        <a:t>6.7%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8397" marR="8397" marT="8397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b="1" u="none" strike="noStrike" dirty="0"/>
                        <a:t>Deployed from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8397" marR="8397" marT="8397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4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8397" marR="8397" marT="8397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226554"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u="none" strike="noStrike" dirty="0"/>
                        <a:t>    Other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8397" marR="8397" marT="8397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/>
                        <a:t>0.3%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8397" marR="8397" marT="8397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u="none" strike="noStrike" dirty="0"/>
                        <a:t>    Active duty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8397" marR="8397" marT="8397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/>
                        <a:t>54.5%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8397" marR="8397" marT="8397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226554"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b="1" u="none" strike="noStrike" dirty="0"/>
                        <a:t>Employment Status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8397" marR="8397" marT="8397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4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8397" marR="8397" marT="8397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u="none" strike="noStrike" dirty="0"/>
                        <a:t>    Inactive reserve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8397" marR="8397" marT="8397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/>
                        <a:t>30.1%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8397" marR="8397" marT="8397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226554"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u="none" strike="noStrike" dirty="0"/>
                        <a:t>    Full-time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8397" marR="8397" marT="8397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/>
                        <a:t>54.3%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8397" marR="8397" marT="8397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u="none" strike="noStrike" dirty="0"/>
                        <a:t>    Active reserve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8397" marR="8397" marT="8397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/>
                        <a:t>15.4%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8397" marR="8397" marT="8397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226554"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u="none" strike="noStrike" dirty="0"/>
                        <a:t>    Part-time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8397" marR="8397" marT="8397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/>
                        <a:t>7.5%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8397" marR="8397" marT="8397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b="1" u="none" strike="noStrike" dirty="0"/>
                        <a:t>Deployed to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8397" marR="8397" marT="8397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4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8397" marR="8397" marT="8397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226554"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u="none" strike="noStrike" dirty="0"/>
                        <a:t>    Unemployed/looking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8397" marR="8397" marT="8397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/>
                        <a:t>11.1%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8397" marR="8397" marT="8397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u="none" strike="noStrike" dirty="0"/>
                        <a:t>    OEF only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8397" marR="8397" marT="8397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/>
                        <a:t>10.6%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8397" marR="8397" marT="8397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226554"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u="none" strike="noStrike" dirty="0"/>
                        <a:t>    Unemployed/not looking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8397" marR="8397" marT="8397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/>
                        <a:t>0.8%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8397" marR="8397" marT="8397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u="none" strike="noStrike" dirty="0"/>
                        <a:t>    OIF only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8397" marR="8397" marT="8397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/>
                        <a:t>69.6%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8397" marR="8397" marT="8397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226554"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u="none" strike="noStrike" dirty="0"/>
                        <a:t>    Disabled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8397" marR="8397" marT="8397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/>
                        <a:t>5.8%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8397" marR="8397" marT="8397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u="none" strike="noStrike" dirty="0"/>
                        <a:t>    Both OEF/OIF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8397" marR="8397" marT="8397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/>
                        <a:t>18.1%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8397" marR="8397" marT="8397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226554"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u="none" strike="noStrike" dirty="0"/>
                        <a:t>    Student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8397" marR="8397" marT="8397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/>
                        <a:t>15.9%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8397" marR="8397" marT="8397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b="1" u="none" strike="noStrike" dirty="0"/>
                        <a:t>Total deployment months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8397" marR="8397" marT="8397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/>
                        <a:t>14.6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8397" marR="8397" marT="8397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226554"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u="none" strike="noStrike" dirty="0"/>
                        <a:t>    Retired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8397" marR="8397" marT="8397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/>
                        <a:t>1.7%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8397" marR="8397" marT="8397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b="1" u="none" strike="noStrike" dirty="0"/>
                        <a:t>Mean months since return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8397" marR="8397" marT="8397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/>
                        <a:t>42.4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8397" marR="8397" marT="8397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226554"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u="none" strike="noStrike" dirty="0"/>
                        <a:t>    Other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8397" marR="8397" marT="8397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/>
                        <a:t>2.9%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8397" marR="8397" marT="8397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8397" marR="8397" marT="8397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8397" marR="8397" marT="8397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8" name="Footer Placeholder 29"/>
          <p:cNvSpPr>
            <a:spLocks noGrp="1"/>
          </p:cNvSpPr>
          <p:nvPr>
            <p:ph type="ftr" sz="quarter" idx="10"/>
          </p:nvPr>
        </p:nvSpPr>
        <p:spPr>
          <a:xfrm>
            <a:off x="457200" y="6477000"/>
            <a:ext cx="7691438" cy="274638"/>
          </a:xfrm>
        </p:spPr>
        <p:txBody>
          <a:bodyPr/>
          <a:lstStyle/>
          <a:p>
            <a:pPr>
              <a:defRPr/>
            </a:pPr>
            <a:r>
              <a:rPr lang="en-US" dirty="0"/>
              <a:t>Clark </a:t>
            </a:r>
            <a:r>
              <a:rPr lang="en-US" dirty="0" smtClean="0"/>
              <a:t>2011</a:t>
            </a:r>
            <a:endParaRPr lang="en-US" dirty="0"/>
          </a:p>
        </p:txBody>
      </p:sp>
      <p:sp>
        <p:nvSpPr>
          <p:cNvPr id="13" name="Slide Number Placeholder 28"/>
          <p:cNvSpPr>
            <a:spLocks noGrp="1"/>
          </p:cNvSpPr>
          <p:nvPr>
            <p:ph type="sldNum" sz="quarter" idx="11"/>
          </p:nvPr>
        </p:nvSpPr>
        <p:spPr>
          <a:xfrm>
            <a:off x="8204200" y="6477000"/>
            <a:ext cx="733425" cy="274638"/>
          </a:xfrm>
        </p:spPr>
        <p:txBody>
          <a:bodyPr/>
          <a:lstStyle/>
          <a:p>
            <a:pPr>
              <a:defRPr/>
            </a:pPr>
            <a:fld id="{5D5ED8EC-CDF5-4CF6-A474-390BCC844DE9}" type="slidenum">
              <a:rPr lang="en-US"/>
              <a:pPr>
                <a:defRPr/>
              </a:pPr>
              <a:t>35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825910"/>
          </a:xfrm>
        </p:spPr>
        <p:txBody>
          <a:bodyPr>
            <a:normAutofit/>
          </a:bodyPr>
          <a:lstStyle/>
          <a:p>
            <a:r>
              <a:rPr lang="en-US" b="1" dirty="0" smtClean="0"/>
              <a:t>Injuries and Pain</a:t>
            </a:r>
            <a:endParaRPr lang="en-US" b="1" dirty="0"/>
          </a:p>
        </p:txBody>
      </p:sp>
      <p:graphicFrame>
        <p:nvGraphicFramePr>
          <p:cNvPr id="7" name="Table 6"/>
          <p:cNvGraphicFramePr>
            <a:graphicFrameLocks noGrp="1"/>
          </p:cNvGraphicFramePr>
          <p:nvPr/>
        </p:nvGraphicFramePr>
        <p:xfrm>
          <a:off x="7669159" y="4795129"/>
          <a:ext cx="1120877" cy="1262671"/>
        </p:xfrm>
        <a:graphic>
          <a:graphicData uri="http://schemas.openxmlformats.org/drawingml/2006/table">
            <a:tbl>
              <a:tblPr/>
              <a:tblGrid>
                <a:gridCol w="1120877"/>
              </a:tblGrid>
              <a:tr h="375113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*Some reported more than 1 injury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75113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**</a:t>
                      </a:r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Percent of those reporting injuries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440606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***Percent of those reporting pain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graphicFrame>
        <p:nvGraphicFramePr>
          <p:cNvPr id="11" name="Table 10"/>
          <p:cNvGraphicFramePr>
            <a:graphicFrameLocks noGrp="1"/>
          </p:cNvGraphicFramePr>
          <p:nvPr/>
        </p:nvGraphicFramePr>
        <p:xfrm>
          <a:off x="1489588" y="1514085"/>
          <a:ext cx="6046838" cy="5039115"/>
        </p:xfrm>
        <a:graphic>
          <a:graphicData uri="http://schemas.openxmlformats.org/drawingml/2006/table">
            <a:tbl>
              <a:tblPr>
                <a:tableStyleId>{35758FB7-9AC5-4552-8A53-C91805E547FA}</a:tableStyleId>
              </a:tblPr>
              <a:tblGrid>
                <a:gridCol w="1959551"/>
                <a:gridCol w="531934"/>
                <a:gridCol w="2851323"/>
                <a:gridCol w="704030"/>
              </a:tblGrid>
              <a:tr h="255715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u="none" strike="noStrike" dirty="0"/>
                        <a:t>Injury Onset*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4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u="none" strike="noStrike" dirty="0"/>
                        <a:t>Injury Type**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4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255715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/>
                        <a:t>   No Injuries Reported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/>
                        <a:t>13.9%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/>
                        <a:t>    Orthopedic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/>
                        <a:t>52.3%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255715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/>
                        <a:t>    Pre-service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/>
                        <a:t>1.4%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/>
                        <a:t>    Soft Tissue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/>
                        <a:t>41.6%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255715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/>
                        <a:t>    Pre-deployment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/>
                        <a:t>12.6%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/>
                        <a:t>    Closed Head Injury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/>
                        <a:t>33.9%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255715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/>
                        <a:t>    Combat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 dirty="0"/>
                        <a:t>37.3%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/>
                        <a:t>    Penetrating Wound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/>
                        <a:t>9.4%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255715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/>
                        <a:t>    Non-combat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 dirty="0"/>
                        <a:t>38.2%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/>
                        <a:t>    Ear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/>
                        <a:t>6.6%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255715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/>
                        <a:t>    Post-deployment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/>
                        <a:t>3.6%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/>
                        <a:t>    Other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/>
                        <a:t>5.9%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255715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/>
                        <a:t>    Post-service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/>
                        <a:t>0.6%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/>
                        <a:t>    Burns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/>
                        <a:t>3.3%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255715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u="none" strike="noStrike" dirty="0"/>
                        <a:t>Injury Method**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4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/>
                        <a:t>    Open Head Injury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/>
                        <a:t>1.6%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255715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/>
                        <a:t>    Blast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 dirty="0"/>
                        <a:t>31.3%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/>
                        <a:t>    Amputation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/>
                        <a:t>1.3%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255715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/>
                        <a:t>    Fall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/>
                        <a:t>16.1%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/>
                        <a:t>    Eye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/>
                        <a:t>1.3%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255715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/>
                        <a:t>    Vehicular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/>
                        <a:t>14.0%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/>
                        <a:t>    Spinal Cord Injury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/>
                        <a:t>0.3%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255715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/>
                        <a:t>    Shrapnel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/>
                        <a:t>4.5%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u="none" strike="noStrike" dirty="0"/>
                        <a:t>Years since injury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/>
                        <a:t>4.8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255715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/>
                        <a:t>    GSW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/>
                        <a:t>1.0%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u="none" strike="noStrike" dirty="0"/>
                        <a:t># Blast Exposures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 dirty="0"/>
                        <a:t>73.9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255715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/>
                        <a:t>    Other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/>
                        <a:t>46.8%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u="none" strike="noStrike" dirty="0"/>
                        <a:t>Distance from closest blast (feet)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/>
                        <a:t>324.7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426338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u="none" strike="noStrike" dirty="0"/>
                        <a:t>Primary Pain </a:t>
                      </a:r>
                      <a:r>
                        <a:rPr lang="en-US" sz="1400" b="1" u="none" strike="noStrike" dirty="0" smtClean="0"/>
                        <a:t>Location***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4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255715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/>
                        <a:t>    Back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/>
                        <a:t>33.5%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/>
                        <a:t>    Lower extremities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/>
                        <a:t>18.9%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255715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/>
                        <a:t>    Head/Neck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/>
                        <a:t>25.0%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/>
                        <a:t>    Torso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/>
                        <a:t>2.1%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255715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/>
                        <a:t>    Upper extremities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/>
                        <a:t>15.8%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/>
                        <a:t>    Other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/>
                        <a:t>4.7%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12" name="Footer Placeholder 29"/>
          <p:cNvSpPr>
            <a:spLocks noGrp="1"/>
          </p:cNvSpPr>
          <p:nvPr>
            <p:ph type="ftr" sz="quarter" idx="10"/>
          </p:nvPr>
        </p:nvSpPr>
        <p:spPr>
          <a:xfrm>
            <a:off x="457200" y="6477000"/>
            <a:ext cx="7691438" cy="274638"/>
          </a:xfrm>
        </p:spPr>
        <p:txBody>
          <a:bodyPr/>
          <a:lstStyle/>
          <a:p>
            <a:pPr>
              <a:defRPr/>
            </a:pPr>
            <a:r>
              <a:rPr lang="en-US" dirty="0"/>
              <a:t>Clark </a:t>
            </a:r>
            <a:r>
              <a:rPr lang="en-US" dirty="0" smtClean="0"/>
              <a:t>2011</a:t>
            </a:r>
            <a:endParaRPr lang="en-US" dirty="0"/>
          </a:p>
        </p:txBody>
      </p:sp>
      <p:sp>
        <p:nvSpPr>
          <p:cNvPr id="13" name="Slide Number Placeholder 28"/>
          <p:cNvSpPr>
            <a:spLocks noGrp="1"/>
          </p:cNvSpPr>
          <p:nvPr>
            <p:ph type="sldNum" sz="quarter" idx="11"/>
          </p:nvPr>
        </p:nvSpPr>
        <p:spPr>
          <a:xfrm>
            <a:off x="8204200" y="6477000"/>
            <a:ext cx="733425" cy="274638"/>
          </a:xfrm>
        </p:spPr>
        <p:txBody>
          <a:bodyPr/>
          <a:lstStyle/>
          <a:p>
            <a:pPr>
              <a:defRPr/>
            </a:pPr>
            <a:fld id="{5D5ED8EC-CDF5-4CF6-A474-390BCC844DE9}" type="slidenum">
              <a:rPr lang="en-US"/>
              <a:pPr>
                <a:defRPr/>
              </a:pPr>
              <a:t>36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57200" y="265460"/>
            <a:ext cx="8229600" cy="825910"/>
          </a:xfrm>
        </p:spPr>
        <p:txBody>
          <a:bodyPr>
            <a:normAutofit/>
          </a:bodyPr>
          <a:lstStyle/>
          <a:p>
            <a:r>
              <a:rPr lang="en-US" b="1" dirty="0" smtClean="0">
                <a:solidFill>
                  <a:srgbClr val="FFC000"/>
                </a:solidFill>
              </a:rPr>
              <a:t>Mental Health Issues</a:t>
            </a:r>
            <a:endParaRPr lang="en-US" b="1" dirty="0">
              <a:solidFill>
                <a:srgbClr val="FFC000"/>
              </a:solidFill>
            </a:endParaRPr>
          </a:p>
        </p:txBody>
      </p:sp>
      <p:graphicFrame>
        <p:nvGraphicFramePr>
          <p:cNvPr id="8" name="Table 7"/>
          <p:cNvGraphicFramePr>
            <a:graphicFrameLocks noGrp="1"/>
          </p:cNvGraphicFramePr>
          <p:nvPr/>
        </p:nvGraphicFramePr>
        <p:xfrm>
          <a:off x="1268362" y="1755048"/>
          <a:ext cx="6386052" cy="4645752"/>
        </p:xfrm>
        <a:graphic>
          <a:graphicData uri="http://schemas.openxmlformats.org/drawingml/2006/table">
            <a:tbl>
              <a:tblPr>
                <a:tableStyleId>{35758FB7-9AC5-4552-8A53-C91805E547FA}</a:tableStyleId>
              </a:tblPr>
              <a:tblGrid>
                <a:gridCol w="2595715"/>
                <a:gridCol w="737420"/>
                <a:gridCol w="2365835"/>
                <a:gridCol w="687082"/>
              </a:tblGrid>
              <a:tr h="530301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1" u="none" strike="noStrike" dirty="0"/>
                        <a:t>Current or prior MH problem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9525" marR="9525" marT="9525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u="none" strike="noStrike" dirty="0"/>
                        <a:t>66.9%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9525" marR="9525" marT="9525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1" u="none" strike="noStrike" dirty="0"/>
                        <a:t>Reported impairments 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9525" marR="9525" marT="9525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6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9525" marR="9525" marT="9525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358515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1" u="none" strike="noStrike" dirty="0"/>
                        <a:t>Onset of MH problem*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9525" marR="9525" marT="9525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6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9525" marR="9525" marT="9525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 dirty="0"/>
                        <a:t>    Activity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9525" marR="9525" marT="9525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/>
                        <a:t>72.0%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9525" marR="9525" marT="9525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358515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 dirty="0"/>
                        <a:t>    Pre-service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9525" marR="9525" marT="9525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/>
                        <a:t>5.9%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9525" marR="9525" marT="9525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 dirty="0"/>
                        <a:t>    Sleep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9525" marR="9525" marT="9525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/>
                        <a:t>65.8%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9525" marR="9525" marT="9525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358515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 dirty="0"/>
                        <a:t>    Pre-deployment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9525" marR="9525" marT="9525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/>
                        <a:t>7.1%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9525" marR="9525" marT="9525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 dirty="0"/>
                        <a:t>    Recreational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9525" marR="9525" marT="9525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/>
                        <a:t>62.2%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9525" marR="9525" marT="9525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358515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 dirty="0"/>
                        <a:t>    Combat non-blast related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9525" marR="9525" marT="9525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/>
                        <a:t>2.9%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9525" marR="9525" marT="9525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 dirty="0"/>
                        <a:t>    Occupational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9525" marR="9525" marT="9525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/>
                        <a:t>54.3%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9525" marR="9525" marT="9525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358515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 dirty="0"/>
                        <a:t>    Combat blast-related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9525" marR="9525" marT="9525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/>
                        <a:t>13.8%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9525" marR="9525" marT="9525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 dirty="0"/>
                        <a:t>    Emotional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9525" marR="9525" marT="9525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/>
                        <a:t>59.9%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9525" marR="9525" marT="9525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530301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 dirty="0"/>
                        <a:t>    Non-combat/during </a:t>
                      </a:r>
                      <a:r>
                        <a:rPr lang="en-US" sz="1600" u="none" strike="noStrike" dirty="0" smtClean="0"/>
                        <a:t>  </a:t>
                      </a:r>
                    </a:p>
                    <a:p>
                      <a:pPr algn="l" fontAlgn="b"/>
                      <a:r>
                        <a:rPr lang="en-US" sz="1600" u="none" strike="noStrike" dirty="0" smtClean="0"/>
                        <a:t>    deployment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9525" marR="9525" marT="9525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/>
                        <a:t>13.8%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9525" marR="9525" marT="9525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 dirty="0"/>
                        <a:t>    Social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9525" marR="9525" marT="9525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/>
                        <a:t>47.3%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9525" marR="9525" marT="9525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358515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 dirty="0"/>
                        <a:t>    Post-deployment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9525" marR="9525" marT="9525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u="none" strike="noStrike" dirty="0"/>
                        <a:t>50.6%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9525" marR="9525" marT="9525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 dirty="0"/>
                        <a:t>    Familial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9525" marR="9525" marT="9525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/>
                        <a:t>42.0%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9525" marR="9525" marT="9525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358515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 dirty="0"/>
                        <a:t>    Post-service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9525" marR="9525" marT="9525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/>
                        <a:t>5.9%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9525" marR="9525" marT="9525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 dirty="0"/>
                        <a:t>    Sexual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9525" marR="9525" marT="9525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/>
                        <a:t>35.4%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9525" marR="9525" marT="9525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358515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1" u="none" strike="noStrike" dirty="0"/>
                        <a:t>Resolution of MH problem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9525" marR="9525" marT="9525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6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9525" marR="9525" marT="9525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9525" marR="9525" marT="9525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9525" marR="9525" marT="9525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358515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 dirty="0"/>
                        <a:t>    Before  deployment 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9525" marR="9525" marT="9525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/>
                        <a:t>1.3%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9525" marR="9525" marT="9525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 dirty="0"/>
                        <a:t>    After deployment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9525" marR="9525" marT="9525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/>
                        <a:t>8.8%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9525" marR="9525" marT="9525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358515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 dirty="0"/>
                        <a:t>    During deployment 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9525" marR="9525" marT="9525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/>
                        <a:t>2.1%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9525" marR="9525" marT="9525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 dirty="0"/>
                        <a:t>    Ongoing- not resolved 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9525" marR="9525" marT="9525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u="none" strike="noStrike" dirty="0"/>
                        <a:t>87.9%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9525" marR="9525" marT="9525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11" name="TextBox 10"/>
          <p:cNvSpPr txBox="1"/>
          <p:nvPr/>
        </p:nvSpPr>
        <p:spPr>
          <a:xfrm>
            <a:off x="7654414" y="5065932"/>
            <a:ext cx="124574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"/>
            <a:r>
              <a:rPr lang="en-US" sz="1200" dirty="0" smtClean="0">
                <a:solidFill>
                  <a:srgbClr val="000000"/>
                </a:solidFill>
                <a:latin typeface="Times New Roman"/>
              </a:rPr>
              <a:t>*Percent of those reporting mental health problems</a:t>
            </a:r>
            <a:endParaRPr lang="en-US" sz="1200" dirty="0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12" name="Footer Placeholder 29"/>
          <p:cNvSpPr>
            <a:spLocks noGrp="1"/>
          </p:cNvSpPr>
          <p:nvPr>
            <p:ph type="ftr" sz="quarter" idx="10"/>
          </p:nvPr>
        </p:nvSpPr>
        <p:spPr>
          <a:xfrm>
            <a:off x="457200" y="6477000"/>
            <a:ext cx="7691438" cy="274638"/>
          </a:xfrm>
        </p:spPr>
        <p:txBody>
          <a:bodyPr/>
          <a:lstStyle/>
          <a:p>
            <a:pPr>
              <a:defRPr/>
            </a:pPr>
            <a:r>
              <a:rPr lang="en-US" dirty="0"/>
              <a:t>Clark </a:t>
            </a:r>
            <a:r>
              <a:rPr lang="en-US" dirty="0" smtClean="0"/>
              <a:t>2011</a:t>
            </a:r>
            <a:endParaRPr lang="en-US" dirty="0"/>
          </a:p>
        </p:txBody>
      </p:sp>
      <p:sp>
        <p:nvSpPr>
          <p:cNvPr id="13" name="Slide Number Placeholder 28"/>
          <p:cNvSpPr>
            <a:spLocks noGrp="1"/>
          </p:cNvSpPr>
          <p:nvPr>
            <p:ph type="sldNum" sz="quarter" idx="11"/>
          </p:nvPr>
        </p:nvSpPr>
        <p:spPr>
          <a:xfrm>
            <a:off x="8204200" y="6477000"/>
            <a:ext cx="733425" cy="274638"/>
          </a:xfrm>
        </p:spPr>
        <p:txBody>
          <a:bodyPr/>
          <a:lstStyle/>
          <a:p>
            <a:pPr>
              <a:defRPr/>
            </a:pPr>
            <a:fld id="{5D5ED8EC-CDF5-4CF6-A474-390BCC844DE9}" type="slidenum">
              <a:rPr lang="en-US"/>
              <a:pPr>
                <a:defRPr/>
              </a:pPr>
              <a:t>37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57200" y="206468"/>
            <a:ext cx="8229600" cy="825910"/>
          </a:xfrm>
        </p:spPr>
        <p:txBody>
          <a:bodyPr>
            <a:normAutofit/>
          </a:bodyPr>
          <a:lstStyle/>
          <a:p>
            <a:r>
              <a:rPr lang="en-US" sz="4000" b="1" dirty="0" smtClean="0"/>
              <a:t>DSM-IV Diagnoses</a:t>
            </a:r>
            <a:endParaRPr lang="en-US" sz="4000" b="1" dirty="0"/>
          </a:p>
        </p:txBody>
      </p:sp>
      <p:graphicFrame>
        <p:nvGraphicFramePr>
          <p:cNvPr id="15" name="Table 14"/>
          <p:cNvGraphicFramePr>
            <a:graphicFrameLocks noGrp="1"/>
          </p:cNvGraphicFramePr>
          <p:nvPr/>
        </p:nvGraphicFramePr>
        <p:xfrm>
          <a:off x="619433" y="1759961"/>
          <a:ext cx="8023122" cy="3421639"/>
        </p:xfrm>
        <a:graphic>
          <a:graphicData uri="http://schemas.openxmlformats.org/drawingml/2006/table">
            <a:tbl>
              <a:tblPr>
                <a:tableStyleId>{35758FB7-9AC5-4552-8A53-C91805E547FA}</a:tableStyleId>
              </a:tblPr>
              <a:tblGrid>
                <a:gridCol w="2830629"/>
                <a:gridCol w="775268"/>
                <a:gridCol w="3605898"/>
                <a:gridCol w="811327"/>
              </a:tblGrid>
              <a:tr h="263203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1" u="none" strike="noStrike" dirty="0"/>
                        <a:t>Anxiety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6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1" u="none" strike="noStrike" dirty="0"/>
                        <a:t>SUDs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6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263203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 dirty="0"/>
                        <a:t>   Panic disorder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/>
                        <a:t>18.1%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 dirty="0"/>
                        <a:t>   ETOH dependence 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/>
                        <a:t>13.9%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263203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 dirty="0"/>
                        <a:t>   Agoraphobia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/>
                        <a:t>28.7%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 dirty="0"/>
                        <a:t>   ETOH Abuse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/>
                        <a:t>9.7%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263203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 dirty="0"/>
                        <a:t>   Social Phobia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/>
                        <a:t>9.5%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 dirty="0"/>
                        <a:t>   Opioid Dependence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/>
                        <a:t>1.4%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263203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 dirty="0"/>
                        <a:t>   Obsessive-compulsive disorder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/>
                        <a:t>12.5%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 dirty="0"/>
                        <a:t>   Opioid Abuse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/>
                        <a:t>0.6%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263203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 dirty="0"/>
                        <a:t>   Generalized Anxiety Disorder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/>
                        <a:t>16.7%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 dirty="0"/>
                        <a:t>   Other Substance Dependence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/>
                        <a:t>3.1%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263203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 dirty="0"/>
                        <a:t>   PTSD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/>
                        <a:t>26.5%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 dirty="0"/>
                        <a:t>   Other Substance Abuse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/>
                        <a:t>2.8%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263203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1" u="none" strike="noStrike" dirty="0"/>
                        <a:t>1 or more anxiety disorders  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u="none" strike="noStrike" dirty="0"/>
                        <a:t>49.9%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 dirty="0"/>
                        <a:t>   Polysubstance Abuse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/>
                        <a:t>0.6%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263203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1" u="none" strike="noStrike" dirty="0"/>
                        <a:t>Depression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6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1" u="none" strike="noStrike" dirty="0"/>
                        <a:t>1 or more SUD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u="none" strike="noStrike" dirty="0"/>
                        <a:t>26.2%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263203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 dirty="0"/>
                        <a:t>   Major Depression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/>
                        <a:t>29.5%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1" u="none" strike="noStrike" dirty="0"/>
                        <a:t>Postconcussional Disorder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u="none" strike="noStrike" dirty="0"/>
                        <a:t>16.2%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263203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 dirty="0"/>
                        <a:t>   Dysthymia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/>
                        <a:t>6.6%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1" u="none" strike="noStrike" dirty="0"/>
                        <a:t>Mood Disorder with Psychotic Features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u="none" strike="noStrike" dirty="0"/>
                        <a:t>5.0%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263203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 dirty="0"/>
                        <a:t>   Hypomania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/>
                        <a:t>23.1%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263203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1" u="none" strike="noStrike" dirty="0"/>
                        <a:t>1 or more depressive disorders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u="none" strike="noStrike" dirty="0"/>
                        <a:t>45.4%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1" u="none" strike="noStrike" dirty="0"/>
                        <a:t>At least 1 M.I.N.I. Axis I Diagnosis*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u="none" strike="noStrike" dirty="0"/>
                        <a:t>67.1%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16" name="TextBox 15"/>
          <p:cNvSpPr txBox="1"/>
          <p:nvPr/>
        </p:nvSpPr>
        <p:spPr>
          <a:xfrm>
            <a:off x="3950031" y="5221069"/>
            <a:ext cx="101079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600" b="1" dirty="0" smtClean="0"/>
              <a:t>Pain</a:t>
            </a:r>
            <a:endParaRPr lang="en-US" sz="3600" b="1" dirty="0"/>
          </a:p>
        </p:txBody>
      </p:sp>
      <p:graphicFrame>
        <p:nvGraphicFramePr>
          <p:cNvPr id="17" name="Table 16"/>
          <p:cNvGraphicFramePr>
            <a:graphicFrameLocks noGrp="1"/>
          </p:cNvGraphicFramePr>
          <p:nvPr/>
        </p:nvGraphicFramePr>
        <p:xfrm>
          <a:off x="2271252" y="5756772"/>
          <a:ext cx="4281948" cy="796428"/>
        </p:xfrm>
        <a:graphic>
          <a:graphicData uri="http://schemas.openxmlformats.org/drawingml/2006/table">
            <a:tbl>
              <a:tblPr>
                <a:tableStyleId>{35758FB7-9AC5-4552-8A53-C91805E547FA}</a:tableStyleId>
              </a:tblPr>
              <a:tblGrid>
                <a:gridCol w="3495468"/>
                <a:gridCol w="786480"/>
              </a:tblGrid>
              <a:tr h="398214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1" u="none" strike="noStrike" dirty="0"/>
                        <a:t>Any Pain Present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u="none" strike="noStrike" dirty="0"/>
                        <a:t>86.6%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398214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1" u="none" strike="noStrike" dirty="0"/>
                        <a:t>Significant Pain Present 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u="none" strike="noStrike" dirty="0"/>
                        <a:t>55.9%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11" name="Footer Placeholder 29"/>
          <p:cNvSpPr>
            <a:spLocks noGrp="1"/>
          </p:cNvSpPr>
          <p:nvPr>
            <p:ph type="ftr" sz="quarter" idx="10"/>
          </p:nvPr>
        </p:nvSpPr>
        <p:spPr>
          <a:xfrm>
            <a:off x="457200" y="6477000"/>
            <a:ext cx="7691438" cy="274638"/>
          </a:xfrm>
        </p:spPr>
        <p:txBody>
          <a:bodyPr/>
          <a:lstStyle/>
          <a:p>
            <a:pPr>
              <a:defRPr/>
            </a:pPr>
            <a:r>
              <a:rPr lang="en-US" dirty="0"/>
              <a:t>Clark </a:t>
            </a:r>
            <a:r>
              <a:rPr lang="en-US" dirty="0" smtClean="0"/>
              <a:t>2011</a:t>
            </a:r>
            <a:endParaRPr lang="en-US" dirty="0"/>
          </a:p>
        </p:txBody>
      </p:sp>
      <p:sp>
        <p:nvSpPr>
          <p:cNvPr id="12" name="Slide Number Placeholder 28"/>
          <p:cNvSpPr>
            <a:spLocks noGrp="1"/>
          </p:cNvSpPr>
          <p:nvPr>
            <p:ph type="sldNum" sz="quarter" idx="11"/>
          </p:nvPr>
        </p:nvSpPr>
        <p:spPr>
          <a:xfrm>
            <a:off x="8204200" y="6477000"/>
            <a:ext cx="733425" cy="274638"/>
          </a:xfrm>
        </p:spPr>
        <p:txBody>
          <a:bodyPr/>
          <a:lstStyle/>
          <a:p>
            <a:pPr>
              <a:defRPr/>
            </a:pPr>
            <a:fld id="{5D5ED8EC-CDF5-4CF6-A474-390BCC844DE9}" type="slidenum">
              <a:rPr lang="en-US"/>
              <a:pPr>
                <a:defRPr/>
              </a:pPr>
              <a:t>38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Prevalence of Axis I Diagnoses</a:t>
            </a:r>
            <a:endParaRPr lang="en-US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>
          <a:xfrm>
            <a:off x="381001" y="6553200"/>
            <a:ext cx="7767638" cy="228600"/>
          </a:xfrm>
        </p:spPr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CLARK-2011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/>
          <a:lstStyle/>
          <a:p>
            <a:fld id="{07B66570-E491-E24F-B097-B0885CCCB835}" type="slidenum">
              <a:rPr lang="en-US" smtClean="0">
                <a:solidFill>
                  <a:schemeClr val="tx1"/>
                </a:solidFill>
              </a:rPr>
              <a:pPr/>
              <a:t>39</a:t>
            </a:fld>
            <a:endParaRPr lang="en-US" dirty="0">
              <a:solidFill>
                <a:schemeClr val="tx1"/>
              </a:solidFill>
            </a:endParaRPr>
          </a:p>
        </p:txBody>
      </p:sp>
      <p:graphicFrame>
        <p:nvGraphicFramePr>
          <p:cNvPr id="5" name="Chart 4"/>
          <p:cNvGraphicFramePr/>
          <p:nvPr/>
        </p:nvGraphicFramePr>
        <p:xfrm>
          <a:off x="609600" y="1600200"/>
          <a:ext cx="7876032" cy="489617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b="1" dirty="0" smtClean="0"/>
              <a:t>OEF/OIF Primary Patient Populations</a:t>
            </a:r>
            <a:endParaRPr lang="en-US" sz="3600" b="1" dirty="0"/>
          </a:p>
        </p:txBody>
      </p:sp>
      <p:sp>
        <p:nvSpPr>
          <p:cNvPr id="12" name="Text Placeholder 11"/>
          <p:cNvSpPr>
            <a:spLocks noGrp="1"/>
          </p:cNvSpPr>
          <p:nvPr>
            <p:ph type="body" sz="half" idx="1"/>
          </p:nvPr>
        </p:nvSpPr>
        <p:spPr/>
        <p:txBody>
          <a:bodyPr/>
          <a:lstStyle/>
          <a:p>
            <a:pPr algn="ctr">
              <a:spcAft>
                <a:spcPts val="1200"/>
              </a:spcAft>
              <a:buNone/>
            </a:pPr>
            <a:r>
              <a:rPr lang="en-US" b="1" dirty="0" smtClean="0">
                <a:solidFill>
                  <a:schemeClr val="accent5">
                    <a:lumMod val="75000"/>
                  </a:schemeClr>
                </a:solidFill>
              </a:rPr>
              <a:t>POLYTRAUMA</a:t>
            </a:r>
            <a:endParaRPr lang="en-US" sz="2800" b="1" dirty="0" smtClean="0">
              <a:solidFill>
                <a:schemeClr val="accent5">
                  <a:lumMod val="75000"/>
                </a:schemeClr>
              </a:solidFill>
            </a:endParaRPr>
          </a:p>
          <a:p>
            <a:r>
              <a:rPr lang="en-US" sz="2800" b="1" dirty="0" smtClean="0"/>
              <a:t>Active duty or VA outpatients</a:t>
            </a:r>
          </a:p>
          <a:p>
            <a:r>
              <a:rPr lang="en-US" sz="2800" b="1" dirty="0" smtClean="0"/>
              <a:t>Present with severe injuries, typically blast-related</a:t>
            </a:r>
          </a:p>
          <a:p>
            <a:r>
              <a:rPr lang="en-US" sz="2800" b="1" dirty="0" smtClean="0"/>
              <a:t>Active duty and discharged personnel</a:t>
            </a:r>
          </a:p>
          <a:p>
            <a:r>
              <a:rPr lang="en-US" sz="2800" b="1" dirty="0" smtClean="0"/>
              <a:t>Moderate to severe TBIs common</a:t>
            </a:r>
          </a:p>
          <a:p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3810000" cy="4530725"/>
          </a:xfrm>
        </p:spPr>
        <p:txBody>
          <a:bodyPr/>
          <a:lstStyle/>
          <a:p>
            <a:pPr algn="ctr">
              <a:spcAft>
                <a:spcPts val="1200"/>
              </a:spcAft>
              <a:buNone/>
            </a:pPr>
            <a:r>
              <a:rPr lang="en-US" b="1" dirty="0" smtClean="0">
                <a:solidFill>
                  <a:schemeClr val="accent5">
                    <a:lumMod val="75000"/>
                  </a:schemeClr>
                </a:solidFill>
              </a:rPr>
              <a:t>OEF/OIF</a:t>
            </a:r>
          </a:p>
          <a:p>
            <a:pPr>
              <a:spcBef>
                <a:spcPts val="0"/>
              </a:spcBef>
            </a:pPr>
            <a:r>
              <a:rPr lang="en-US" sz="2800" b="1" dirty="0" smtClean="0"/>
              <a:t>Active duty or VA outpatients</a:t>
            </a:r>
          </a:p>
          <a:p>
            <a:r>
              <a:rPr lang="en-US" sz="2800" b="1" dirty="0" smtClean="0"/>
              <a:t>Present with less severe injuries or general health issues</a:t>
            </a:r>
          </a:p>
          <a:p>
            <a:r>
              <a:rPr lang="en-US" sz="2800" b="1" dirty="0" smtClean="0"/>
              <a:t>Mild TBIs common </a:t>
            </a:r>
          </a:p>
          <a:p>
            <a:endParaRPr lang="en-US" b="1" dirty="0"/>
          </a:p>
        </p:txBody>
      </p:sp>
      <p:sp>
        <p:nvSpPr>
          <p:cNvPr id="9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 anchor="b" anchorCtr="0"/>
          <a:lstStyle/>
          <a:p>
            <a:pPr>
              <a:defRPr/>
            </a:pPr>
            <a:r>
              <a:rPr lang="en-US" sz="1000" dirty="0" smtClean="0"/>
              <a:t>CLARK -2011</a:t>
            </a:r>
            <a:endParaRPr lang="en-US" sz="1000" dirty="0"/>
          </a:p>
        </p:txBody>
      </p:sp>
      <p:sp>
        <p:nvSpPr>
          <p:cNvPr id="10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 anchor="b" anchorCtr="0"/>
          <a:lstStyle/>
          <a:p>
            <a:pPr>
              <a:defRPr/>
            </a:pPr>
            <a:fld id="{7EAEB1C5-A60A-4403-9B55-CD658925A017}" type="slidenum">
              <a:rPr lang="en-US" sz="1000"/>
              <a:pPr>
                <a:defRPr/>
              </a:pPr>
              <a:t>4</a:t>
            </a:fld>
            <a:endParaRPr lang="en-US" sz="1000" dirty="0"/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b="1" dirty="0" smtClean="0"/>
              <a:t>Multiple Diagnoses</a:t>
            </a:r>
            <a:endParaRPr lang="en-US" sz="4000" b="1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>
          <a:xfrm>
            <a:off x="304800" y="6507162"/>
            <a:ext cx="5508625" cy="274638"/>
          </a:xfrm>
        </p:spPr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CLARK-2011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B66570-E491-E24F-B097-B0885CCCB835}" type="slidenum">
              <a:rPr lang="en-US" smtClean="0">
                <a:solidFill>
                  <a:schemeClr val="tx1"/>
                </a:solidFill>
              </a:rPr>
              <a:pPr/>
              <a:t>40</a:t>
            </a:fld>
            <a:endParaRPr lang="en-US" dirty="0">
              <a:solidFill>
                <a:schemeClr val="tx1"/>
              </a:solidFill>
            </a:endParaRPr>
          </a:p>
        </p:txBody>
      </p:sp>
      <p:graphicFrame>
        <p:nvGraphicFramePr>
          <p:cNvPr id="5" name="Chart 4"/>
          <p:cNvGraphicFramePr/>
          <p:nvPr/>
        </p:nvGraphicFramePr>
        <p:xfrm>
          <a:off x="1524000" y="1905000"/>
          <a:ext cx="6059424" cy="44500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Frequency of Sleep Problems by Dx</a:t>
            </a:r>
            <a:endParaRPr lang="en-US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>
          <a:xfrm>
            <a:off x="304801" y="6400800"/>
            <a:ext cx="7843838" cy="381000"/>
          </a:xfrm>
        </p:spPr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CLARK-2011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/>
          <a:lstStyle/>
          <a:p>
            <a:fld id="{07B66570-E491-E24F-B097-B0885CCCB835}" type="slidenum">
              <a:rPr lang="en-US" smtClean="0">
                <a:solidFill>
                  <a:schemeClr val="tx1"/>
                </a:solidFill>
              </a:rPr>
              <a:pPr/>
              <a:t>41</a:t>
            </a:fld>
            <a:endParaRPr lang="en-US" dirty="0">
              <a:solidFill>
                <a:schemeClr val="tx1"/>
              </a:solidFill>
            </a:endParaRPr>
          </a:p>
        </p:txBody>
      </p:sp>
      <p:graphicFrame>
        <p:nvGraphicFramePr>
          <p:cNvPr id="5" name="Chart 4"/>
          <p:cNvGraphicFramePr/>
          <p:nvPr/>
        </p:nvGraphicFramePr>
        <p:xfrm>
          <a:off x="304800" y="1600200"/>
          <a:ext cx="8369808" cy="496976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Most Frequent Comorbid Diagnoses</a:t>
            </a:r>
            <a:endParaRPr lang="en-US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>
          <a:xfrm>
            <a:off x="381001" y="6400800"/>
            <a:ext cx="7767638" cy="381000"/>
          </a:xfrm>
        </p:spPr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CLARK-2011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/>
          <a:lstStyle/>
          <a:p>
            <a:fld id="{07B66570-E491-E24F-B097-B0885CCCB835}" type="slidenum">
              <a:rPr lang="en-US" smtClean="0">
                <a:solidFill>
                  <a:schemeClr val="tx1"/>
                </a:solidFill>
              </a:rPr>
              <a:pPr/>
              <a:t>42</a:t>
            </a:fld>
            <a:endParaRPr lang="en-US" dirty="0">
              <a:solidFill>
                <a:schemeClr val="tx1"/>
              </a:solidFill>
            </a:endParaRPr>
          </a:p>
        </p:txBody>
      </p:sp>
      <p:graphicFrame>
        <p:nvGraphicFramePr>
          <p:cNvPr id="6" name="Chart 5"/>
          <p:cNvGraphicFramePr/>
          <p:nvPr/>
        </p:nvGraphicFramePr>
        <p:xfrm>
          <a:off x="457200" y="1524000"/>
          <a:ext cx="7997952" cy="50139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846239"/>
          </a:xfrm>
        </p:spPr>
        <p:txBody>
          <a:bodyPr/>
          <a:lstStyle/>
          <a:p>
            <a:r>
              <a:rPr lang="en-US" b="1" dirty="0" smtClean="0">
                <a:solidFill>
                  <a:srgbClr val="FFC000"/>
                </a:solidFill>
              </a:rPr>
              <a:t>Summary</a:t>
            </a:r>
            <a:endParaRPr lang="en-US" b="1" dirty="0">
              <a:solidFill>
                <a:srgbClr val="FFC000"/>
              </a:solidFill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368711" y="1524000"/>
            <a:ext cx="8686801" cy="4953000"/>
          </a:xfrm>
        </p:spPr>
        <p:txBody>
          <a:bodyPr>
            <a:normAutofit fontScale="92500"/>
          </a:bodyPr>
          <a:lstStyle/>
          <a:p>
            <a:r>
              <a:rPr lang="en-US" sz="2800" b="1" dirty="0" smtClean="0"/>
              <a:t>Almost </a:t>
            </a:r>
            <a:r>
              <a:rPr lang="en-US" sz="2800" b="1" dirty="0" smtClean="0">
                <a:solidFill>
                  <a:schemeClr val="accent5">
                    <a:lumMod val="75000"/>
                  </a:schemeClr>
                </a:solidFill>
                <a:effectLst>
                  <a:innerShdw dist="50800" dir="13500000">
                    <a:prstClr val="black">
                      <a:alpha val="50000"/>
                    </a:prstClr>
                  </a:innerShdw>
                </a:effectLst>
              </a:rPr>
              <a:t>2/3rds</a:t>
            </a:r>
            <a:r>
              <a:rPr lang="en-US" sz="2800" b="1" dirty="0" smtClean="0">
                <a:solidFill>
                  <a:srgbClr val="FFC000"/>
                </a:solidFill>
                <a:effectLst>
                  <a:innerShdw dist="50800" dir="13500000">
                    <a:prstClr val="black">
                      <a:alpha val="50000"/>
                    </a:prstClr>
                  </a:innerShdw>
                </a:effectLst>
              </a:rPr>
              <a:t> </a:t>
            </a:r>
            <a:r>
              <a:rPr lang="en-US" sz="2800" b="1" dirty="0" smtClean="0"/>
              <a:t>of participants met criteria for at least 1 emotional disorder</a:t>
            </a:r>
          </a:p>
          <a:p>
            <a:r>
              <a:rPr lang="en-US" sz="2800" b="1" dirty="0" smtClean="0"/>
              <a:t>The </a:t>
            </a:r>
            <a:r>
              <a:rPr lang="en-US" sz="2800" b="1" dirty="0" smtClean="0">
                <a:solidFill>
                  <a:schemeClr val="accent5">
                    <a:lumMod val="75000"/>
                  </a:schemeClr>
                </a:solidFill>
                <a:effectLst>
                  <a:innerShdw dist="50800" dir="13500000">
                    <a:prstClr val="black">
                      <a:alpha val="50000"/>
                    </a:prstClr>
                  </a:innerShdw>
                </a:effectLst>
              </a:rPr>
              <a:t>majority of participants </a:t>
            </a:r>
            <a:r>
              <a:rPr lang="en-US" sz="2800" b="1" dirty="0" smtClean="0"/>
              <a:t>had more than 1 problem that met diagnostic criteria (i.e., PMD).</a:t>
            </a:r>
          </a:p>
          <a:p>
            <a:r>
              <a:rPr lang="en-US" sz="2800" b="1" dirty="0" smtClean="0"/>
              <a:t>Most common diagnoses among OEF/OIF personnel receiving or registered for VA care at these two VA sites were </a:t>
            </a:r>
            <a:r>
              <a:rPr lang="en-US" sz="2800" b="1" dirty="0" smtClean="0">
                <a:solidFill>
                  <a:schemeClr val="accent5">
                    <a:lumMod val="75000"/>
                  </a:schemeClr>
                </a:solidFill>
                <a:effectLst>
                  <a:innerShdw dist="50800" dir="13500000">
                    <a:prstClr val="black">
                      <a:alpha val="50000"/>
                    </a:prstClr>
                  </a:innerShdw>
                </a:effectLst>
              </a:rPr>
              <a:t>pain, mood disorders, anxiety disorders (other than PTSD), PTSD, Substance Use Disorders, mTBI, and psychotic disorders</a:t>
            </a:r>
            <a:r>
              <a:rPr lang="en-US" sz="2800" b="1" dirty="0" smtClean="0"/>
              <a:t>, in that order.</a:t>
            </a:r>
          </a:p>
          <a:p>
            <a:r>
              <a:rPr lang="en-US" sz="2800" b="1" dirty="0" smtClean="0">
                <a:solidFill>
                  <a:schemeClr val="accent5">
                    <a:lumMod val="75000"/>
                  </a:schemeClr>
                </a:solidFill>
                <a:effectLst>
                  <a:innerShdw dist="50800" dir="13500000">
                    <a:prstClr val="black">
                      <a:alpha val="50000"/>
                    </a:prstClr>
                  </a:innerShdw>
                </a:effectLst>
              </a:rPr>
              <a:t>Sleep problems </a:t>
            </a:r>
            <a:r>
              <a:rPr lang="en-US" sz="2800" b="1" dirty="0" smtClean="0"/>
              <a:t>were associated with all diagnoses.</a:t>
            </a:r>
          </a:p>
          <a:p>
            <a:r>
              <a:rPr lang="en-US" sz="2800" b="1" dirty="0" smtClean="0">
                <a:solidFill>
                  <a:schemeClr val="accent5">
                    <a:lumMod val="75000"/>
                  </a:schemeClr>
                </a:solidFill>
                <a:effectLst>
                  <a:innerShdw dist="50800" dir="13500000">
                    <a:prstClr val="black">
                      <a:alpha val="50000"/>
                    </a:prstClr>
                  </a:innerShdw>
                </a:effectLst>
              </a:rPr>
              <a:t>mTBI</a:t>
            </a:r>
            <a:r>
              <a:rPr lang="en-US" sz="2800" b="1" dirty="0" smtClean="0">
                <a:solidFill>
                  <a:schemeClr val="tx2"/>
                </a:solidFill>
                <a:effectLst>
                  <a:innerShdw dist="50800" dir="13500000">
                    <a:prstClr val="black">
                      <a:alpha val="50000"/>
                    </a:prstClr>
                  </a:innerShdw>
                </a:effectLst>
              </a:rPr>
              <a:t> </a:t>
            </a:r>
            <a:r>
              <a:rPr lang="en-US" sz="2800" b="1" dirty="0" smtClean="0"/>
              <a:t>(1.9%) and </a:t>
            </a:r>
            <a:r>
              <a:rPr lang="en-US" sz="2800" b="1" dirty="0" smtClean="0">
                <a:solidFill>
                  <a:schemeClr val="accent5">
                    <a:lumMod val="75000"/>
                  </a:schemeClr>
                </a:solidFill>
                <a:effectLst>
                  <a:innerShdw dist="50800" dir="13500000">
                    <a:prstClr val="black">
                      <a:alpha val="50000"/>
                    </a:prstClr>
                  </a:innerShdw>
                </a:effectLst>
              </a:rPr>
              <a:t>PTSD</a:t>
            </a:r>
            <a:r>
              <a:rPr lang="en-US" sz="2800" b="1" dirty="0" smtClean="0"/>
              <a:t> (0.3%) almost never occurred in the absence of the other comorbidities we assessed.</a:t>
            </a:r>
            <a:endParaRPr lang="en-US" sz="3000" b="1" dirty="0"/>
          </a:p>
        </p:txBody>
      </p:sp>
      <p:sp>
        <p:nvSpPr>
          <p:cNvPr id="7" name="Footer Placeholder 29"/>
          <p:cNvSpPr>
            <a:spLocks noGrp="1"/>
          </p:cNvSpPr>
          <p:nvPr>
            <p:ph type="ftr" sz="quarter" idx="10"/>
          </p:nvPr>
        </p:nvSpPr>
        <p:spPr>
          <a:xfrm>
            <a:off x="457200" y="6477000"/>
            <a:ext cx="7691438" cy="274638"/>
          </a:xfrm>
        </p:spPr>
        <p:txBody>
          <a:bodyPr/>
          <a:lstStyle/>
          <a:p>
            <a:pPr>
              <a:defRPr/>
            </a:pPr>
            <a:r>
              <a:rPr lang="en-US" dirty="0"/>
              <a:t>Clark </a:t>
            </a:r>
            <a:r>
              <a:rPr lang="en-US" dirty="0" smtClean="0"/>
              <a:t>2011</a:t>
            </a:r>
            <a:endParaRPr lang="en-US" dirty="0"/>
          </a:p>
        </p:txBody>
      </p:sp>
      <p:sp>
        <p:nvSpPr>
          <p:cNvPr id="8" name="Slide Number Placeholder 28"/>
          <p:cNvSpPr>
            <a:spLocks noGrp="1"/>
          </p:cNvSpPr>
          <p:nvPr>
            <p:ph type="sldNum" sz="quarter" idx="11"/>
          </p:nvPr>
        </p:nvSpPr>
        <p:spPr>
          <a:xfrm>
            <a:off x="8204200" y="6477000"/>
            <a:ext cx="733425" cy="274638"/>
          </a:xfrm>
        </p:spPr>
        <p:txBody>
          <a:bodyPr/>
          <a:lstStyle/>
          <a:p>
            <a:pPr>
              <a:defRPr/>
            </a:pPr>
            <a:fld id="{5D5ED8EC-CDF5-4CF6-A474-390BCC844DE9}" type="slidenum">
              <a:rPr lang="en-US"/>
              <a:pPr>
                <a:defRPr/>
              </a:pPr>
              <a:t>43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57200" y="318882"/>
            <a:ext cx="8229600" cy="875732"/>
          </a:xfrm>
        </p:spPr>
        <p:txBody>
          <a:bodyPr/>
          <a:lstStyle/>
          <a:p>
            <a:r>
              <a:rPr lang="en-US" b="1" dirty="0" smtClean="0"/>
              <a:t>PMD in Post Deployment Clinic</a:t>
            </a:r>
            <a:endParaRPr lang="en-US" b="1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368711" y="1678858"/>
            <a:ext cx="8686801" cy="4645742"/>
          </a:xfrm>
        </p:spPr>
        <p:txBody>
          <a:bodyPr>
            <a:normAutofit fontScale="92500"/>
          </a:bodyPr>
          <a:lstStyle/>
          <a:p>
            <a:r>
              <a:rPr lang="en-US" b="1" dirty="0" smtClean="0"/>
              <a:t>ALL OEF/OIF/OND deployees registering for care at Tampa VA are screened for PMD</a:t>
            </a:r>
          </a:p>
          <a:p>
            <a:r>
              <a:rPr lang="en-US" b="1" dirty="0" smtClean="0"/>
              <a:t>Screening includes an interview with a MH provider and several screening instruments that are used to identify potential problem areas</a:t>
            </a:r>
          </a:p>
          <a:p>
            <a:r>
              <a:rPr lang="en-US" b="1" dirty="0" smtClean="0"/>
              <a:t>Those who verbally report MH or PMD problems or those who score above certain cutoff values on the screening instruments are evaluated more fully and referred for indicated services</a:t>
            </a:r>
          </a:p>
        </p:txBody>
      </p:sp>
      <p:sp>
        <p:nvSpPr>
          <p:cNvPr id="7" name="Footer Placeholder 29"/>
          <p:cNvSpPr>
            <a:spLocks noGrp="1"/>
          </p:cNvSpPr>
          <p:nvPr>
            <p:ph type="ftr" sz="quarter" idx="10"/>
          </p:nvPr>
        </p:nvSpPr>
        <p:spPr>
          <a:xfrm>
            <a:off x="457200" y="6477000"/>
            <a:ext cx="7691438" cy="274638"/>
          </a:xfrm>
        </p:spPr>
        <p:txBody>
          <a:bodyPr/>
          <a:lstStyle/>
          <a:p>
            <a:pPr>
              <a:defRPr/>
            </a:pPr>
            <a:r>
              <a:rPr lang="en-US" dirty="0"/>
              <a:t>Clark </a:t>
            </a:r>
            <a:r>
              <a:rPr lang="en-US" dirty="0" smtClean="0"/>
              <a:t>2011</a:t>
            </a:r>
            <a:endParaRPr lang="en-US" dirty="0"/>
          </a:p>
        </p:txBody>
      </p:sp>
      <p:sp>
        <p:nvSpPr>
          <p:cNvPr id="8" name="Slide Number Placeholder 28"/>
          <p:cNvSpPr>
            <a:spLocks noGrp="1"/>
          </p:cNvSpPr>
          <p:nvPr>
            <p:ph type="sldNum" sz="quarter" idx="11"/>
          </p:nvPr>
        </p:nvSpPr>
        <p:spPr>
          <a:xfrm>
            <a:off x="8204200" y="6477000"/>
            <a:ext cx="733425" cy="274638"/>
          </a:xfrm>
        </p:spPr>
        <p:txBody>
          <a:bodyPr/>
          <a:lstStyle/>
          <a:p>
            <a:pPr>
              <a:defRPr/>
            </a:pPr>
            <a:fld id="{5D5ED8EC-CDF5-4CF6-A474-390BCC844DE9}" type="slidenum">
              <a:rPr lang="en-US"/>
              <a:pPr>
                <a:defRPr/>
              </a:pPr>
              <a:t>44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57200" y="112410"/>
            <a:ext cx="8229600" cy="875732"/>
          </a:xfrm>
        </p:spPr>
        <p:txBody>
          <a:bodyPr/>
          <a:lstStyle/>
          <a:p>
            <a:r>
              <a:rPr lang="en-US" b="1" dirty="0" smtClean="0"/>
              <a:t>Results </a:t>
            </a:r>
            <a:r>
              <a:rPr lang="en-US" sz="2000" b="1" dirty="0" smtClean="0"/>
              <a:t>(n=356)</a:t>
            </a:r>
            <a:endParaRPr lang="en-US" sz="2000" b="1" dirty="0"/>
          </a:p>
        </p:txBody>
      </p:sp>
      <p:graphicFrame>
        <p:nvGraphicFramePr>
          <p:cNvPr id="11" name="Table 10"/>
          <p:cNvGraphicFramePr>
            <a:graphicFrameLocks noGrp="1"/>
          </p:cNvGraphicFramePr>
          <p:nvPr/>
        </p:nvGraphicFramePr>
        <p:xfrm>
          <a:off x="609600" y="1600200"/>
          <a:ext cx="7860893" cy="4513014"/>
        </p:xfrm>
        <a:graphic>
          <a:graphicData uri="http://schemas.openxmlformats.org/drawingml/2006/table">
            <a:tbl>
              <a:tblPr>
                <a:tableStyleId>{35758FB7-9AC5-4552-8A53-C91805E547FA}</a:tableStyleId>
              </a:tblPr>
              <a:tblGrid>
                <a:gridCol w="954460"/>
                <a:gridCol w="1930369"/>
                <a:gridCol w="1394155"/>
                <a:gridCol w="1148426"/>
                <a:gridCol w="567459"/>
                <a:gridCol w="643457"/>
                <a:gridCol w="1222567"/>
              </a:tblGrid>
              <a:tr h="501446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latin typeface="+mn-lt"/>
                        </a:rPr>
                        <a:t>Measure</a:t>
                      </a:r>
                      <a:endParaRPr lang="en-US" sz="1600" b="1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latin typeface="+mn-lt"/>
                        </a:rPr>
                        <a:t>Domain</a:t>
                      </a:r>
                      <a:endParaRPr lang="en-US" sz="1600" b="1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latin typeface="+mn-lt"/>
                        </a:rPr>
                        <a:t>Range</a:t>
                      </a:r>
                      <a:endParaRPr lang="en-US" sz="1600" b="1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 smtClean="0">
                          <a:latin typeface="+mn-lt"/>
                        </a:rPr>
                        <a:t>Threshold*</a:t>
                      </a:r>
                      <a:endParaRPr lang="en-US" sz="1600" b="1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latin typeface="+mn-lt"/>
                        </a:rPr>
                        <a:t>M</a:t>
                      </a:r>
                      <a:endParaRPr lang="en-US" sz="1600" b="1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latin typeface="+mn-lt"/>
                        </a:rPr>
                        <a:t>(SD)</a:t>
                      </a:r>
                      <a:endParaRPr lang="en-US" sz="1600" b="1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latin typeface="+mn-lt"/>
                        </a:rPr>
                        <a:t>% &gt; cutoff </a:t>
                      </a:r>
                      <a:endParaRPr lang="en-US" sz="1600" b="1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501446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latin typeface="+mn-lt"/>
                        </a:rPr>
                        <a:t>GAD-7</a:t>
                      </a:r>
                      <a:endParaRPr lang="en-US" sz="1600" b="1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latin typeface="+mn-lt"/>
                        </a:rPr>
                        <a:t>Anxiety</a:t>
                      </a:r>
                      <a:endParaRPr lang="en-US" sz="16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latin typeface="+mn-lt"/>
                        </a:rPr>
                        <a:t>0-21</a:t>
                      </a:r>
                      <a:endParaRPr lang="en-US" sz="16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u="sng" dirty="0">
                          <a:latin typeface="+mn-lt"/>
                        </a:rPr>
                        <a:t>&gt;</a:t>
                      </a:r>
                      <a:r>
                        <a:rPr lang="en-US" sz="1600" dirty="0">
                          <a:latin typeface="+mn-lt"/>
                        </a:rPr>
                        <a:t> 10</a:t>
                      </a:r>
                      <a:endParaRPr lang="en-US" sz="16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latin typeface="+mn-lt"/>
                        </a:rPr>
                        <a:t>7.4</a:t>
                      </a:r>
                      <a:endParaRPr lang="en-US" sz="16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latin typeface="+mn-lt"/>
                        </a:rPr>
                        <a:t>6.6</a:t>
                      </a:r>
                      <a:endParaRPr lang="en-US" sz="16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latin typeface="+mn-lt"/>
                        </a:rPr>
                        <a:t>34.8%</a:t>
                      </a:r>
                      <a:endParaRPr lang="en-US" sz="1600" b="1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501446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latin typeface="+mn-lt"/>
                        </a:rPr>
                        <a:t>PHQ-9</a:t>
                      </a:r>
                      <a:endParaRPr lang="en-US" sz="1600" b="1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latin typeface="+mn-lt"/>
                        </a:rPr>
                        <a:t>Depression</a:t>
                      </a:r>
                      <a:endParaRPr lang="en-US" sz="16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latin typeface="+mn-lt"/>
                        </a:rPr>
                        <a:t>0-27</a:t>
                      </a:r>
                      <a:endParaRPr lang="en-US" sz="16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u="sng" dirty="0">
                          <a:latin typeface="+mn-lt"/>
                        </a:rPr>
                        <a:t>&gt;</a:t>
                      </a:r>
                      <a:r>
                        <a:rPr lang="en-US" sz="1600" dirty="0">
                          <a:latin typeface="+mn-lt"/>
                        </a:rPr>
                        <a:t> 10</a:t>
                      </a:r>
                      <a:endParaRPr lang="en-US" sz="16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latin typeface="+mn-lt"/>
                        </a:rPr>
                        <a:t>7.8</a:t>
                      </a:r>
                      <a:endParaRPr lang="en-US" sz="16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latin typeface="+mn-lt"/>
                        </a:rPr>
                        <a:t>7.0</a:t>
                      </a:r>
                      <a:endParaRPr lang="en-US" sz="16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latin typeface="+mn-lt"/>
                        </a:rPr>
                        <a:t>37.1%</a:t>
                      </a:r>
                      <a:endParaRPr lang="en-US" sz="1600" b="1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501446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latin typeface="+mn-lt"/>
                        </a:rPr>
                        <a:t>PCL</a:t>
                      </a:r>
                      <a:endParaRPr lang="en-US" sz="1600" b="1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latin typeface="+mn-lt"/>
                        </a:rPr>
                        <a:t>PTSD</a:t>
                      </a:r>
                      <a:endParaRPr lang="en-US" sz="16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latin typeface="+mn-lt"/>
                        </a:rPr>
                        <a:t>17-85</a:t>
                      </a:r>
                      <a:endParaRPr lang="en-US" sz="16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u="sng" dirty="0">
                          <a:latin typeface="+mn-lt"/>
                        </a:rPr>
                        <a:t>&gt;</a:t>
                      </a:r>
                      <a:r>
                        <a:rPr lang="en-US" sz="1600" dirty="0">
                          <a:latin typeface="+mn-lt"/>
                        </a:rPr>
                        <a:t> 50</a:t>
                      </a:r>
                      <a:endParaRPr lang="en-US" sz="16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latin typeface="+mn-lt"/>
                        </a:rPr>
                        <a:t>37.6</a:t>
                      </a:r>
                      <a:endParaRPr lang="en-US" sz="16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latin typeface="+mn-lt"/>
                        </a:rPr>
                        <a:t>19.5</a:t>
                      </a:r>
                      <a:endParaRPr lang="en-US" sz="16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latin typeface="+mn-lt"/>
                        </a:rPr>
                        <a:t>28.7%</a:t>
                      </a:r>
                      <a:endParaRPr lang="en-US" sz="1600" b="1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501446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latin typeface="+mn-lt"/>
                        </a:rPr>
                        <a:t>SPQ</a:t>
                      </a:r>
                      <a:endParaRPr lang="en-US" sz="1600" b="1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latin typeface="+mn-lt"/>
                        </a:rPr>
                        <a:t>Sleep Complaints</a:t>
                      </a:r>
                      <a:endParaRPr lang="en-US" sz="16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latin typeface="+mn-lt"/>
                        </a:rPr>
                        <a:t>0-20</a:t>
                      </a:r>
                      <a:endParaRPr lang="en-US" sz="16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u="sng" dirty="0">
                          <a:latin typeface="+mn-lt"/>
                        </a:rPr>
                        <a:t>&gt;</a:t>
                      </a:r>
                      <a:r>
                        <a:rPr lang="en-US" sz="1600" dirty="0">
                          <a:latin typeface="+mn-lt"/>
                        </a:rPr>
                        <a:t> 12</a:t>
                      </a:r>
                      <a:endParaRPr lang="en-US" sz="16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latin typeface="+mn-lt"/>
                        </a:rPr>
                        <a:t>9.8</a:t>
                      </a:r>
                      <a:endParaRPr lang="en-US" sz="16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latin typeface="+mn-lt"/>
                        </a:rPr>
                        <a:t>7.1</a:t>
                      </a:r>
                      <a:endParaRPr lang="en-US" sz="16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latin typeface="+mn-lt"/>
                        </a:rPr>
                        <a:t>46.9%</a:t>
                      </a:r>
                      <a:endParaRPr lang="en-US" sz="1600" b="1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501446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latin typeface="+mn-lt"/>
                        </a:rPr>
                        <a:t>PHQ-15</a:t>
                      </a:r>
                      <a:endParaRPr lang="en-US" sz="1600" b="1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latin typeface="+mn-lt"/>
                        </a:rPr>
                        <a:t>Health Complaints</a:t>
                      </a:r>
                      <a:endParaRPr lang="en-US" sz="16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latin typeface="+mn-lt"/>
                        </a:rPr>
                        <a:t>0-30</a:t>
                      </a:r>
                      <a:endParaRPr lang="en-US" sz="16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u="sng" dirty="0">
                          <a:latin typeface="+mn-lt"/>
                        </a:rPr>
                        <a:t>&gt;</a:t>
                      </a:r>
                      <a:r>
                        <a:rPr lang="en-US" sz="1600" dirty="0">
                          <a:latin typeface="+mn-lt"/>
                        </a:rPr>
                        <a:t> 10</a:t>
                      </a:r>
                      <a:endParaRPr lang="en-US" sz="16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latin typeface="+mn-lt"/>
                        </a:rPr>
                        <a:t>8.5</a:t>
                      </a:r>
                      <a:endParaRPr lang="en-US" sz="16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latin typeface="+mn-lt"/>
                        </a:rPr>
                        <a:t>5.8</a:t>
                      </a:r>
                      <a:endParaRPr lang="en-US" sz="16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latin typeface="+mn-lt"/>
                        </a:rPr>
                        <a:t>39.6%</a:t>
                      </a:r>
                      <a:endParaRPr lang="en-US" sz="1600" b="1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501446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latin typeface="+mn-lt"/>
                        </a:rPr>
                        <a:t>SA-5</a:t>
                      </a:r>
                      <a:endParaRPr lang="en-US" sz="1600" b="1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latin typeface="+mn-lt"/>
                        </a:rPr>
                        <a:t>Alcohol Subtest only</a:t>
                      </a:r>
                      <a:endParaRPr lang="en-US" sz="16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latin typeface="+mn-lt"/>
                        </a:rPr>
                        <a:t># Drinks/week </a:t>
                      </a:r>
                      <a:endParaRPr lang="en-US" sz="16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latin typeface="+mn-lt"/>
                        </a:rPr>
                        <a:t>Male </a:t>
                      </a:r>
                      <a:r>
                        <a:rPr lang="en-US" sz="1600" u="sng" dirty="0">
                          <a:latin typeface="+mn-lt"/>
                        </a:rPr>
                        <a:t>&gt;</a:t>
                      </a:r>
                      <a:r>
                        <a:rPr lang="en-US" sz="1600" dirty="0">
                          <a:latin typeface="+mn-lt"/>
                        </a:rPr>
                        <a:t> 15</a:t>
                      </a:r>
                      <a:endParaRPr lang="en-US" sz="16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latin typeface="+mn-lt"/>
                        </a:rPr>
                        <a:t>9.1</a:t>
                      </a:r>
                      <a:endParaRPr lang="en-US" sz="16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latin typeface="+mn-lt"/>
                        </a:rPr>
                        <a:t>14.0</a:t>
                      </a:r>
                      <a:endParaRPr lang="en-US" sz="16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latin typeface="+mn-lt"/>
                        </a:rPr>
                        <a:t>18.0%</a:t>
                      </a:r>
                      <a:endParaRPr lang="en-US" sz="1600" b="1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501446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600" b="1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latin typeface="+mn-lt"/>
                        </a:rPr>
                        <a:t>Composite score = days/wk x drinks/sitting</a:t>
                      </a:r>
                      <a:endParaRPr lang="en-US" sz="16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latin typeface="+mn-lt"/>
                        </a:rPr>
                        <a:t>Female</a:t>
                      </a:r>
                      <a:r>
                        <a:rPr lang="en-US" sz="1600" u="sng" dirty="0">
                          <a:latin typeface="+mn-lt"/>
                        </a:rPr>
                        <a:t>&gt;</a:t>
                      </a:r>
                      <a:r>
                        <a:rPr lang="en-US" sz="1600" dirty="0">
                          <a:latin typeface="+mn-lt"/>
                        </a:rPr>
                        <a:t> 8</a:t>
                      </a:r>
                      <a:endParaRPr lang="en-US" sz="16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latin typeface="+mn-lt"/>
                        </a:rPr>
                        <a:t>4.6</a:t>
                      </a:r>
                      <a:endParaRPr lang="en-US" sz="16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latin typeface="+mn-lt"/>
                        </a:rPr>
                        <a:t>6.6</a:t>
                      </a:r>
                      <a:endParaRPr lang="en-US" sz="16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latin typeface="+mn-lt"/>
                        </a:rPr>
                        <a:t>15.4%</a:t>
                      </a:r>
                      <a:endParaRPr lang="en-US" sz="1600" b="1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501446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latin typeface="+mn-lt"/>
                        </a:rPr>
                        <a:t>NRS</a:t>
                      </a:r>
                      <a:endParaRPr lang="en-US" sz="1600" b="1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latin typeface="+mn-lt"/>
                        </a:rPr>
                        <a:t>Pain Avg in past wk</a:t>
                      </a:r>
                      <a:endParaRPr lang="en-US" sz="16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latin typeface="+mn-lt"/>
                        </a:rPr>
                        <a:t>0-10</a:t>
                      </a:r>
                      <a:endParaRPr lang="en-US" sz="16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u="sng" dirty="0">
                          <a:latin typeface="+mn-lt"/>
                        </a:rPr>
                        <a:t>&gt;</a:t>
                      </a:r>
                      <a:r>
                        <a:rPr lang="en-US" sz="1600" dirty="0">
                          <a:latin typeface="+mn-lt"/>
                        </a:rPr>
                        <a:t> 4</a:t>
                      </a:r>
                      <a:endParaRPr lang="en-US" sz="16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latin typeface="+mn-lt"/>
                        </a:rPr>
                        <a:t>3.6</a:t>
                      </a:r>
                      <a:endParaRPr lang="en-US" sz="16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latin typeface="+mn-lt"/>
                        </a:rPr>
                        <a:t>2.8</a:t>
                      </a:r>
                      <a:endParaRPr lang="en-US" sz="16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latin typeface="+mn-lt"/>
                        </a:rPr>
                        <a:t>46.3%</a:t>
                      </a:r>
                      <a:endParaRPr lang="en-US" sz="1600" b="1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12" name="TextBox 11"/>
          <p:cNvSpPr txBox="1"/>
          <p:nvPr/>
        </p:nvSpPr>
        <p:spPr>
          <a:xfrm>
            <a:off x="609600" y="6172200"/>
            <a:ext cx="298075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 smtClean="0"/>
              <a:t>*Cutoffs reflect MODERATE or higher scores</a:t>
            </a:r>
            <a:endParaRPr lang="en-US" sz="1200" b="1" dirty="0"/>
          </a:p>
        </p:txBody>
      </p:sp>
      <p:sp>
        <p:nvSpPr>
          <p:cNvPr id="13" name="TextBox 12"/>
          <p:cNvSpPr txBox="1"/>
          <p:nvPr/>
        </p:nvSpPr>
        <p:spPr>
          <a:xfrm>
            <a:off x="5867400" y="6248400"/>
            <a:ext cx="298030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 smtClean="0"/>
              <a:t>Agliata, Takagishi, Clark, &amp; Gironda, 2011</a:t>
            </a:r>
            <a:endParaRPr lang="en-US" sz="1200" b="1" dirty="0"/>
          </a:p>
        </p:txBody>
      </p:sp>
      <p:sp>
        <p:nvSpPr>
          <p:cNvPr id="14" name="Footer Placeholder 29"/>
          <p:cNvSpPr>
            <a:spLocks noGrp="1"/>
          </p:cNvSpPr>
          <p:nvPr>
            <p:ph type="ftr" sz="quarter" idx="10"/>
          </p:nvPr>
        </p:nvSpPr>
        <p:spPr>
          <a:xfrm>
            <a:off x="457200" y="6477000"/>
            <a:ext cx="7691438" cy="274638"/>
          </a:xfrm>
        </p:spPr>
        <p:txBody>
          <a:bodyPr/>
          <a:lstStyle/>
          <a:p>
            <a:pPr>
              <a:defRPr/>
            </a:pPr>
            <a:r>
              <a:rPr lang="en-US" dirty="0"/>
              <a:t>Clark </a:t>
            </a:r>
            <a:r>
              <a:rPr lang="en-US" dirty="0" smtClean="0"/>
              <a:t>2011</a:t>
            </a:r>
            <a:endParaRPr lang="en-US" dirty="0"/>
          </a:p>
        </p:txBody>
      </p:sp>
      <p:sp>
        <p:nvSpPr>
          <p:cNvPr id="15" name="Slide Number Placeholder 28"/>
          <p:cNvSpPr>
            <a:spLocks noGrp="1"/>
          </p:cNvSpPr>
          <p:nvPr>
            <p:ph type="sldNum" sz="quarter" idx="11"/>
          </p:nvPr>
        </p:nvSpPr>
        <p:spPr>
          <a:xfrm>
            <a:off x="8204200" y="6477000"/>
            <a:ext cx="733425" cy="274638"/>
          </a:xfrm>
        </p:spPr>
        <p:txBody>
          <a:bodyPr/>
          <a:lstStyle/>
          <a:p>
            <a:pPr>
              <a:defRPr/>
            </a:pPr>
            <a:fld id="{5D5ED8EC-CDF5-4CF6-A474-390BCC844DE9}" type="slidenum">
              <a:rPr lang="en-US"/>
              <a:pPr>
                <a:defRPr/>
              </a:pPr>
              <a:t>45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Number of Problem Areas</a:t>
            </a:r>
            <a:endParaRPr lang="en-US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>
          <a:xfrm>
            <a:off x="304801" y="6400800"/>
            <a:ext cx="7843838" cy="381000"/>
          </a:xfrm>
        </p:spPr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CLARK-2011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/>
          <a:lstStyle/>
          <a:p>
            <a:fld id="{07B66570-E491-E24F-B097-B0885CCCB835}" type="slidenum">
              <a:rPr lang="en-US" smtClean="0">
                <a:solidFill>
                  <a:schemeClr val="tx1"/>
                </a:solidFill>
              </a:rPr>
              <a:pPr/>
              <a:t>46</a:t>
            </a:fld>
            <a:endParaRPr lang="en-US" dirty="0">
              <a:solidFill>
                <a:schemeClr val="tx1"/>
              </a:solidFill>
            </a:endParaRPr>
          </a:p>
        </p:txBody>
      </p:sp>
      <p:graphicFrame>
        <p:nvGraphicFramePr>
          <p:cNvPr id="7" name="Chart 6"/>
          <p:cNvGraphicFramePr/>
          <p:nvPr/>
        </p:nvGraphicFramePr>
        <p:xfrm>
          <a:off x="762000" y="1600200"/>
          <a:ext cx="7919885" cy="4953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57200" y="221346"/>
            <a:ext cx="8229600" cy="875732"/>
          </a:xfrm>
        </p:spPr>
        <p:txBody>
          <a:bodyPr/>
          <a:lstStyle/>
          <a:p>
            <a:r>
              <a:rPr lang="en-US" b="1" dirty="0" smtClean="0"/>
              <a:t>Implications</a:t>
            </a:r>
            <a:endParaRPr lang="en-US" b="1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152400" y="1799508"/>
            <a:ext cx="8686801" cy="4220292"/>
          </a:xfrm>
        </p:spPr>
        <p:txBody>
          <a:bodyPr>
            <a:normAutofit/>
          </a:bodyPr>
          <a:lstStyle/>
          <a:p>
            <a:r>
              <a:rPr lang="en-US" sz="2800" b="1" dirty="0" smtClean="0"/>
              <a:t>Deployment-related physical and emotional problems overlap and coexist. </a:t>
            </a:r>
            <a:r>
              <a:rPr lang="en-US" sz="2800" b="1" dirty="0" smtClean="0">
                <a:solidFill>
                  <a:schemeClr val="accent5">
                    <a:lumMod val="75000"/>
                  </a:schemeClr>
                </a:solidFill>
              </a:rPr>
              <a:t>PTSD and mTBI almost never occur without other comorbidities.</a:t>
            </a:r>
          </a:p>
          <a:p>
            <a:r>
              <a:rPr lang="en-US" sz="2800" b="1" dirty="0" smtClean="0"/>
              <a:t>There is substantial evidence in the literature that </a:t>
            </a:r>
            <a:r>
              <a:rPr lang="en-US" sz="2800" b="1" dirty="0" smtClean="0">
                <a:solidFill>
                  <a:schemeClr val="accent5">
                    <a:lumMod val="75000"/>
                  </a:schemeClr>
                </a:solidFill>
              </a:rPr>
              <a:t>these comorbidities can interact </a:t>
            </a:r>
            <a:r>
              <a:rPr lang="en-US" sz="2800" b="1" dirty="0" smtClean="0"/>
              <a:t>(strongest for pain, mTBI, and PTSD).</a:t>
            </a:r>
          </a:p>
          <a:p>
            <a:r>
              <a:rPr lang="en-US" sz="2800" b="1" dirty="0" smtClean="0"/>
              <a:t>The complexity and challenges represented by PMD may require alternative treatment methods such as </a:t>
            </a:r>
            <a:r>
              <a:rPr lang="en-US" sz="2800" b="1" dirty="0" smtClean="0">
                <a:solidFill>
                  <a:schemeClr val="accent5">
                    <a:lumMod val="75000"/>
                  </a:schemeClr>
                </a:solidFill>
              </a:rPr>
              <a:t>INTEGRATED CARE.</a:t>
            </a:r>
          </a:p>
          <a:p>
            <a:endParaRPr lang="en-US" sz="3000" dirty="0"/>
          </a:p>
        </p:txBody>
      </p:sp>
      <p:sp>
        <p:nvSpPr>
          <p:cNvPr id="7" name="Footer Placeholder 29"/>
          <p:cNvSpPr>
            <a:spLocks noGrp="1"/>
          </p:cNvSpPr>
          <p:nvPr>
            <p:ph type="ftr" sz="quarter" idx="10"/>
          </p:nvPr>
        </p:nvSpPr>
        <p:spPr>
          <a:xfrm>
            <a:off x="457200" y="6477000"/>
            <a:ext cx="7691438" cy="274638"/>
          </a:xfrm>
        </p:spPr>
        <p:txBody>
          <a:bodyPr/>
          <a:lstStyle/>
          <a:p>
            <a:pPr>
              <a:defRPr/>
            </a:pPr>
            <a:r>
              <a:rPr lang="en-US" dirty="0"/>
              <a:t>Clark </a:t>
            </a:r>
            <a:r>
              <a:rPr lang="en-US" dirty="0" smtClean="0"/>
              <a:t>2011</a:t>
            </a:r>
            <a:endParaRPr lang="en-US" dirty="0"/>
          </a:p>
        </p:txBody>
      </p:sp>
      <p:sp>
        <p:nvSpPr>
          <p:cNvPr id="8" name="Slide Number Placeholder 28"/>
          <p:cNvSpPr>
            <a:spLocks noGrp="1"/>
          </p:cNvSpPr>
          <p:nvPr>
            <p:ph type="sldNum" sz="quarter" idx="11"/>
          </p:nvPr>
        </p:nvSpPr>
        <p:spPr>
          <a:xfrm>
            <a:off x="8204200" y="6477000"/>
            <a:ext cx="733425" cy="274638"/>
          </a:xfrm>
        </p:spPr>
        <p:txBody>
          <a:bodyPr/>
          <a:lstStyle/>
          <a:p>
            <a:pPr>
              <a:defRPr/>
            </a:pPr>
            <a:fld id="{5D5ED8EC-CDF5-4CF6-A474-390BCC844DE9}" type="slidenum">
              <a:rPr lang="en-US"/>
              <a:pPr>
                <a:defRPr/>
              </a:pPr>
              <a:t>47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381000"/>
            <a:ext cx="8226425" cy="792162"/>
          </a:xfrm>
        </p:spPr>
        <p:txBody>
          <a:bodyPr anchor="t" anchorCtr="0"/>
          <a:lstStyle/>
          <a:p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Traditional VA Specialty Care</a:t>
            </a:r>
            <a:endParaRPr lang="en-US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294967295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8017AD8-79C8-4C01-BA71-D56B936AFDF0}" type="slidenum">
              <a:rPr lang="en-US" smtClean="0"/>
              <a:pPr/>
              <a:t>48</a:t>
            </a:fld>
            <a:endParaRPr lang="en-US" dirty="0"/>
          </a:p>
        </p:txBody>
      </p:sp>
      <p:grpSp>
        <p:nvGrpSpPr>
          <p:cNvPr id="32" name="Group 31"/>
          <p:cNvGrpSpPr/>
          <p:nvPr/>
        </p:nvGrpSpPr>
        <p:grpSpPr>
          <a:xfrm>
            <a:off x="457200" y="1752600"/>
            <a:ext cx="8077200" cy="4953000"/>
            <a:chOff x="457200" y="838200"/>
            <a:chExt cx="8077200" cy="5562600"/>
          </a:xfrm>
        </p:grpSpPr>
        <p:sp>
          <p:nvSpPr>
            <p:cNvPr id="13" name="Rounded Rectangle 12"/>
            <p:cNvSpPr/>
            <p:nvPr/>
          </p:nvSpPr>
          <p:spPr>
            <a:xfrm>
              <a:off x="1295400" y="838200"/>
              <a:ext cx="6858000" cy="533400"/>
            </a:xfrm>
            <a:prstGeom prst="roundRect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 smtClean="0">
                  <a:solidFill>
                    <a:schemeClr val="tx1"/>
                  </a:solidFill>
                </a:rPr>
                <a:t>OEF/OIF/OND Patients</a:t>
              </a:r>
              <a:endParaRPr lang="en-US" b="1" dirty="0">
                <a:solidFill>
                  <a:schemeClr val="tx1"/>
                </a:solidFill>
              </a:endParaRPr>
            </a:p>
          </p:txBody>
        </p:sp>
        <p:sp>
          <p:nvSpPr>
            <p:cNvPr id="41" name="Down Arrow 40"/>
            <p:cNvSpPr/>
            <p:nvPr/>
          </p:nvSpPr>
          <p:spPr>
            <a:xfrm>
              <a:off x="6248400" y="1143000"/>
              <a:ext cx="332232" cy="533400"/>
            </a:xfrm>
            <a:prstGeom prst="downArrow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0" name="Down Arrow 39"/>
            <p:cNvSpPr/>
            <p:nvPr/>
          </p:nvSpPr>
          <p:spPr>
            <a:xfrm>
              <a:off x="2971800" y="1143000"/>
              <a:ext cx="332232" cy="533400"/>
            </a:xfrm>
            <a:prstGeom prst="downArrow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0" name="Down Arrow 19"/>
            <p:cNvSpPr/>
            <p:nvPr/>
          </p:nvSpPr>
          <p:spPr>
            <a:xfrm rot="2637910">
              <a:off x="4697969" y="4443685"/>
              <a:ext cx="311026" cy="1352925"/>
            </a:xfrm>
            <a:prstGeom prst="downArrow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8" name="Down Arrow 17"/>
            <p:cNvSpPr/>
            <p:nvPr/>
          </p:nvSpPr>
          <p:spPr>
            <a:xfrm>
              <a:off x="3001296" y="4876800"/>
              <a:ext cx="256032" cy="762000"/>
            </a:xfrm>
            <a:prstGeom prst="downArrow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9" name="Down Arrow 18"/>
            <p:cNvSpPr/>
            <p:nvPr/>
          </p:nvSpPr>
          <p:spPr>
            <a:xfrm rot="18931716">
              <a:off x="1341712" y="4664989"/>
              <a:ext cx="288377" cy="1120278"/>
            </a:xfrm>
            <a:prstGeom prst="downArrow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" name="Flowchart: Magnetic Disk 5"/>
            <p:cNvSpPr/>
            <p:nvPr/>
          </p:nvSpPr>
          <p:spPr>
            <a:xfrm>
              <a:off x="457200" y="2743200"/>
              <a:ext cx="1371600" cy="2362200"/>
            </a:xfrm>
            <a:prstGeom prst="flowChartMagneticDisk">
              <a:avLst/>
            </a:prstGeom>
            <a:solidFill>
              <a:srgbClr val="C0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 smtClean="0">
                  <a:solidFill>
                    <a:schemeClr val="tx1"/>
                  </a:solidFill>
                </a:rPr>
                <a:t>PTSD Tx Program</a:t>
              </a:r>
              <a:endParaRPr lang="en-US" b="1" dirty="0">
                <a:solidFill>
                  <a:schemeClr val="tx1"/>
                </a:solidFill>
              </a:endParaRPr>
            </a:p>
          </p:txBody>
        </p:sp>
        <p:sp>
          <p:nvSpPr>
            <p:cNvPr id="7" name="Flowchart: Magnetic Disk 6"/>
            <p:cNvSpPr/>
            <p:nvPr/>
          </p:nvSpPr>
          <p:spPr>
            <a:xfrm>
              <a:off x="2438400" y="2743200"/>
              <a:ext cx="1371600" cy="2362200"/>
            </a:xfrm>
            <a:prstGeom prst="flowChartMagneticDisk">
              <a:avLst/>
            </a:prstGeom>
            <a:solidFill>
              <a:srgbClr val="00B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 smtClean="0">
                  <a:solidFill>
                    <a:srgbClr val="000000"/>
                  </a:solidFill>
                </a:rPr>
                <a:t>TBI Tx Program</a:t>
              </a:r>
              <a:endParaRPr lang="en-US" b="1" dirty="0">
                <a:solidFill>
                  <a:srgbClr val="000000"/>
                </a:solidFill>
              </a:endParaRPr>
            </a:p>
          </p:txBody>
        </p:sp>
        <p:sp>
          <p:nvSpPr>
            <p:cNvPr id="8" name="Flowchart: Magnetic Disk 7"/>
            <p:cNvSpPr/>
            <p:nvPr/>
          </p:nvSpPr>
          <p:spPr>
            <a:xfrm>
              <a:off x="4419600" y="2743200"/>
              <a:ext cx="1371600" cy="2362200"/>
            </a:xfrm>
            <a:prstGeom prst="flowChartMagneticDisk">
              <a:avLst/>
            </a:prstGeom>
            <a:solidFill>
              <a:srgbClr val="0070C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 smtClean="0">
                  <a:solidFill>
                    <a:srgbClr val="000000"/>
                  </a:solidFill>
                </a:rPr>
                <a:t>Pain Tx Program</a:t>
              </a:r>
              <a:endParaRPr lang="en-US" b="1" dirty="0">
                <a:solidFill>
                  <a:srgbClr val="000000"/>
                </a:solidFill>
              </a:endParaRPr>
            </a:p>
          </p:txBody>
        </p:sp>
        <p:sp>
          <p:nvSpPr>
            <p:cNvPr id="10" name="Flowchart: Terminator 9"/>
            <p:cNvSpPr/>
            <p:nvPr/>
          </p:nvSpPr>
          <p:spPr>
            <a:xfrm>
              <a:off x="533400" y="5638800"/>
              <a:ext cx="8001000" cy="762000"/>
            </a:xfrm>
            <a:prstGeom prst="flowChartTerminator">
              <a:avLst/>
            </a:prstGeom>
            <a:solidFill>
              <a:schemeClr val="accent2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 smtClean="0">
                  <a:solidFill>
                    <a:schemeClr val="bg1"/>
                  </a:solidFill>
                </a:rPr>
                <a:t>Primary Care Tx</a:t>
              </a:r>
              <a:endParaRPr lang="en-US" b="1" dirty="0">
                <a:solidFill>
                  <a:schemeClr val="bg1"/>
                </a:solidFill>
              </a:endParaRPr>
            </a:p>
          </p:txBody>
        </p:sp>
        <p:sp>
          <p:nvSpPr>
            <p:cNvPr id="14" name="Down Arrow 13"/>
            <p:cNvSpPr/>
            <p:nvPr/>
          </p:nvSpPr>
          <p:spPr>
            <a:xfrm>
              <a:off x="2971800" y="2362200"/>
              <a:ext cx="332232" cy="762000"/>
            </a:xfrm>
            <a:prstGeom prst="downArrow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6" name="Down Arrow 15"/>
            <p:cNvSpPr/>
            <p:nvPr/>
          </p:nvSpPr>
          <p:spPr>
            <a:xfrm rot="18931716">
              <a:off x="4483043" y="1981456"/>
              <a:ext cx="343717" cy="1371087"/>
            </a:xfrm>
            <a:prstGeom prst="downArrow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7" name="Down Arrow 16"/>
            <p:cNvSpPr/>
            <p:nvPr/>
          </p:nvSpPr>
          <p:spPr>
            <a:xfrm rot="2637910">
              <a:off x="1393282" y="1987127"/>
              <a:ext cx="346442" cy="1359745"/>
            </a:xfrm>
            <a:prstGeom prst="downArrow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2" name="Rectangle 21"/>
            <p:cNvSpPr/>
            <p:nvPr/>
          </p:nvSpPr>
          <p:spPr>
            <a:xfrm>
              <a:off x="1676400" y="1676400"/>
              <a:ext cx="2819400" cy="685800"/>
            </a:xfrm>
            <a:prstGeom prst="rect">
              <a:avLst/>
            </a:prstGeom>
            <a:solidFill>
              <a:schemeClr val="bg2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 smtClean="0">
                  <a:solidFill>
                    <a:srgbClr val="000000"/>
                  </a:solidFill>
                </a:rPr>
                <a:t>Meet criteria</a:t>
              </a:r>
              <a:endParaRPr lang="en-US" b="1" dirty="0">
                <a:solidFill>
                  <a:srgbClr val="000000"/>
                </a:solidFill>
              </a:endParaRPr>
            </a:p>
          </p:txBody>
        </p:sp>
        <p:sp>
          <p:nvSpPr>
            <p:cNvPr id="23" name="Rectangle 22"/>
            <p:cNvSpPr/>
            <p:nvPr/>
          </p:nvSpPr>
          <p:spPr>
            <a:xfrm>
              <a:off x="5029200" y="1676400"/>
              <a:ext cx="2819400" cy="685800"/>
            </a:xfrm>
            <a:prstGeom prst="rect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 smtClean="0">
                  <a:solidFill>
                    <a:schemeClr val="bg1"/>
                  </a:solidFill>
                </a:rPr>
                <a:t>Do not meet criteria</a:t>
              </a:r>
              <a:endParaRPr lang="en-US" b="1" dirty="0">
                <a:solidFill>
                  <a:schemeClr val="bg1"/>
                </a:solidFill>
              </a:endParaRPr>
            </a:p>
          </p:txBody>
        </p:sp>
        <p:sp>
          <p:nvSpPr>
            <p:cNvPr id="39" name="Down Arrow 38"/>
            <p:cNvSpPr/>
            <p:nvPr/>
          </p:nvSpPr>
          <p:spPr>
            <a:xfrm>
              <a:off x="6248400" y="2362200"/>
              <a:ext cx="332232" cy="3276600"/>
            </a:xfrm>
            <a:prstGeom prst="downArrow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33" name="Footer Placeholder 29"/>
          <p:cNvSpPr>
            <a:spLocks noGrp="1"/>
          </p:cNvSpPr>
          <p:nvPr>
            <p:ph type="ftr" sz="quarter" idx="10"/>
          </p:nvPr>
        </p:nvSpPr>
        <p:spPr>
          <a:xfrm>
            <a:off x="457200" y="6477000"/>
            <a:ext cx="7691438" cy="274638"/>
          </a:xfrm>
        </p:spPr>
        <p:txBody>
          <a:bodyPr/>
          <a:lstStyle/>
          <a:p>
            <a:pPr>
              <a:defRPr/>
            </a:pPr>
            <a:r>
              <a:rPr lang="en-US" dirty="0"/>
              <a:t>Clark </a:t>
            </a:r>
            <a:r>
              <a:rPr lang="en-US" dirty="0" smtClean="0"/>
              <a:t>2011</a:t>
            </a:r>
            <a:endParaRPr lang="en-US" dirty="0"/>
          </a:p>
        </p:txBody>
      </p:sp>
      <p:sp>
        <p:nvSpPr>
          <p:cNvPr id="34" name="Slide Number Placeholder 28"/>
          <p:cNvSpPr>
            <a:spLocks noGrp="1"/>
          </p:cNvSpPr>
          <p:nvPr>
            <p:ph type="sldNum" sz="quarter" idx="11"/>
          </p:nvPr>
        </p:nvSpPr>
        <p:spPr>
          <a:xfrm>
            <a:off x="8204200" y="6477000"/>
            <a:ext cx="733425" cy="274638"/>
          </a:xfrm>
        </p:spPr>
        <p:txBody>
          <a:bodyPr/>
          <a:lstStyle/>
          <a:p>
            <a:pPr>
              <a:defRPr/>
            </a:pPr>
            <a:fld id="{5D5ED8EC-CDF5-4CF6-A474-390BCC844DE9}" type="slidenum">
              <a:rPr lang="en-US"/>
              <a:pPr>
                <a:defRPr/>
              </a:pPr>
              <a:t>48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6425" cy="792162"/>
          </a:xfrm>
        </p:spPr>
        <p:txBody>
          <a:bodyPr anchor="t" anchorCtr="0"/>
          <a:lstStyle/>
          <a:p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Alternative Model of Specialty Care</a:t>
            </a:r>
            <a:endParaRPr lang="en-US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19" name="Group 18"/>
          <p:cNvGrpSpPr/>
          <p:nvPr/>
        </p:nvGrpSpPr>
        <p:grpSpPr>
          <a:xfrm>
            <a:off x="838200" y="1524000"/>
            <a:ext cx="7315200" cy="5029200"/>
            <a:chOff x="838200" y="1219200"/>
            <a:chExt cx="7315200" cy="5181600"/>
          </a:xfrm>
        </p:grpSpPr>
        <p:sp>
          <p:nvSpPr>
            <p:cNvPr id="15" name="Down Arrow 14"/>
            <p:cNvSpPr/>
            <p:nvPr/>
          </p:nvSpPr>
          <p:spPr>
            <a:xfrm>
              <a:off x="6172200" y="4648200"/>
              <a:ext cx="495434" cy="762000"/>
            </a:xfrm>
            <a:prstGeom prst="downArrow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0" name="Down Arrow 19"/>
            <p:cNvSpPr/>
            <p:nvPr/>
          </p:nvSpPr>
          <p:spPr>
            <a:xfrm>
              <a:off x="2667000" y="4648200"/>
              <a:ext cx="495434" cy="762000"/>
            </a:xfrm>
            <a:prstGeom prst="downArrow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7" name="Flowchart: Magnetic Disk 5"/>
            <p:cNvSpPr/>
            <p:nvPr/>
          </p:nvSpPr>
          <p:spPr>
            <a:xfrm>
              <a:off x="838200" y="2514600"/>
              <a:ext cx="4038600" cy="2286000"/>
            </a:xfrm>
            <a:prstGeom prst="flowChartMagneticDisk">
              <a:avLst/>
            </a:prstGeom>
            <a:solidFill>
              <a:srgbClr val="0070C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b="1" dirty="0" smtClean="0">
                  <a:solidFill>
                    <a:srgbClr val="000000"/>
                  </a:solidFill>
                </a:rPr>
                <a:t>Integrated OEF/OIF/OND Care for PMD</a:t>
              </a:r>
              <a:endParaRPr lang="en-US" sz="2400" b="1" dirty="0">
                <a:solidFill>
                  <a:srgbClr val="000000"/>
                </a:solidFill>
              </a:endParaRPr>
            </a:p>
          </p:txBody>
        </p:sp>
        <p:sp>
          <p:nvSpPr>
            <p:cNvPr id="12" name="Flowchart: Terminator 11"/>
            <p:cNvSpPr/>
            <p:nvPr/>
          </p:nvSpPr>
          <p:spPr>
            <a:xfrm>
              <a:off x="1295400" y="5410200"/>
              <a:ext cx="6858000" cy="990600"/>
            </a:xfrm>
            <a:prstGeom prst="flowChartTerminator">
              <a:avLst/>
            </a:prstGeom>
            <a:solidFill>
              <a:schemeClr val="accent2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b="1" dirty="0" smtClean="0">
                  <a:solidFill>
                    <a:schemeClr val="tx1"/>
                  </a:solidFill>
                </a:rPr>
                <a:t>Primary Care Tx</a:t>
              </a:r>
              <a:endParaRPr lang="en-US" sz="2400" b="1" dirty="0">
                <a:solidFill>
                  <a:schemeClr val="tx1"/>
                </a:solidFill>
              </a:endParaRPr>
            </a:p>
          </p:txBody>
        </p:sp>
        <p:sp>
          <p:nvSpPr>
            <p:cNvPr id="13" name="Down Arrow 12"/>
            <p:cNvSpPr/>
            <p:nvPr/>
          </p:nvSpPr>
          <p:spPr>
            <a:xfrm>
              <a:off x="2667000" y="2133600"/>
              <a:ext cx="495434" cy="762000"/>
            </a:xfrm>
            <a:prstGeom prst="downArrow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6" name="Rounded Rectangle 15"/>
            <p:cNvSpPr/>
            <p:nvPr/>
          </p:nvSpPr>
          <p:spPr>
            <a:xfrm>
              <a:off x="1752600" y="1219200"/>
              <a:ext cx="5867400" cy="914400"/>
            </a:xfrm>
            <a:prstGeom prst="roundRect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b="1" dirty="0" smtClean="0">
                  <a:solidFill>
                    <a:schemeClr val="tx1"/>
                  </a:solidFill>
                </a:rPr>
                <a:t>OEF/OIF Patients</a:t>
              </a:r>
            </a:p>
            <a:p>
              <a:r>
                <a:rPr lang="en-US" b="1" dirty="0" smtClean="0">
                  <a:solidFill>
                    <a:schemeClr val="tx1"/>
                  </a:solidFill>
                </a:rPr>
                <a:t>    Multiple Symptoms                             Discrete Disorders </a:t>
              </a:r>
              <a:endParaRPr lang="en-US" sz="2400" b="1" dirty="0">
                <a:solidFill>
                  <a:schemeClr val="tx1"/>
                </a:solidFill>
              </a:endParaRPr>
            </a:p>
          </p:txBody>
        </p:sp>
        <p:sp>
          <p:nvSpPr>
            <p:cNvPr id="11" name="Flowchart: Magnetic Disk 10"/>
            <p:cNvSpPr/>
            <p:nvPr/>
          </p:nvSpPr>
          <p:spPr>
            <a:xfrm>
              <a:off x="5715000" y="2514600"/>
              <a:ext cx="1371600" cy="2362200"/>
            </a:xfrm>
            <a:prstGeom prst="flowChartMagneticDisk">
              <a:avLst/>
            </a:prstGeom>
            <a:solidFill>
              <a:srgbClr val="C0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 smtClean="0">
                  <a:solidFill>
                    <a:schemeClr val="tx1"/>
                  </a:solidFill>
                </a:rPr>
                <a:t>Specialty</a:t>
              </a:r>
            </a:p>
            <a:p>
              <a:pPr algn="ctr"/>
              <a:r>
                <a:rPr lang="en-US" b="1" dirty="0" smtClean="0">
                  <a:solidFill>
                    <a:schemeClr val="tx1"/>
                  </a:solidFill>
                </a:rPr>
                <a:t>Programs (PTSD; mTBI; Pain)</a:t>
              </a:r>
              <a:endParaRPr lang="en-US" b="1" dirty="0">
                <a:solidFill>
                  <a:schemeClr val="tx1"/>
                </a:solidFill>
              </a:endParaRPr>
            </a:p>
          </p:txBody>
        </p:sp>
        <p:sp>
          <p:nvSpPr>
            <p:cNvPr id="14" name="Down Arrow 13"/>
            <p:cNvSpPr/>
            <p:nvPr/>
          </p:nvSpPr>
          <p:spPr>
            <a:xfrm>
              <a:off x="6133966" y="2133600"/>
              <a:ext cx="495434" cy="762000"/>
            </a:xfrm>
            <a:prstGeom prst="downArrow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3" name="Left-Right Arrow 22"/>
            <p:cNvSpPr/>
            <p:nvPr/>
          </p:nvSpPr>
          <p:spPr>
            <a:xfrm>
              <a:off x="4953000" y="3657600"/>
              <a:ext cx="685800" cy="76200"/>
            </a:xfrm>
            <a:prstGeom prst="leftRightArrow">
              <a:avLst/>
            </a:prstGeom>
            <a:solidFill>
              <a:schemeClr val="tx1"/>
            </a:solidFill>
            <a:ln w="152400">
              <a:solidFill>
                <a:schemeClr val="tx1"/>
              </a:solidFill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21" name="Footer Placeholder 29"/>
          <p:cNvSpPr>
            <a:spLocks noGrp="1"/>
          </p:cNvSpPr>
          <p:nvPr>
            <p:ph type="ftr" sz="quarter" idx="10"/>
          </p:nvPr>
        </p:nvSpPr>
        <p:spPr>
          <a:xfrm>
            <a:off x="457200" y="6477000"/>
            <a:ext cx="7691438" cy="274638"/>
          </a:xfrm>
        </p:spPr>
        <p:txBody>
          <a:bodyPr/>
          <a:lstStyle/>
          <a:p>
            <a:pPr>
              <a:defRPr/>
            </a:pPr>
            <a:r>
              <a:rPr lang="en-US" dirty="0"/>
              <a:t>Clark </a:t>
            </a:r>
            <a:r>
              <a:rPr lang="en-US" dirty="0" smtClean="0"/>
              <a:t>2011</a:t>
            </a:r>
            <a:endParaRPr lang="en-US" dirty="0"/>
          </a:p>
        </p:txBody>
      </p:sp>
      <p:sp>
        <p:nvSpPr>
          <p:cNvPr id="22" name="Slide Number Placeholder 28"/>
          <p:cNvSpPr>
            <a:spLocks noGrp="1"/>
          </p:cNvSpPr>
          <p:nvPr>
            <p:ph type="sldNum" sz="quarter" idx="11"/>
          </p:nvPr>
        </p:nvSpPr>
        <p:spPr>
          <a:xfrm>
            <a:off x="8204200" y="6477000"/>
            <a:ext cx="733425" cy="274638"/>
          </a:xfrm>
        </p:spPr>
        <p:txBody>
          <a:bodyPr/>
          <a:lstStyle/>
          <a:p>
            <a:pPr>
              <a:defRPr/>
            </a:pPr>
            <a:fld id="{5D5ED8EC-CDF5-4CF6-A474-390BCC844DE9}" type="slidenum">
              <a:rPr lang="en-US"/>
              <a:pPr>
                <a:defRPr/>
              </a:pPr>
              <a:t>49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/>
          <a:lstStyle/>
          <a:p>
            <a:pPr algn="ctr"/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Physical Injuries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533401" y="6553200"/>
            <a:ext cx="3429000" cy="228600"/>
          </a:xfrm>
        </p:spPr>
        <p:txBody>
          <a:bodyPr anchor="b" anchorCtr="0">
            <a:noAutofit/>
          </a:bodyPr>
          <a:lstStyle/>
          <a:p>
            <a:r>
              <a:rPr lang="en-US" sz="1100" dirty="0" smtClean="0"/>
              <a:t>CLARK -2011</a:t>
            </a:r>
            <a:endParaRPr lang="en-US" sz="1100" dirty="0"/>
          </a:p>
        </p:txBody>
      </p:sp>
      <p:sp>
        <p:nvSpPr>
          <p:cNvPr id="7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 anchor="ctr" anchorCtr="0"/>
          <a:lstStyle/>
          <a:p>
            <a:fld id="{DB47C0BB-2AFF-485A-B0A0-6472BA6D34EF}" type="slidenum">
              <a:rPr lang="en-US" sz="1200" smtClean="0"/>
              <a:pPr/>
              <a:t>5</a:t>
            </a:fld>
            <a:endParaRPr lang="en-US" dirty="0"/>
          </a:p>
        </p:txBody>
      </p:sp>
      <p:pic>
        <p:nvPicPr>
          <p:cNvPr id="5" name="Picture 6" descr="USAF Airman 1st Class Nathan DozaIraq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41438" y="1676400"/>
            <a:ext cx="6430962" cy="4772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 Box 7"/>
          <p:cNvSpPr txBox="1">
            <a:spLocks noChangeArrowheads="1"/>
          </p:cNvSpPr>
          <p:nvPr/>
        </p:nvSpPr>
        <p:spPr bwMode="auto">
          <a:xfrm>
            <a:off x="4648200" y="6537325"/>
            <a:ext cx="31242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000" dirty="0">
                <a:latin typeface="Corbel" pitchFamily="34" charset="0"/>
              </a:rPr>
              <a:t>Photo by Airman 1st Class Nathan Doza, USAF</a:t>
            </a:r>
          </a:p>
        </p:txBody>
      </p: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524000"/>
            <a:ext cx="8458199" cy="4953000"/>
          </a:xfrm>
        </p:spPr>
        <p:txBody>
          <a:bodyPr/>
          <a:lstStyle/>
          <a:p>
            <a:r>
              <a:rPr lang="en-US" sz="2800" b="1" dirty="0" smtClean="0"/>
              <a:t>Provides </a:t>
            </a:r>
            <a:r>
              <a:rPr lang="en-US" sz="2800" b="1" dirty="0" smtClean="0">
                <a:solidFill>
                  <a:schemeClr val="accent5">
                    <a:lumMod val="75000"/>
                  </a:schemeClr>
                </a:solidFill>
              </a:rPr>
              <a:t>comprehensive, multi-symptom care </a:t>
            </a:r>
            <a:r>
              <a:rPr lang="en-US" sz="2800" b="1" dirty="0" smtClean="0"/>
              <a:t>within a single program at a single location by a group of providers who share a common philosophy of treatment.</a:t>
            </a:r>
          </a:p>
          <a:p>
            <a:r>
              <a:rPr lang="en-US" sz="2800" b="1" dirty="0" smtClean="0"/>
              <a:t>Integrated evaluations may provide a more </a:t>
            </a:r>
            <a:r>
              <a:rPr lang="en-US" sz="2800" b="1" dirty="0" smtClean="0">
                <a:solidFill>
                  <a:schemeClr val="accent5">
                    <a:lumMod val="75000"/>
                  </a:schemeClr>
                </a:solidFill>
              </a:rPr>
              <a:t>complete picture </a:t>
            </a:r>
            <a:r>
              <a:rPr lang="en-US" sz="2800" b="1" dirty="0" smtClean="0"/>
              <a:t>of an individual’s functioning than specialty focused evaluations.</a:t>
            </a:r>
          </a:p>
          <a:p>
            <a:r>
              <a:rPr lang="en-US" sz="2800" b="1" dirty="0" smtClean="0"/>
              <a:t>Facilitates a </a:t>
            </a:r>
            <a:r>
              <a:rPr lang="en-US" sz="2800" b="1" dirty="0" smtClean="0">
                <a:solidFill>
                  <a:schemeClr val="accent5">
                    <a:lumMod val="75000"/>
                  </a:schemeClr>
                </a:solidFill>
              </a:rPr>
              <a:t>continuum </a:t>
            </a:r>
            <a:r>
              <a:rPr lang="en-US" sz="2800" b="1" dirty="0" smtClean="0"/>
              <a:t>of care rather than episodic care.</a:t>
            </a:r>
          </a:p>
          <a:p>
            <a:r>
              <a:rPr lang="en-US" sz="2800" b="1" dirty="0" smtClean="0"/>
              <a:t>Addresses the specific problem symptoms as well as their </a:t>
            </a:r>
            <a:r>
              <a:rPr lang="en-US" sz="2800" b="1" dirty="0" smtClean="0">
                <a:solidFill>
                  <a:schemeClr val="accent5">
                    <a:lumMod val="75000"/>
                  </a:schemeClr>
                </a:solidFill>
              </a:rPr>
              <a:t>interactions.</a:t>
            </a:r>
          </a:p>
          <a:p>
            <a:endParaRPr lang="en-US" sz="3200" dirty="0"/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455613" y="356934"/>
            <a:ext cx="8226425" cy="703770"/>
          </a:xfrm>
        </p:spPr>
        <p:txBody>
          <a:bodyPr anchor="t" anchorCtr="0"/>
          <a:lstStyle/>
          <a:p>
            <a:r>
              <a:rPr 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Advantages of Integrated Care</a:t>
            </a:r>
            <a:endParaRPr lang="en-US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Footer Placeholder 29"/>
          <p:cNvSpPr>
            <a:spLocks noGrp="1"/>
          </p:cNvSpPr>
          <p:nvPr>
            <p:ph type="ftr" sz="quarter" idx="10"/>
          </p:nvPr>
        </p:nvSpPr>
        <p:spPr>
          <a:xfrm>
            <a:off x="457200" y="6477000"/>
            <a:ext cx="7691438" cy="274638"/>
          </a:xfrm>
        </p:spPr>
        <p:txBody>
          <a:bodyPr/>
          <a:lstStyle/>
          <a:p>
            <a:pPr>
              <a:defRPr/>
            </a:pPr>
            <a:r>
              <a:rPr lang="en-US" dirty="0"/>
              <a:t>Clark </a:t>
            </a:r>
            <a:r>
              <a:rPr lang="en-US" dirty="0" smtClean="0"/>
              <a:t>2011</a:t>
            </a:r>
            <a:endParaRPr lang="en-US" dirty="0"/>
          </a:p>
        </p:txBody>
      </p:sp>
      <p:sp>
        <p:nvSpPr>
          <p:cNvPr id="9" name="Slide Number Placeholder 28"/>
          <p:cNvSpPr>
            <a:spLocks noGrp="1"/>
          </p:cNvSpPr>
          <p:nvPr>
            <p:ph type="sldNum" sz="quarter" idx="11"/>
          </p:nvPr>
        </p:nvSpPr>
        <p:spPr>
          <a:xfrm>
            <a:off x="8204200" y="6477000"/>
            <a:ext cx="733425" cy="274638"/>
          </a:xfrm>
        </p:spPr>
        <p:txBody>
          <a:bodyPr/>
          <a:lstStyle/>
          <a:p>
            <a:pPr>
              <a:defRPr/>
            </a:pPr>
            <a:fld id="{5D5ED8EC-CDF5-4CF6-A474-390BCC844DE9}" type="slidenum">
              <a:rPr lang="en-US"/>
              <a:pPr>
                <a:defRPr/>
              </a:pPr>
              <a:t>50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30"/>
          <p:cNvGrpSpPr>
            <a:grpSpLocks/>
          </p:cNvGrpSpPr>
          <p:nvPr/>
        </p:nvGrpSpPr>
        <p:grpSpPr bwMode="auto">
          <a:xfrm>
            <a:off x="457200" y="1371600"/>
            <a:ext cx="8305800" cy="5029200"/>
            <a:chOff x="457200" y="1066800"/>
            <a:chExt cx="8305800" cy="5638800"/>
          </a:xfrm>
        </p:grpSpPr>
        <p:sp>
          <p:nvSpPr>
            <p:cNvPr id="70661" name="Rectangle 16"/>
            <p:cNvSpPr>
              <a:spLocks noChangeArrowheads="1"/>
            </p:cNvSpPr>
            <p:nvPr/>
          </p:nvSpPr>
          <p:spPr bwMode="auto">
            <a:xfrm>
              <a:off x="990600" y="2209800"/>
              <a:ext cx="4114800" cy="4495800"/>
            </a:xfrm>
            <a:prstGeom prst="rect">
              <a:avLst/>
            </a:prstGeom>
            <a:noFill/>
            <a:ln w="222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itchFamily="34" charset="0"/>
              </a:endParaRPr>
            </a:p>
          </p:txBody>
        </p:sp>
        <p:sp>
          <p:nvSpPr>
            <p:cNvPr id="70662" name="Rectangle 17"/>
            <p:cNvSpPr>
              <a:spLocks noChangeArrowheads="1"/>
            </p:cNvSpPr>
            <p:nvPr/>
          </p:nvSpPr>
          <p:spPr bwMode="auto">
            <a:xfrm>
              <a:off x="5562600" y="2209800"/>
              <a:ext cx="2667000" cy="4495800"/>
            </a:xfrm>
            <a:prstGeom prst="rect">
              <a:avLst/>
            </a:prstGeom>
            <a:noFill/>
            <a:ln w="222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itchFamily="34" charset="0"/>
              </a:endParaRPr>
            </a:p>
          </p:txBody>
        </p:sp>
        <p:sp>
          <p:nvSpPr>
            <p:cNvPr id="70663" name="AutoShape 2"/>
            <p:cNvSpPr>
              <a:spLocks noChangeArrowheads="1"/>
            </p:cNvSpPr>
            <p:nvPr/>
          </p:nvSpPr>
          <p:spPr bwMode="auto">
            <a:xfrm>
              <a:off x="457200" y="1066800"/>
              <a:ext cx="2971800" cy="533400"/>
            </a:xfrm>
            <a:prstGeom prst="flowChartProcess">
              <a:avLst/>
            </a:prstGeom>
            <a:solidFill>
              <a:schemeClr val="accent5">
                <a:lumMod val="60000"/>
                <a:lumOff val="40000"/>
              </a:scheme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defRPr/>
              </a:pPr>
              <a:endPara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endParaRPr>
            </a:p>
            <a:p>
              <a:pPr algn="ctr">
                <a:defRPr/>
              </a:pPr>
              <a:r>
                <a:rPr lang="en-US" b="1" dirty="0">
                  <a:latin typeface="Calibri" pitchFamily="34" charset="0"/>
                </a:rPr>
                <a:t>Post Deployment Clinics</a:t>
              </a:r>
            </a:p>
            <a:p>
              <a:pPr algn="ctr">
                <a:defRPr/>
              </a:pPr>
              <a:endPara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endParaRPr>
            </a:p>
          </p:txBody>
        </p:sp>
        <p:sp>
          <p:nvSpPr>
            <p:cNvPr id="70664" name="AutoShape 3"/>
            <p:cNvSpPr>
              <a:spLocks noChangeArrowheads="1"/>
            </p:cNvSpPr>
            <p:nvPr/>
          </p:nvSpPr>
          <p:spPr bwMode="auto">
            <a:xfrm>
              <a:off x="3733800" y="1066800"/>
              <a:ext cx="2286000" cy="533400"/>
            </a:xfrm>
            <a:prstGeom prst="flowChartProcess">
              <a:avLst/>
            </a:prstGeom>
            <a:solidFill>
              <a:schemeClr val="accent5">
                <a:lumMod val="60000"/>
                <a:lumOff val="40000"/>
              </a:scheme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defRPr/>
              </a:pPr>
              <a:endPara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itchFamily="34" charset="0"/>
              </a:endParaRPr>
            </a:p>
            <a:p>
              <a:pPr algn="ctr">
                <a:defRPr/>
              </a:pPr>
              <a:r>
                <a:rPr lang="en-US" b="1" dirty="0">
                  <a:latin typeface="Calibri" pitchFamily="34" charset="0"/>
                </a:rPr>
                <a:t>Polytrauma Teams</a:t>
              </a:r>
            </a:p>
            <a:p>
              <a:pPr algn="ctr">
                <a:defRPr/>
              </a:pPr>
              <a:endPara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itchFamily="34" charset="0"/>
              </a:endParaRPr>
            </a:p>
          </p:txBody>
        </p:sp>
        <p:sp>
          <p:nvSpPr>
            <p:cNvPr id="70665" name="Rectangle 4"/>
            <p:cNvSpPr>
              <a:spLocks noChangeArrowheads="1"/>
            </p:cNvSpPr>
            <p:nvPr/>
          </p:nvSpPr>
          <p:spPr bwMode="auto">
            <a:xfrm>
              <a:off x="1524000" y="4495800"/>
              <a:ext cx="2971800" cy="1981200"/>
            </a:xfrm>
            <a:prstGeom prst="rect">
              <a:avLst/>
            </a:prstGeom>
            <a:solidFill>
              <a:schemeClr val="accent5">
                <a:lumMod val="60000"/>
                <a:lumOff val="40000"/>
              </a:scheme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/>
            <a:lstStyle/>
            <a:p>
              <a:pPr algn="ctr">
                <a:defRPr/>
              </a:pPr>
              <a:r>
                <a:rPr lang="en-US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Optional Core Treatments:</a:t>
              </a:r>
            </a:p>
            <a:p>
              <a:pPr algn="ctr" defTabSz="738188"/>
              <a:r>
                <a:rPr lang="en-US" sz="1600" dirty="0" smtClean="0"/>
                <a:t>Anger Management</a:t>
              </a:r>
            </a:p>
            <a:p>
              <a:pPr algn="ctr" defTabSz="738188"/>
              <a:r>
                <a:rPr lang="en-US" sz="1600" dirty="0" smtClean="0"/>
                <a:t>Fear/Avoidance</a:t>
              </a:r>
            </a:p>
            <a:p>
              <a:pPr algn="ctr" defTabSz="738188"/>
              <a:r>
                <a:rPr lang="en-US" sz="1600" dirty="0" smtClean="0"/>
                <a:t>Cognitive Adaptation</a:t>
              </a:r>
            </a:p>
            <a:p>
              <a:pPr algn="ctr" defTabSz="738188"/>
              <a:r>
                <a:rPr lang="en-US" sz="1600" dirty="0" smtClean="0"/>
                <a:t>Headache Management</a:t>
              </a:r>
            </a:p>
            <a:p>
              <a:pPr algn="ctr" defTabSz="738188"/>
              <a:r>
                <a:rPr lang="en-US" sz="1600" dirty="0" smtClean="0"/>
                <a:t>Pain Rehabilitation</a:t>
              </a:r>
            </a:p>
            <a:p>
              <a:pPr algn="ctr" defTabSz="738188"/>
              <a:r>
                <a:rPr lang="en-US" sz="1600" dirty="0" smtClean="0"/>
                <a:t>Relationship Enhancement</a:t>
              </a:r>
              <a:endParaRPr lang="en-US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70666" name="AutoShape 5"/>
            <p:cNvSpPr>
              <a:spLocks noChangeArrowheads="1"/>
            </p:cNvSpPr>
            <p:nvPr/>
          </p:nvSpPr>
          <p:spPr bwMode="auto">
            <a:xfrm>
              <a:off x="6096000" y="2971800"/>
              <a:ext cx="1524000" cy="533400"/>
            </a:xfrm>
            <a:prstGeom prst="flowChartProcess">
              <a:avLst/>
            </a:prstGeom>
            <a:solidFill>
              <a:schemeClr val="accent5">
                <a:lumMod val="60000"/>
                <a:lumOff val="40000"/>
              </a:scheme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defRPr/>
              </a:pPr>
              <a:r>
                <a:rPr lang="en-US" dirty="0">
                  <a:latin typeface="Calibri" pitchFamily="34" charset="0"/>
                </a:rPr>
                <a:t>TBI Tx </a:t>
              </a:r>
            </a:p>
          </p:txBody>
        </p:sp>
        <p:sp>
          <p:nvSpPr>
            <p:cNvPr id="70667" name="AutoShape 6"/>
            <p:cNvSpPr>
              <a:spLocks noChangeArrowheads="1"/>
            </p:cNvSpPr>
            <p:nvPr/>
          </p:nvSpPr>
          <p:spPr bwMode="auto">
            <a:xfrm>
              <a:off x="6096000" y="3733800"/>
              <a:ext cx="1524000" cy="533400"/>
            </a:xfrm>
            <a:prstGeom prst="flowChartProcess">
              <a:avLst/>
            </a:prstGeom>
            <a:solidFill>
              <a:schemeClr val="accent5">
                <a:lumMod val="60000"/>
                <a:lumOff val="40000"/>
              </a:scheme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defRPr/>
              </a:pPr>
              <a:r>
                <a:rPr lang="en-US" dirty="0">
                  <a:latin typeface="Calibri" pitchFamily="34" charset="0"/>
                </a:rPr>
                <a:t>Pain Tx </a:t>
              </a:r>
            </a:p>
          </p:txBody>
        </p:sp>
        <p:sp>
          <p:nvSpPr>
            <p:cNvPr id="70668" name="AutoShape 7"/>
            <p:cNvSpPr>
              <a:spLocks noChangeArrowheads="1"/>
            </p:cNvSpPr>
            <p:nvPr/>
          </p:nvSpPr>
          <p:spPr bwMode="auto">
            <a:xfrm>
              <a:off x="6096000" y="4495800"/>
              <a:ext cx="1524000" cy="533400"/>
            </a:xfrm>
            <a:prstGeom prst="flowChartProcess">
              <a:avLst/>
            </a:prstGeom>
            <a:solidFill>
              <a:schemeClr val="accent5">
                <a:lumMod val="60000"/>
                <a:lumOff val="40000"/>
              </a:scheme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defRPr/>
              </a:pPr>
              <a:r>
                <a:rPr lang="en-US" dirty="0">
                  <a:latin typeface="Calibri" pitchFamily="34" charset="0"/>
                </a:rPr>
                <a:t>PTSD Tx </a:t>
              </a:r>
            </a:p>
          </p:txBody>
        </p:sp>
        <p:sp>
          <p:nvSpPr>
            <p:cNvPr id="70669" name="Line 8"/>
            <p:cNvSpPr>
              <a:spLocks noChangeShapeType="1"/>
            </p:cNvSpPr>
            <p:nvPr/>
          </p:nvSpPr>
          <p:spPr bwMode="auto">
            <a:xfrm>
              <a:off x="1828800" y="1600200"/>
              <a:ext cx="457200" cy="6096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pPr>
                <a:defRPr/>
              </a:pPr>
              <a:endPara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endParaRPr>
            </a:p>
          </p:txBody>
        </p:sp>
        <p:sp>
          <p:nvSpPr>
            <p:cNvPr id="70670" name="Line 9"/>
            <p:cNvSpPr>
              <a:spLocks noChangeShapeType="1"/>
            </p:cNvSpPr>
            <p:nvPr/>
          </p:nvSpPr>
          <p:spPr bwMode="auto">
            <a:xfrm flipH="1">
              <a:off x="3810000" y="1600200"/>
              <a:ext cx="1143000" cy="6096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pPr>
                <a:defRPr/>
              </a:pPr>
              <a:endPara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endParaRPr>
            </a:p>
          </p:txBody>
        </p:sp>
        <p:sp>
          <p:nvSpPr>
            <p:cNvPr id="70671" name="AutoShape 10"/>
            <p:cNvSpPr>
              <a:spLocks noChangeArrowheads="1"/>
            </p:cNvSpPr>
            <p:nvPr/>
          </p:nvSpPr>
          <p:spPr bwMode="auto">
            <a:xfrm>
              <a:off x="6096000" y="5257800"/>
              <a:ext cx="1524000" cy="533400"/>
            </a:xfrm>
            <a:prstGeom prst="flowChartProcess">
              <a:avLst/>
            </a:prstGeom>
            <a:solidFill>
              <a:schemeClr val="accent5">
                <a:lumMod val="60000"/>
                <a:lumOff val="40000"/>
              </a:scheme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defRPr/>
              </a:pPr>
              <a:r>
                <a:rPr lang="en-US" dirty="0">
                  <a:latin typeface="Calibri" pitchFamily="34" charset="0"/>
                </a:rPr>
                <a:t>Substance </a:t>
              </a:r>
            </a:p>
            <a:p>
              <a:pPr algn="ctr">
                <a:defRPr/>
              </a:pPr>
              <a:r>
                <a:rPr lang="en-US" dirty="0">
                  <a:latin typeface="Calibri" pitchFamily="34" charset="0"/>
                </a:rPr>
                <a:t>Abuse Tx</a:t>
              </a:r>
            </a:p>
          </p:txBody>
        </p:sp>
        <p:sp>
          <p:nvSpPr>
            <p:cNvPr id="70672" name="Text Box 11"/>
            <p:cNvSpPr txBox="1">
              <a:spLocks noChangeArrowheads="1"/>
            </p:cNvSpPr>
            <p:nvPr/>
          </p:nvSpPr>
          <p:spPr bwMode="auto">
            <a:xfrm>
              <a:off x="5715000" y="2438400"/>
              <a:ext cx="2286000" cy="3667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endPara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itchFamily="34" charset="0"/>
              </a:endParaRPr>
            </a:p>
          </p:txBody>
        </p:sp>
        <p:sp>
          <p:nvSpPr>
            <p:cNvPr id="70673" name="Text Box 12"/>
            <p:cNvSpPr txBox="1">
              <a:spLocks noChangeArrowheads="1"/>
            </p:cNvSpPr>
            <p:nvPr/>
          </p:nvSpPr>
          <p:spPr bwMode="auto">
            <a:xfrm>
              <a:off x="5638800" y="2286000"/>
              <a:ext cx="2514600" cy="6413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Ctr="1">
              <a:spAutoFit/>
            </a:bodyPr>
            <a:lstStyle/>
            <a:p>
              <a:pPr algn="ctr">
                <a:spcBef>
                  <a:spcPct val="50000"/>
                </a:spcBef>
                <a:defRPr/>
              </a:pPr>
              <a:r>
                <a:rPr lang="en-US" b="1" dirty="0">
                  <a:latin typeface="Calibri" pitchFamily="34" charset="0"/>
                </a:rPr>
                <a:t>Focused Treatments        (existing &amp; expand)</a:t>
              </a:r>
            </a:p>
          </p:txBody>
        </p:sp>
        <p:sp>
          <p:nvSpPr>
            <p:cNvPr id="70674" name="Rectangle 13"/>
            <p:cNvSpPr>
              <a:spLocks noChangeArrowheads="1"/>
            </p:cNvSpPr>
            <p:nvPr/>
          </p:nvSpPr>
          <p:spPr bwMode="auto">
            <a:xfrm>
              <a:off x="1676400" y="2438400"/>
              <a:ext cx="2667000" cy="457200"/>
            </a:xfrm>
            <a:prstGeom prst="rect">
              <a:avLst/>
            </a:prstGeom>
            <a:solidFill>
              <a:schemeClr val="accent5">
                <a:lumMod val="60000"/>
                <a:lumOff val="40000"/>
              </a:scheme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 anchorCtr="1"/>
            <a:lstStyle/>
            <a:p>
              <a:pPr algn="ctr">
                <a:defRPr/>
              </a:pPr>
              <a:r>
                <a:rPr lang="en-US" b="1" dirty="0">
                  <a:latin typeface="Calibri" pitchFamily="34" charset="0"/>
                </a:rPr>
                <a:t>Evaluation/Tx Planning</a:t>
              </a:r>
              <a:endParaRPr lang="en-US" sz="1400" b="1" dirty="0">
                <a:latin typeface="Calibri" pitchFamily="34" charset="0"/>
              </a:endParaRPr>
            </a:p>
          </p:txBody>
        </p:sp>
        <p:sp>
          <p:nvSpPr>
            <p:cNvPr id="70675" name="Line 14"/>
            <p:cNvSpPr>
              <a:spLocks noChangeShapeType="1"/>
            </p:cNvSpPr>
            <p:nvPr/>
          </p:nvSpPr>
          <p:spPr bwMode="auto">
            <a:xfrm>
              <a:off x="2971800" y="2895600"/>
              <a:ext cx="0" cy="2286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pPr>
                <a:defRPr/>
              </a:pPr>
              <a:endPara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endParaRPr>
            </a:p>
          </p:txBody>
        </p:sp>
        <p:sp>
          <p:nvSpPr>
            <p:cNvPr id="70676" name="AutoShape 18"/>
            <p:cNvSpPr>
              <a:spLocks noChangeArrowheads="1"/>
            </p:cNvSpPr>
            <p:nvPr/>
          </p:nvSpPr>
          <p:spPr bwMode="auto">
            <a:xfrm>
              <a:off x="5105400" y="2819400"/>
              <a:ext cx="457200" cy="76200"/>
            </a:xfrm>
            <a:prstGeom prst="leftRightArrow">
              <a:avLst>
                <a:gd name="adj1" fmla="val 50000"/>
                <a:gd name="adj2" fmla="val 120000"/>
              </a:avLst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itchFamily="34" charset="0"/>
              </a:endParaRPr>
            </a:p>
          </p:txBody>
        </p:sp>
        <p:sp>
          <p:nvSpPr>
            <p:cNvPr id="70677" name="AutoShape 19"/>
            <p:cNvSpPr>
              <a:spLocks noChangeArrowheads="1"/>
            </p:cNvSpPr>
            <p:nvPr/>
          </p:nvSpPr>
          <p:spPr bwMode="auto">
            <a:xfrm>
              <a:off x="5105400" y="4343400"/>
              <a:ext cx="457200" cy="76200"/>
            </a:xfrm>
            <a:prstGeom prst="leftRightArrow">
              <a:avLst>
                <a:gd name="adj1" fmla="val 50000"/>
                <a:gd name="adj2" fmla="val 120000"/>
              </a:avLst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itchFamily="34" charset="0"/>
              </a:endParaRPr>
            </a:p>
          </p:txBody>
        </p:sp>
        <p:sp>
          <p:nvSpPr>
            <p:cNvPr id="70678" name="AutoShape 20"/>
            <p:cNvSpPr>
              <a:spLocks noChangeArrowheads="1"/>
            </p:cNvSpPr>
            <p:nvPr/>
          </p:nvSpPr>
          <p:spPr bwMode="auto">
            <a:xfrm>
              <a:off x="5105400" y="5943600"/>
              <a:ext cx="457200" cy="76200"/>
            </a:xfrm>
            <a:prstGeom prst="leftRightArrow">
              <a:avLst>
                <a:gd name="adj1" fmla="val 50000"/>
                <a:gd name="adj2" fmla="val 120000"/>
              </a:avLst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itchFamily="34" charset="0"/>
              </a:endParaRPr>
            </a:p>
          </p:txBody>
        </p:sp>
        <p:sp>
          <p:nvSpPr>
            <p:cNvPr id="70679" name="Rectangle 21"/>
            <p:cNvSpPr>
              <a:spLocks noChangeArrowheads="1"/>
            </p:cNvSpPr>
            <p:nvPr/>
          </p:nvSpPr>
          <p:spPr bwMode="auto">
            <a:xfrm>
              <a:off x="1295400" y="3124200"/>
              <a:ext cx="3352800" cy="1143000"/>
            </a:xfrm>
            <a:prstGeom prst="rect">
              <a:avLst/>
            </a:prstGeom>
            <a:solidFill>
              <a:schemeClr val="accent5">
                <a:lumMod val="60000"/>
                <a:lumOff val="40000"/>
              </a:scheme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defRPr/>
              </a:pPr>
              <a:r>
                <a:rPr lang="en-US" b="1" dirty="0">
                  <a:latin typeface="Calibri" pitchFamily="34" charset="0"/>
                </a:rPr>
                <a:t>Required Core Treatment: </a:t>
              </a:r>
            </a:p>
            <a:p>
              <a:pPr algn="ctr">
                <a:defRPr/>
              </a:pPr>
              <a:r>
                <a:rPr lang="en-US" b="1" dirty="0">
                  <a:latin typeface="Calibri" pitchFamily="34" charset="0"/>
                </a:rPr>
                <a:t>Life Needs</a:t>
              </a:r>
              <a:r>
                <a:rPr lang="en-US" dirty="0">
                  <a:latin typeface="Calibri" pitchFamily="34" charset="0"/>
                </a:rPr>
                <a:t> </a:t>
              </a:r>
              <a:r>
                <a:rPr lang="en-US" dirty="0" smtClean="0">
                  <a:latin typeface="Calibri" pitchFamily="34" charset="0"/>
                </a:rPr>
                <a:t>: Group (Intro; Sleep </a:t>
              </a:r>
            </a:p>
            <a:p>
              <a:pPr algn="ctr">
                <a:defRPr/>
              </a:pPr>
              <a:r>
                <a:rPr lang="en-US" dirty="0" smtClean="0">
                  <a:latin typeface="Calibri" pitchFamily="34" charset="0"/>
                </a:rPr>
                <a:t>Hygiene, Relaxation </a:t>
              </a:r>
              <a:r>
                <a:rPr lang="en-US" dirty="0">
                  <a:latin typeface="Calibri" pitchFamily="34" charset="0"/>
                </a:rPr>
                <a:t>Skills</a:t>
              </a:r>
              <a:r>
                <a:rPr lang="en-US" dirty="0" smtClean="0">
                  <a:latin typeface="Calibri" pitchFamily="34" charset="0"/>
                </a:rPr>
                <a:t>; SUD ) ;</a:t>
              </a:r>
            </a:p>
            <a:p>
              <a:pPr algn="ctr">
                <a:defRPr/>
              </a:pPr>
              <a:r>
                <a:rPr lang="en-US" dirty="0" smtClean="0">
                  <a:latin typeface="Calibri" pitchFamily="34" charset="0"/>
                </a:rPr>
                <a:t>Individual; Med management; PT </a:t>
              </a:r>
              <a:endParaRPr lang="en-US" dirty="0">
                <a:latin typeface="Calibri" pitchFamily="34" charset="0"/>
              </a:endParaRPr>
            </a:p>
          </p:txBody>
        </p:sp>
        <p:sp>
          <p:nvSpPr>
            <p:cNvPr id="70680" name="Line 22"/>
            <p:cNvSpPr>
              <a:spLocks noChangeShapeType="1"/>
            </p:cNvSpPr>
            <p:nvPr/>
          </p:nvSpPr>
          <p:spPr bwMode="auto">
            <a:xfrm>
              <a:off x="2971800" y="4267200"/>
              <a:ext cx="0" cy="2286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pPr>
                <a:defRPr/>
              </a:pPr>
              <a:endPara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endParaRPr>
            </a:p>
          </p:txBody>
        </p:sp>
        <p:sp>
          <p:nvSpPr>
            <p:cNvPr id="70681" name="Text Box 23"/>
            <p:cNvSpPr txBox="1">
              <a:spLocks noChangeArrowheads="1"/>
            </p:cNvSpPr>
            <p:nvPr/>
          </p:nvSpPr>
          <p:spPr bwMode="auto">
            <a:xfrm rot="-5400000">
              <a:off x="-685800" y="4267200"/>
              <a:ext cx="2895600" cy="457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  <a:defRPr/>
              </a:pPr>
              <a:r>
                <a:rPr lang="en-US" sz="2400" b="1" dirty="0" smtClean="0">
                  <a:latin typeface="Calibri" pitchFamily="34" charset="0"/>
                </a:rPr>
                <a:t>CPHE</a:t>
              </a:r>
              <a:endParaRPr lang="en-US" sz="2400" b="1" dirty="0">
                <a:latin typeface="Calibri" pitchFamily="34" charset="0"/>
              </a:endParaRPr>
            </a:p>
          </p:txBody>
        </p:sp>
        <p:sp>
          <p:nvSpPr>
            <p:cNvPr id="70682" name="AutoShape 24"/>
            <p:cNvSpPr>
              <a:spLocks noChangeArrowheads="1"/>
            </p:cNvSpPr>
            <p:nvPr/>
          </p:nvSpPr>
          <p:spPr bwMode="auto">
            <a:xfrm>
              <a:off x="6096000" y="6019800"/>
              <a:ext cx="1524000" cy="533400"/>
            </a:xfrm>
            <a:prstGeom prst="flowChartProcess">
              <a:avLst/>
            </a:prstGeom>
            <a:solidFill>
              <a:schemeClr val="accent5">
                <a:lumMod val="60000"/>
                <a:lumOff val="40000"/>
              </a:scheme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defRPr/>
              </a:pPr>
              <a:r>
                <a:rPr lang="en-US" dirty="0" smtClean="0">
                  <a:latin typeface="Calibri" pitchFamily="34" charset="0"/>
                </a:rPr>
                <a:t>Voc Rehab </a:t>
              </a:r>
              <a:endParaRPr lang="en-US" dirty="0">
                <a:latin typeface="Calibri" pitchFamily="34" charset="0"/>
              </a:endParaRPr>
            </a:p>
          </p:txBody>
        </p:sp>
        <p:sp>
          <p:nvSpPr>
            <p:cNvPr id="70683" name="Text Box 25"/>
            <p:cNvSpPr txBox="1">
              <a:spLocks noChangeArrowheads="1"/>
            </p:cNvSpPr>
            <p:nvPr/>
          </p:nvSpPr>
          <p:spPr bwMode="auto">
            <a:xfrm rot="5400000" flipH="1">
              <a:off x="7048500" y="4305300"/>
              <a:ext cx="2971800" cy="457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  <a:defRPr/>
              </a:pPr>
              <a:r>
                <a:rPr lang="en-US" sz="2400" b="1" dirty="0">
                  <a:latin typeface="Calibri" pitchFamily="34" charset="0"/>
                </a:rPr>
                <a:t>Existing  Programs</a:t>
              </a:r>
            </a:p>
          </p:txBody>
        </p:sp>
        <p:sp>
          <p:nvSpPr>
            <p:cNvPr id="70684" name="AutoShape 26"/>
            <p:cNvSpPr>
              <a:spLocks noChangeArrowheads="1"/>
            </p:cNvSpPr>
            <p:nvPr/>
          </p:nvSpPr>
          <p:spPr bwMode="auto">
            <a:xfrm>
              <a:off x="6400800" y="1066800"/>
              <a:ext cx="2286000" cy="533400"/>
            </a:xfrm>
            <a:prstGeom prst="flowChartProcess">
              <a:avLst/>
            </a:prstGeom>
            <a:solidFill>
              <a:schemeClr val="accent5">
                <a:lumMod val="60000"/>
                <a:lumOff val="40000"/>
              </a:scheme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defRPr/>
              </a:pPr>
              <a:r>
                <a:rPr lang="en-US" b="1" dirty="0">
                  <a:latin typeface="Calibri" pitchFamily="34" charset="0"/>
                </a:rPr>
                <a:t>DoD Facilities</a:t>
              </a:r>
              <a:endParaRPr lang="en-US" dirty="0">
                <a:latin typeface="Calibri" pitchFamily="34" charset="0"/>
              </a:endParaRPr>
            </a:p>
          </p:txBody>
        </p:sp>
        <p:sp>
          <p:nvSpPr>
            <p:cNvPr id="70685" name="Line 27"/>
            <p:cNvSpPr>
              <a:spLocks noChangeShapeType="1"/>
            </p:cNvSpPr>
            <p:nvPr/>
          </p:nvSpPr>
          <p:spPr bwMode="auto">
            <a:xfrm flipH="1">
              <a:off x="5105400" y="1600200"/>
              <a:ext cx="2362200" cy="6096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pPr>
                <a:defRPr/>
              </a:pPr>
              <a:endPara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endParaRPr>
            </a:p>
          </p:txBody>
        </p:sp>
      </p:grpSp>
      <p:sp>
        <p:nvSpPr>
          <p:cNvPr id="35" name="Title 34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609600"/>
          </a:xfrm>
        </p:spPr>
        <p:txBody>
          <a:bodyPr>
            <a:normAutofit fontScale="90000"/>
          </a:bodyPr>
          <a:lstStyle/>
          <a:p>
            <a:r>
              <a:rPr lang="en-US" sz="4800" dirty="0" smtClean="0">
                <a:solidFill>
                  <a:srgbClr val="FFC000"/>
                </a:solidFill>
              </a:rPr>
              <a:t>PMD Integrated Care at Tampa VA</a:t>
            </a:r>
            <a:endParaRPr lang="en-US" dirty="0">
              <a:solidFill>
                <a:srgbClr val="FFC000"/>
              </a:solidFill>
            </a:endParaRPr>
          </a:p>
        </p:txBody>
      </p:sp>
      <p:sp>
        <p:nvSpPr>
          <p:cNvPr id="36" name="Footer Placeholder 29"/>
          <p:cNvSpPr>
            <a:spLocks noGrp="1"/>
          </p:cNvSpPr>
          <p:nvPr>
            <p:ph type="ftr" sz="quarter" idx="10"/>
          </p:nvPr>
        </p:nvSpPr>
        <p:spPr>
          <a:xfrm>
            <a:off x="457200" y="6477000"/>
            <a:ext cx="7691438" cy="274638"/>
          </a:xfrm>
        </p:spPr>
        <p:txBody>
          <a:bodyPr/>
          <a:lstStyle/>
          <a:p>
            <a:pPr>
              <a:defRPr/>
            </a:pPr>
            <a:r>
              <a:rPr lang="en-US" dirty="0"/>
              <a:t>Clark </a:t>
            </a:r>
            <a:r>
              <a:rPr lang="en-US" dirty="0" smtClean="0"/>
              <a:t>2011</a:t>
            </a:r>
            <a:endParaRPr lang="en-US" dirty="0"/>
          </a:p>
        </p:txBody>
      </p:sp>
      <p:sp>
        <p:nvSpPr>
          <p:cNvPr id="37" name="Slide Number Placeholder 28"/>
          <p:cNvSpPr>
            <a:spLocks noGrp="1"/>
          </p:cNvSpPr>
          <p:nvPr>
            <p:ph type="sldNum" sz="quarter" idx="11"/>
          </p:nvPr>
        </p:nvSpPr>
        <p:spPr>
          <a:xfrm>
            <a:off x="8204200" y="6477000"/>
            <a:ext cx="733425" cy="274638"/>
          </a:xfrm>
        </p:spPr>
        <p:txBody>
          <a:bodyPr/>
          <a:lstStyle/>
          <a:p>
            <a:pPr>
              <a:defRPr/>
            </a:pPr>
            <a:fld id="{5D5ED8EC-CDF5-4CF6-A474-390BCC844DE9}" type="slidenum">
              <a:rPr lang="en-US"/>
              <a:pPr>
                <a:defRPr/>
              </a:pPr>
              <a:t>51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06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28600"/>
            <a:ext cx="8229600" cy="990600"/>
          </a:xfrm>
        </p:spPr>
        <p:txBody>
          <a:bodyPr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sz="4000" dirty="0" smtClean="0">
                <a:solidFill>
                  <a:schemeClr val="accent1">
                    <a:satMod val="150000"/>
                  </a:schemeClr>
                </a:solidFill>
              </a:rPr>
              <a:t>Integrated Care Case </a:t>
            </a:r>
            <a:r>
              <a:rPr lang="en-US" sz="4000" dirty="0">
                <a:solidFill>
                  <a:schemeClr val="accent1">
                    <a:satMod val="150000"/>
                  </a:schemeClr>
                </a:solidFill>
              </a:rPr>
              <a:t>Example: </a:t>
            </a:r>
            <a:r>
              <a:rPr lang="en-US" sz="4000" dirty="0" smtClean="0">
                <a:solidFill>
                  <a:schemeClr val="accent1">
                    <a:satMod val="150000"/>
                  </a:schemeClr>
                </a:solidFill>
              </a:rPr>
              <a:t>Staff </a:t>
            </a:r>
            <a:r>
              <a:rPr lang="en-US" sz="4000" dirty="0">
                <a:solidFill>
                  <a:schemeClr val="accent1">
                    <a:satMod val="150000"/>
                  </a:schemeClr>
                </a:solidFill>
              </a:rPr>
              <a:t>Sergeant H.</a:t>
            </a:r>
          </a:p>
        </p:txBody>
      </p:sp>
      <p:sp>
        <p:nvSpPr>
          <p:cNvPr id="216067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524000"/>
            <a:ext cx="8229600" cy="4800600"/>
          </a:xfrm>
        </p:spPr>
        <p:txBody>
          <a:bodyPr lIns="0" tIns="0" rIns="0" bIns="0" rtlCol="0" anchor="ctr">
            <a:normAutofit fontScale="85000" lnSpcReduction="20000"/>
          </a:bodyPr>
          <a:lstStyle/>
          <a:p>
            <a:pPr marL="609600" indent="-609600" fontAlgn="auto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en-US" sz="2200" b="1" dirty="0" smtClean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Hx:</a:t>
            </a:r>
            <a:r>
              <a:rPr lang="en-US" sz="2200" b="1" dirty="0" smtClean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sz="2200" b="1" dirty="0" smtClean="0"/>
              <a:t>29 year old, married, Caucasian female on active duty with the Army. She has 2 years of college education and enlisted in 2000. Injured by an IED blast in Iraq while riding in the front of a vehicle. LOC of unknown duration. No mental health Hx; prior medical Hx unremarkable. </a:t>
            </a:r>
          </a:p>
          <a:p>
            <a:pPr marL="609600" indent="-609600" fontAlgn="auto">
              <a:spcBef>
                <a:spcPts val="0"/>
              </a:spcBef>
              <a:spcAft>
                <a:spcPts val="0"/>
              </a:spcAft>
              <a:buNone/>
              <a:defRPr/>
            </a:pPr>
            <a:endParaRPr lang="en-US" sz="2200" b="1" dirty="0" smtClean="0"/>
          </a:p>
          <a:p>
            <a:pPr marL="609600" indent="-609600" fontAlgn="auto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en-US" sz="2200" b="1" dirty="0" smtClean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Injuries/Problems: </a:t>
            </a:r>
          </a:p>
          <a:p>
            <a:pPr marL="990600" lvl="1" indent="-533400" fontAlgn="auto">
              <a:lnSpc>
                <a:spcPct val="110000"/>
              </a:lnSpc>
              <a:spcBef>
                <a:spcPts val="400"/>
              </a:spcBef>
              <a:spcAft>
                <a:spcPts val="0"/>
              </a:spcAft>
              <a:buClr>
                <a:schemeClr val="accent5">
                  <a:lumMod val="75000"/>
                </a:schemeClr>
              </a:buClr>
              <a:buSzPct val="100000"/>
              <a:buFont typeface="Tahoma" pitchFamily="34" charset="0"/>
              <a:buAutoNum type="arabicPeriod"/>
              <a:defRPr/>
            </a:pPr>
            <a:r>
              <a:rPr lang="en-US" sz="2200" b="1" dirty="0" smtClean="0"/>
              <a:t>Severe trauma to the RLE which required a right-sided AKA. </a:t>
            </a:r>
          </a:p>
          <a:p>
            <a:pPr marL="990600" lvl="1" indent="-533400" fontAlgn="auto">
              <a:lnSpc>
                <a:spcPct val="110000"/>
              </a:lnSpc>
              <a:spcBef>
                <a:spcPts val="400"/>
              </a:spcBef>
              <a:spcAft>
                <a:spcPts val="0"/>
              </a:spcAft>
              <a:buClr>
                <a:schemeClr val="accent5">
                  <a:lumMod val="75000"/>
                </a:schemeClr>
              </a:buClr>
              <a:buSzPct val="100000"/>
              <a:buFont typeface="Tahoma" pitchFamily="34" charset="0"/>
              <a:buAutoNum type="arabicPeriod"/>
              <a:defRPr/>
            </a:pPr>
            <a:r>
              <a:rPr lang="en-US" sz="2200" b="1" dirty="0" smtClean="0"/>
              <a:t>3% total body surface area burns to the LLE</a:t>
            </a:r>
          </a:p>
          <a:p>
            <a:pPr marL="990600" lvl="1" indent="-533400" fontAlgn="auto">
              <a:lnSpc>
                <a:spcPct val="110000"/>
              </a:lnSpc>
              <a:spcBef>
                <a:spcPts val="400"/>
              </a:spcBef>
              <a:spcAft>
                <a:spcPts val="0"/>
              </a:spcAft>
              <a:buClr>
                <a:schemeClr val="accent5">
                  <a:lumMod val="75000"/>
                </a:schemeClr>
              </a:buClr>
              <a:buSzPct val="100000"/>
              <a:buFont typeface="Tahoma" pitchFamily="34" charset="0"/>
              <a:buAutoNum type="arabicPeriod"/>
              <a:defRPr/>
            </a:pPr>
            <a:r>
              <a:rPr lang="en-US" sz="2200" b="1" dirty="0" smtClean="0"/>
              <a:t>TBI (increased signal in bilateral basal ganglia consistent with hypoxic/ischemic injury) with PCHA (migraine-like)</a:t>
            </a:r>
          </a:p>
          <a:p>
            <a:pPr marL="990600" lvl="1" indent="-533400" fontAlgn="auto">
              <a:lnSpc>
                <a:spcPct val="110000"/>
              </a:lnSpc>
              <a:spcBef>
                <a:spcPts val="400"/>
              </a:spcBef>
              <a:spcAft>
                <a:spcPts val="0"/>
              </a:spcAft>
              <a:buClr>
                <a:schemeClr val="accent5">
                  <a:lumMod val="75000"/>
                </a:schemeClr>
              </a:buClr>
              <a:buSzPct val="100000"/>
              <a:buFont typeface="Tahoma" pitchFamily="34" charset="0"/>
              <a:buAutoNum type="arabicPeriod"/>
              <a:defRPr/>
            </a:pPr>
            <a:r>
              <a:rPr lang="en-US" sz="2200" b="1" dirty="0" smtClean="0"/>
              <a:t>RLE HO interfering with prosthesis and with associated stump pain</a:t>
            </a:r>
          </a:p>
          <a:p>
            <a:pPr marL="990600" lvl="1" indent="-533400" fontAlgn="auto">
              <a:lnSpc>
                <a:spcPct val="110000"/>
              </a:lnSpc>
              <a:spcBef>
                <a:spcPts val="400"/>
              </a:spcBef>
              <a:spcAft>
                <a:spcPts val="0"/>
              </a:spcAft>
              <a:buClr>
                <a:schemeClr val="accent5">
                  <a:lumMod val="75000"/>
                </a:schemeClr>
              </a:buClr>
              <a:buSzPct val="100000"/>
              <a:buFont typeface="Tahoma" pitchFamily="34" charset="0"/>
              <a:buAutoNum type="arabicPeriod"/>
              <a:defRPr/>
            </a:pPr>
            <a:r>
              <a:rPr lang="en-US" sz="2200" b="1" dirty="0" smtClean="0"/>
              <a:t>RLE residual phantom pain</a:t>
            </a:r>
          </a:p>
          <a:p>
            <a:pPr marL="990600" lvl="1" indent="-533400" fontAlgn="auto">
              <a:lnSpc>
                <a:spcPct val="110000"/>
              </a:lnSpc>
              <a:spcBef>
                <a:spcPts val="400"/>
              </a:spcBef>
              <a:spcAft>
                <a:spcPts val="0"/>
              </a:spcAft>
              <a:buClr>
                <a:schemeClr val="accent5">
                  <a:lumMod val="75000"/>
                </a:schemeClr>
              </a:buClr>
              <a:buSzPct val="100000"/>
              <a:buFont typeface="Tahoma" pitchFamily="34" charset="0"/>
              <a:buAutoNum type="arabicPeriod"/>
              <a:defRPr/>
            </a:pPr>
            <a:r>
              <a:rPr lang="en-US" sz="2200" b="1" dirty="0" smtClean="0"/>
              <a:t>Multiple shrapnel injuries with localized pain</a:t>
            </a:r>
          </a:p>
          <a:p>
            <a:pPr marL="990600" lvl="1" indent="-533400" fontAlgn="auto">
              <a:lnSpc>
                <a:spcPct val="110000"/>
              </a:lnSpc>
              <a:spcBef>
                <a:spcPts val="400"/>
              </a:spcBef>
              <a:spcAft>
                <a:spcPts val="0"/>
              </a:spcAft>
              <a:buClr>
                <a:schemeClr val="accent5">
                  <a:lumMod val="75000"/>
                </a:schemeClr>
              </a:buClr>
              <a:buSzPct val="100000"/>
              <a:buFont typeface="Tahoma" pitchFamily="34" charset="0"/>
              <a:buAutoNum type="arabicPeriod"/>
              <a:defRPr/>
            </a:pPr>
            <a:r>
              <a:rPr lang="en-US" sz="2200" b="1" dirty="0" smtClean="0"/>
              <a:t>Cognitive impairment </a:t>
            </a:r>
          </a:p>
          <a:p>
            <a:pPr marL="990600" lvl="1" indent="-533400" fontAlgn="auto">
              <a:lnSpc>
                <a:spcPct val="110000"/>
              </a:lnSpc>
              <a:spcBef>
                <a:spcPts val="400"/>
              </a:spcBef>
              <a:spcAft>
                <a:spcPts val="0"/>
              </a:spcAft>
              <a:buClr>
                <a:schemeClr val="accent5">
                  <a:lumMod val="75000"/>
                </a:schemeClr>
              </a:buClr>
              <a:buSzPct val="100000"/>
              <a:buFont typeface="Tahoma" pitchFamily="34" charset="0"/>
              <a:buAutoNum type="arabicPeriod"/>
              <a:defRPr/>
            </a:pPr>
            <a:r>
              <a:rPr lang="en-US" sz="2200" b="1" dirty="0" smtClean="0"/>
              <a:t>PTSD</a:t>
            </a:r>
          </a:p>
          <a:p>
            <a:pPr marL="990600" lvl="1" indent="-533400" fontAlgn="auto">
              <a:lnSpc>
                <a:spcPct val="110000"/>
              </a:lnSpc>
              <a:spcBef>
                <a:spcPts val="400"/>
              </a:spcBef>
              <a:spcAft>
                <a:spcPts val="0"/>
              </a:spcAft>
              <a:buClr>
                <a:schemeClr val="accent5">
                  <a:lumMod val="75000"/>
                </a:schemeClr>
              </a:buClr>
              <a:buSzPct val="100000"/>
              <a:buFont typeface="Tahoma" pitchFamily="34" charset="0"/>
              <a:buAutoNum type="arabicPeriod"/>
              <a:defRPr/>
            </a:pPr>
            <a:r>
              <a:rPr lang="en-US" sz="2200" b="1" dirty="0" smtClean="0"/>
              <a:t>Depression</a:t>
            </a:r>
            <a:endParaRPr lang="en-US" sz="1900" b="1" dirty="0" smtClean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Clark </a:t>
            </a:r>
            <a:r>
              <a:rPr lang="en-US" dirty="0" smtClean="0"/>
              <a:t>2011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DC954BF9-D94D-407E-B0EA-7DC52979C83E}" type="slidenum">
              <a:rPr lang="en-US"/>
              <a:pPr>
                <a:defRPr/>
              </a:pPr>
              <a:t>52</a:t>
            </a:fld>
            <a:endParaRPr lang="en-US" dirty="0"/>
          </a:p>
        </p:txBody>
      </p:sp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685800" y="277813"/>
            <a:ext cx="8001000" cy="1143000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sz="4800" dirty="0" smtClean="0">
                <a:solidFill>
                  <a:schemeClr val="accent1">
                    <a:satMod val="150000"/>
                  </a:schemeClr>
                </a:solidFill>
              </a:rPr>
              <a:t>Staff Sergeant H.</a:t>
            </a:r>
            <a:endParaRPr lang="en-US" dirty="0">
              <a:solidFill>
                <a:schemeClr val="accent1">
                  <a:satMod val="150000"/>
                </a:scheme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0"/>
          </p:nvPr>
        </p:nvSpPr>
        <p:spPr>
          <a:xfrm>
            <a:off x="533400" y="6400800"/>
            <a:ext cx="5486400" cy="304800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CLARK- 2011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ACFFCCE6-0626-4EAF-BC38-04F6748F8790}" type="slidenum">
              <a:rPr lang="en-US" smtClean="0"/>
              <a:pPr>
                <a:defRPr/>
              </a:pPr>
              <a:t>53</a:t>
            </a:fld>
            <a:endParaRPr lang="en-US" dirty="0"/>
          </a:p>
        </p:txBody>
      </p:sp>
      <p:sp>
        <p:nvSpPr>
          <p:cNvPr id="217091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0" y="1524000"/>
            <a:ext cx="7924800" cy="4800600"/>
          </a:xfrm>
        </p:spPr>
        <p:txBody>
          <a:bodyPr rtlCol="0">
            <a:normAutofit fontScale="92500" lnSpcReduction="10000"/>
          </a:bodyPr>
          <a:lstStyle/>
          <a:p>
            <a:pPr marL="438912" indent="-320040" fontAlgn="auto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en-US" sz="2400" b="1" dirty="0" smtClean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Medevac’d from Iraq, admitted to WRAMC</a:t>
            </a:r>
          </a:p>
          <a:p>
            <a:pPr marL="731520" lvl="1" indent="-274320" fontAlgn="auto">
              <a:lnSpc>
                <a:spcPct val="80000"/>
              </a:lnSpc>
              <a:spcAft>
                <a:spcPts val="0"/>
              </a:spcAft>
              <a:buClr>
                <a:srgbClr val="FFC000"/>
              </a:buClr>
              <a:defRPr/>
            </a:pPr>
            <a:r>
              <a:rPr lang="en-US" sz="2000" b="1" dirty="0" smtClean="0"/>
              <a:t>Multiple stump revisions</a:t>
            </a:r>
          </a:p>
          <a:p>
            <a:pPr marL="731520" lvl="1" indent="-274320" fontAlgn="auto">
              <a:lnSpc>
                <a:spcPct val="80000"/>
              </a:lnSpc>
              <a:spcAft>
                <a:spcPts val="0"/>
              </a:spcAft>
              <a:buClr>
                <a:srgbClr val="FFC000"/>
              </a:buClr>
              <a:defRPr/>
            </a:pPr>
            <a:r>
              <a:rPr lang="en-US" sz="2000" b="1" dirty="0" smtClean="0"/>
              <a:t>Multiple wound washouts</a:t>
            </a:r>
          </a:p>
          <a:p>
            <a:pPr marL="731520" lvl="1" indent="-274320" fontAlgn="auto">
              <a:lnSpc>
                <a:spcPct val="80000"/>
              </a:lnSpc>
              <a:spcAft>
                <a:spcPts val="0"/>
              </a:spcAft>
              <a:buClr>
                <a:srgbClr val="FFC000"/>
              </a:buClr>
              <a:defRPr/>
            </a:pPr>
            <a:r>
              <a:rPr lang="en-US" sz="2000" b="1" dirty="0" smtClean="0"/>
              <a:t>Debridement</a:t>
            </a:r>
          </a:p>
          <a:p>
            <a:pPr marL="731520" lvl="1" indent="-274320" fontAlgn="auto">
              <a:lnSpc>
                <a:spcPct val="80000"/>
              </a:lnSpc>
              <a:spcAft>
                <a:spcPts val="0"/>
              </a:spcAft>
              <a:buClr>
                <a:srgbClr val="FFC000"/>
              </a:buClr>
              <a:defRPr/>
            </a:pPr>
            <a:r>
              <a:rPr lang="en-US" sz="2000" b="1" dirty="0" smtClean="0"/>
              <a:t>Fit with prosthesis but could not use</a:t>
            </a:r>
          </a:p>
          <a:p>
            <a:pPr marL="731520" lvl="1" indent="-274320" fontAlgn="auto">
              <a:lnSpc>
                <a:spcPct val="80000"/>
              </a:lnSpc>
              <a:spcAft>
                <a:spcPts val="0"/>
              </a:spcAft>
              <a:buClr>
                <a:srgbClr val="FFC000"/>
              </a:buClr>
              <a:buNone/>
              <a:defRPr/>
            </a:pPr>
            <a:endParaRPr lang="en-US" sz="2000" b="1" dirty="0" smtClean="0">
              <a:solidFill>
                <a:schemeClr val="accent5">
                  <a:lumMod val="75000"/>
                </a:schemeClr>
              </a:solidFill>
            </a:endParaRPr>
          </a:p>
          <a:p>
            <a:pPr marL="438912" indent="-320040" fontAlgn="auto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FFC000"/>
              </a:buClr>
              <a:buNone/>
              <a:defRPr/>
            </a:pPr>
            <a:r>
              <a:rPr lang="en-US" sz="2400" b="1" dirty="0" smtClean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Admitted to Tampa 3 months post-injury</a:t>
            </a:r>
          </a:p>
          <a:p>
            <a:pPr marL="731520" lvl="1" indent="-274320" fontAlgn="auto">
              <a:lnSpc>
                <a:spcPct val="80000"/>
              </a:lnSpc>
              <a:spcAft>
                <a:spcPts val="0"/>
              </a:spcAft>
              <a:buClr>
                <a:srgbClr val="FFC000"/>
              </a:buClr>
              <a:buFont typeface="Wingdings"/>
              <a:buChar char=""/>
              <a:defRPr/>
            </a:pPr>
            <a:r>
              <a:rPr lang="en-US" sz="2000" b="1" dirty="0" smtClean="0"/>
              <a:t>Alert, responsive, limited cognitive deficits though sedated</a:t>
            </a:r>
          </a:p>
          <a:p>
            <a:pPr marL="731520" lvl="1" indent="-274320" fontAlgn="auto">
              <a:lnSpc>
                <a:spcPct val="80000"/>
              </a:lnSpc>
              <a:spcAft>
                <a:spcPts val="0"/>
              </a:spcAft>
              <a:buClr>
                <a:srgbClr val="FFC000"/>
              </a:buClr>
              <a:buFont typeface="Wingdings"/>
              <a:buChar char=""/>
              <a:defRPr/>
            </a:pPr>
            <a:r>
              <a:rPr lang="en-US" sz="2000" b="1" dirty="0" smtClean="0"/>
              <a:t>Avg pain = 7-9</a:t>
            </a:r>
          </a:p>
          <a:p>
            <a:pPr marL="731520" lvl="1" indent="-274320" fontAlgn="auto">
              <a:lnSpc>
                <a:spcPct val="80000"/>
              </a:lnSpc>
              <a:spcAft>
                <a:spcPts val="0"/>
              </a:spcAft>
              <a:buClr>
                <a:srgbClr val="FFC000"/>
              </a:buClr>
              <a:buFont typeface="Wingdings"/>
              <a:buChar char=""/>
              <a:defRPr/>
            </a:pPr>
            <a:r>
              <a:rPr lang="en-US" sz="2000" b="1" dirty="0" smtClean="0"/>
              <a:t>Depressed &amp; anxious</a:t>
            </a:r>
          </a:p>
          <a:p>
            <a:pPr marL="731520" lvl="1" indent="-274320" fontAlgn="auto">
              <a:lnSpc>
                <a:spcPct val="80000"/>
              </a:lnSpc>
              <a:spcAft>
                <a:spcPts val="0"/>
              </a:spcAft>
              <a:buClr>
                <a:srgbClr val="FFC000"/>
              </a:buClr>
              <a:buFont typeface="Wingdings"/>
              <a:buChar char=""/>
              <a:defRPr/>
            </a:pPr>
            <a:r>
              <a:rPr lang="en-US" sz="2000" b="1" dirty="0" smtClean="0"/>
              <a:t>Transfer pain meds = methadone, oxycodone, dilaudid, transmucosal fentanyl, duloxetine, and pregabalin, along with clonazepam and risperidone for UE and facial choreiform movements   </a:t>
            </a:r>
          </a:p>
          <a:p>
            <a:pPr marL="731520" lvl="1" indent="-274320" fontAlgn="auto">
              <a:lnSpc>
                <a:spcPct val="80000"/>
              </a:lnSpc>
              <a:spcAft>
                <a:spcPts val="0"/>
              </a:spcAft>
              <a:buClr>
                <a:srgbClr val="FFC000"/>
              </a:buClr>
              <a:buFont typeface="Wingdings"/>
              <a:buChar char=""/>
              <a:defRPr/>
            </a:pPr>
            <a:r>
              <a:rPr lang="en-US" sz="2000" b="1" dirty="0" smtClean="0"/>
              <a:t>Primary pain RLE stump and phantom pain</a:t>
            </a:r>
          </a:p>
          <a:p>
            <a:pPr marL="731520" lvl="1" indent="-274320" fontAlgn="auto">
              <a:lnSpc>
                <a:spcPct val="80000"/>
              </a:lnSpc>
              <a:spcAft>
                <a:spcPts val="0"/>
              </a:spcAft>
              <a:buClr>
                <a:srgbClr val="FFC000"/>
              </a:buClr>
              <a:buFont typeface="Wingdings"/>
              <a:buChar char=""/>
              <a:defRPr/>
            </a:pPr>
            <a:r>
              <a:rPr lang="en-US" sz="2000" b="1" dirty="0" smtClean="0"/>
              <a:t>Secondary soft tissue pain from shrapnel wounds, HAs, and diffuse musculoskeletal pain</a:t>
            </a:r>
          </a:p>
          <a:p>
            <a:pPr marL="731520" lvl="1" indent="-274320" fontAlgn="auto">
              <a:lnSpc>
                <a:spcPct val="80000"/>
              </a:lnSpc>
              <a:spcAft>
                <a:spcPts val="0"/>
              </a:spcAft>
              <a:buClr>
                <a:srgbClr val="FFC000"/>
              </a:buClr>
              <a:buFont typeface="Wingdings"/>
              <a:buChar char=""/>
              <a:defRPr/>
            </a:pPr>
            <a:r>
              <a:rPr lang="en-US" sz="2000" b="1" dirty="0" smtClean="0"/>
              <a:t>Substantial impairments in mobility, endurance, and sleep</a:t>
            </a:r>
          </a:p>
        </p:txBody>
      </p:sp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11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28600"/>
            <a:ext cx="8229600" cy="762000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sz="4400" dirty="0">
                <a:solidFill>
                  <a:schemeClr val="accent1">
                    <a:satMod val="150000"/>
                  </a:schemeClr>
                </a:solidFill>
              </a:rPr>
              <a:t>Evaluation &amp; Treatment</a:t>
            </a:r>
          </a:p>
        </p:txBody>
      </p:sp>
      <p:sp>
        <p:nvSpPr>
          <p:cNvPr id="218115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447800"/>
            <a:ext cx="8450263" cy="5105400"/>
          </a:xfrm>
        </p:spPr>
        <p:txBody>
          <a:bodyPr rtlCol="0">
            <a:normAutofit fontScale="92500" lnSpcReduction="10000"/>
          </a:bodyPr>
          <a:lstStyle/>
          <a:p>
            <a:pPr marL="438912" indent="-320040" fontAlgn="auto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en-US" sz="2800" b="1" dirty="0"/>
              <a:t>Initially evaluated by extended polytrauma care team including Speech and Audiology</a:t>
            </a:r>
          </a:p>
          <a:p>
            <a:pPr marL="438912" indent="-320040" fontAlgn="auto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en-US" sz="2800" b="1" dirty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Pain-related Problems</a:t>
            </a:r>
            <a:r>
              <a:rPr lang="en-US" sz="28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 </a:t>
            </a:r>
          </a:p>
          <a:p>
            <a:pPr marL="731520" lvl="1" indent="-274320" fontAlgn="auto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FFC000"/>
              </a:buClr>
              <a:buFont typeface="Wingdings"/>
              <a:buChar char=""/>
              <a:defRPr/>
            </a:pPr>
            <a:r>
              <a:rPr lang="en-US" sz="2400" b="1" dirty="0"/>
              <a:t>Opioids reduced rehab involvement </a:t>
            </a:r>
          </a:p>
          <a:p>
            <a:pPr marL="996696" lvl="2" fontAlgn="auto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FFC000"/>
              </a:buClr>
              <a:buFont typeface="Arial"/>
              <a:buChar char="▪"/>
              <a:defRPr/>
            </a:pPr>
            <a:r>
              <a:rPr lang="en-US" sz="2000" b="1" dirty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Plan</a:t>
            </a:r>
            <a:r>
              <a:rPr lang="en-US" sz="2000" b="1" dirty="0">
                <a:solidFill>
                  <a:schemeClr val="accent5">
                    <a:lumMod val="75000"/>
                  </a:schemeClr>
                </a:solidFill>
              </a:rPr>
              <a:t>: </a:t>
            </a:r>
            <a:r>
              <a:rPr lang="en-US" sz="2000" b="1" dirty="0"/>
              <a:t>Educate and titrate oral agents; D/C transmucosal</a:t>
            </a:r>
          </a:p>
          <a:p>
            <a:pPr marL="731520" lvl="1" indent="-274320" fontAlgn="auto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FFC000"/>
              </a:buClr>
              <a:buFont typeface="Wingdings"/>
              <a:buChar char=""/>
              <a:defRPr/>
            </a:pPr>
            <a:r>
              <a:rPr lang="en-US" sz="2400" b="1" dirty="0" smtClean="0"/>
              <a:t>RLE </a:t>
            </a:r>
            <a:r>
              <a:rPr lang="en-US" sz="2400" b="1" dirty="0"/>
              <a:t>residual pain and HO interfering with prosthesis and ambulation training</a:t>
            </a:r>
          </a:p>
          <a:p>
            <a:pPr marL="996696" lvl="2" fontAlgn="auto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FFC000"/>
              </a:buClr>
              <a:buFont typeface="Arial"/>
              <a:buChar char="▪"/>
              <a:defRPr/>
            </a:pPr>
            <a:r>
              <a:rPr lang="en-US" sz="2000" b="1" dirty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Plan</a:t>
            </a:r>
            <a:r>
              <a:rPr lang="en-US" sz="2000" b="1" dirty="0">
                <a:solidFill>
                  <a:schemeClr val="accent5">
                    <a:lumMod val="75000"/>
                  </a:schemeClr>
                </a:solidFill>
              </a:rPr>
              <a:t>: </a:t>
            </a:r>
            <a:r>
              <a:rPr lang="en-US" sz="2000" b="1" dirty="0"/>
              <a:t>HO workup and symptomatic Tx; Intensive PT &amp; gait training; multiple (on-site) prosthetics revisions; TENs</a:t>
            </a:r>
          </a:p>
          <a:p>
            <a:pPr marL="731520" lvl="1" indent="-274320" fontAlgn="auto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FFC000"/>
              </a:buClr>
              <a:buFont typeface="Wingdings"/>
              <a:buChar char=""/>
              <a:defRPr/>
            </a:pPr>
            <a:r>
              <a:rPr lang="en-US" sz="2400" b="1" dirty="0"/>
              <a:t>PTSD symptoms aggravating pain and sleep problems</a:t>
            </a:r>
          </a:p>
          <a:p>
            <a:pPr marL="996696" lvl="2" fontAlgn="auto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FFC000"/>
              </a:buClr>
              <a:buFont typeface="Arial"/>
              <a:buChar char="▪"/>
              <a:defRPr/>
            </a:pPr>
            <a:r>
              <a:rPr lang="en-US" sz="2000" b="1" dirty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Plan</a:t>
            </a:r>
            <a:r>
              <a:rPr lang="en-US" sz="2000" b="1" dirty="0">
                <a:solidFill>
                  <a:schemeClr val="accent5">
                    <a:lumMod val="75000"/>
                  </a:schemeClr>
                </a:solidFill>
              </a:rPr>
              <a:t>: </a:t>
            </a:r>
            <a:r>
              <a:rPr lang="en-US" sz="2000" b="1" dirty="0"/>
              <a:t>Individual CBT focused on interrelationships for above</a:t>
            </a:r>
          </a:p>
          <a:p>
            <a:pPr marL="731520" lvl="1" indent="-274320" fontAlgn="auto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FFC000"/>
              </a:buClr>
              <a:buFont typeface="Wingdings"/>
              <a:buChar char=""/>
              <a:defRPr/>
            </a:pPr>
            <a:r>
              <a:rPr lang="en-US" sz="2400" b="1" dirty="0"/>
              <a:t>Musculoskeletal pain &amp; loss of </a:t>
            </a:r>
            <a:r>
              <a:rPr lang="en-US" sz="2400" b="1" dirty="0" smtClean="0"/>
              <a:t>physical functioning</a:t>
            </a:r>
            <a:endParaRPr lang="en-US" sz="2400" b="1" dirty="0"/>
          </a:p>
          <a:p>
            <a:pPr marL="996696" lvl="2" fontAlgn="auto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FFC000"/>
              </a:buClr>
              <a:buFont typeface="Arial"/>
              <a:buChar char="▪"/>
              <a:defRPr/>
            </a:pPr>
            <a:r>
              <a:rPr lang="en-US" sz="2000" b="1" dirty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Plan</a:t>
            </a:r>
            <a:r>
              <a:rPr lang="en-US" sz="2000" b="1" dirty="0">
                <a:solidFill>
                  <a:schemeClr val="accent5">
                    <a:lumMod val="75000"/>
                  </a:schemeClr>
                </a:solidFill>
              </a:rPr>
              <a:t>: </a:t>
            </a:r>
            <a:r>
              <a:rPr lang="en-US" sz="2000" b="1" dirty="0"/>
              <a:t>CBT, PT, OT, KT, RT, graded exercises, self-management training</a:t>
            </a:r>
          </a:p>
          <a:p>
            <a:pPr marL="731520" lvl="1" indent="-274320" fontAlgn="auto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FFC000"/>
              </a:buClr>
              <a:buFont typeface="Wingdings"/>
              <a:buChar char=""/>
              <a:defRPr/>
            </a:pPr>
            <a:r>
              <a:rPr lang="en-US" sz="2400" b="1" dirty="0"/>
              <a:t>Depression and anxiety related to </a:t>
            </a:r>
            <a:r>
              <a:rPr lang="en-US" sz="2400" b="1" dirty="0" smtClean="0"/>
              <a:t>PTSD, </a:t>
            </a:r>
            <a:r>
              <a:rPr lang="en-US" sz="2400" b="1" dirty="0"/>
              <a:t>aggravated by pain</a:t>
            </a:r>
          </a:p>
          <a:p>
            <a:pPr marL="996696" lvl="2" fontAlgn="auto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FFC000"/>
              </a:buClr>
              <a:buFont typeface="Arial"/>
              <a:buChar char="▪"/>
              <a:defRPr/>
            </a:pPr>
            <a:r>
              <a:rPr lang="en-US" sz="2000" b="1" dirty="0" smtClean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Plan</a:t>
            </a:r>
            <a:r>
              <a:rPr lang="en-US" sz="2000" b="1" dirty="0" smtClean="0">
                <a:solidFill>
                  <a:schemeClr val="accent5">
                    <a:lumMod val="75000"/>
                  </a:schemeClr>
                </a:solidFill>
              </a:rPr>
              <a:t>: </a:t>
            </a:r>
            <a:r>
              <a:rPr lang="en-US" sz="2000" b="1" dirty="0" smtClean="0"/>
              <a:t>Relaxation </a:t>
            </a:r>
            <a:r>
              <a:rPr lang="en-US" sz="2000" b="1" dirty="0"/>
              <a:t>Tx; CBT; duloxetine; family education and therapy</a:t>
            </a:r>
          </a:p>
          <a:p>
            <a:pPr marL="996696" lvl="2" fontAlgn="auto">
              <a:lnSpc>
                <a:spcPct val="80000"/>
              </a:lnSpc>
              <a:spcAft>
                <a:spcPts val="0"/>
              </a:spcAft>
              <a:buClr>
                <a:schemeClr val="accent3"/>
              </a:buClr>
              <a:buFont typeface="Arial"/>
              <a:buChar char="▪"/>
              <a:defRPr/>
            </a:pPr>
            <a:endParaRPr lang="en-US" sz="200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Clark </a:t>
            </a:r>
            <a:r>
              <a:rPr lang="en-US" dirty="0" smtClean="0"/>
              <a:t>2011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CC200970-210C-4315-8100-2A26B856B3E3}" type="slidenum">
              <a:rPr lang="en-US"/>
              <a:pPr>
                <a:defRPr/>
              </a:pPr>
              <a:t>54</a:t>
            </a:fld>
            <a:endParaRPr lang="en-US" dirty="0"/>
          </a:p>
        </p:txBody>
      </p:sp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52400"/>
            <a:ext cx="8229600" cy="762000"/>
          </a:xfrm>
        </p:spPr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>
                <a:solidFill>
                  <a:schemeClr val="accent1">
                    <a:satMod val="150000"/>
                  </a:schemeClr>
                </a:solidFill>
              </a:rPr>
              <a:t>Outcomes</a:t>
            </a:r>
            <a:endParaRPr lang="en-US" sz="1800" dirty="0" smtClean="0">
              <a:solidFill>
                <a:schemeClr val="accent1">
                  <a:satMod val="150000"/>
                </a:schemeClr>
              </a:solidFill>
            </a:endParaRPr>
          </a:p>
        </p:txBody>
      </p:sp>
      <p:graphicFrame>
        <p:nvGraphicFramePr>
          <p:cNvPr id="47107" name="Group 3"/>
          <p:cNvGraphicFramePr>
            <a:graphicFrameLocks noGrp="1"/>
          </p:cNvGraphicFramePr>
          <p:nvPr>
            <p:ph sz="half" idx="2"/>
          </p:nvPr>
        </p:nvGraphicFramePr>
        <p:xfrm>
          <a:off x="533400" y="1997075"/>
          <a:ext cx="8094662" cy="3718560"/>
        </p:xfrm>
        <a:graphic>
          <a:graphicData uri="http://schemas.openxmlformats.org/drawingml/2006/table">
            <a:tbl>
              <a:tblPr/>
              <a:tblGrid>
                <a:gridCol w="2024062"/>
                <a:gridCol w="2024063"/>
                <a:gridCol w="2022475"/>
                <a:gridCol w="2024062"/>
              </a:tblGrid>
              <a:tr h="60960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Morphine equiv avg. daily dose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240 mg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30 mg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0960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Avg Pain Score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7-9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0-2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0-2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0960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Activity Level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Minimal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Normal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Above normal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0960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Sleep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Very impaired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Minimally impaired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Normal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0960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Depression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Moderate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Mild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Not depressed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0960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PTSD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Moderate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Mild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Mild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3" name="Footer Placeholder 12"/>
          <p:cNvSpPr>
            <a:spLocks noGrp="1"/>
          </p:cNvSpPr>
          <p:nvPr>
            <p:ph type="ftr" sz="quarter" idx="11"/>
          </p:nvPr>
        </p:nvSpPr>
        <p:spPr>
          <a:xfrm>
            <a:off x="381000" y="6553200"/>
            <a:ext cx="1905000" cy="228600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Clark 2011</a:t>
            </a:r>
            <a:endParaRPr lang="en-US" dirty="0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>
          <a:xfrm>
            <a:off x="8305800" y="6477000"/>
            <a:ext cx="381000" cy="228600"/>
          </a:xfrm>
        </p:spPr>
        <p:txBody>
          <a:bodyPr/>
          <a:lstStyle/>
          <a:p>
            <a:pPr>
              <a:defRPr/>
            </a:pPr>
            <a:fld id="{2EC37DC6-D809-4B76-A377-4A34F67EF235}" type="slidenum">
              <a:rPr lang="en-US" smtClean="0"/>
              <a:pPr>
                <a:defRPr/>
              </a:pPr>
              <a:t>55</a:t>
            </a:fld>
            <a:endParaRPr lang="en-US" dirty="0"/>
          </a:p>
        </p:txBody>
      </p:sp>
      <p:sp>
        <p:nvSpPr>
          <p:cNvPr id="77864" name="Text Box 40"/>
          <p:cNvSpPr txBox="1">
            <a:spLocks noChangeArrowheads="1"/>
          </p:cNvSpPr>
          <p:nvPr/>
        </p:nvSpPr>
        <p:spPr bwMode="auto">
          <a:xfrm>
            <a:off x="6805910" y="1524000"/>
            <a:ext cx="1547219" cy="46166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pPr algn="ctr"/>
            <a:r>
              <a:rPr lang="en-US" sz="2400" b="1" dirty="0">
                <a:solidFill>
                  <a:schemeClr val="accent5">
                    <a:lumMod val="75000"/>
                  </a:schemeClr>
                </a:solidFill>
                <a:latin typeface="Tahoma" pitchFamily="34" charset="0"/>
              </a:rPr>
              <a:t>6 mo. FU</a:t>
            </a:r>
          </a:p>
        </p:txBody>
      </p:sp>
      <p:sp>
        <p:nvSpPr>
          <p:cNvPr id="77865" name="Text Box 41"/>
          <p:cNvSpPr txBox="1">
            <a:spLocks noChangeArrowheads="1"/>
          </p:cNvSpPr>
          <p:nvPr/>
        </p:nvSpPr>
        <p:spPr bwMode="auto">
          <a:xfrm>
            <a:off x="2637629" y="1524000"/>
            <a:ext cx="1773242" cy="46166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pPr algn="ctr"/>
            <a:r>
              <a:rPr lang="en-US" sz="2400" b="1" dirty="0">
                <a:solidFill>
                  <a:schemeClr val="accent5">
                    <a:lumMod val="75000"/>
                  </a:schemeClr>
                </a:solidFill>
                <a:latin typeface="Tahoma" pitchFamily="34" charset="0"/>
              </a:rPr>
              <a:t>Admission</a:t>
            </a:r>
          </a:p>
        </p:txBody>
      </p:sp>
      <p:sp>
        <p:nvSpPr>
          <p:cNvPr id="77866" name="Text Box 42"/>
          <p:cNvSpPr txBox="1">
            <a:spLocks noChangeArrowheads="1"/>
          </p:cNvSpPr>
          <p:nvPr/>
        </p:nvSpPr>
        <p:spPr bwMode="auto">
          <a:xfrm>
            <a:off x="4784971" y="1412875"/>
            <a:ext cx="1721946" cy="46166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pPr algn="ctr"/>
            <a:r>
              <a:rPr lang="en-US" sz="2400" b="1" dirty="0">
                <a:solidFill>
                  <a:schemeClr val="accent5">
                    <a:lumMod val="75000"/>
                  </a:schemeClr>
                </a:solidFill>
                <a:latin typeface="Tahoma" pitchFamily="34" charset="0"/>
              </a:rPr>
              <a:t>Discharge</a:t>
            </a:r>
          </a:p>
        </p:txBody>
      </p:sp>
      <p:sp>
        <p:nvSpPr>
          <p:cNvPr id="47147" name="Rectangle 43"/>
          <p:cNvSpPr>
            <a:spLocks noChangeArrowheads="1"/>
          </p:cNvSpPr>
          <p:nvPr/>
        </p:nvSpPr>
        <p:spPr bwMode="auto">
          <a:xfrm>
            <a:off x="4926013" y="1739900"/>
            <a:ext cx="1441450" cy="27622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b="1" dirty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ahoma" pitchFamily="34" charset="0"/>
              </a:rPr>
              <a:t>(LOS = 30 days)</a:t>
            </a:r>
            <a:endParaRPr lang="en-US" b="1" dirty="0">
              <a:solidFill>
                <a:schemeClr val="accent5">
                  <a:lumMod val="75000"/>
                </a:schemeClr>
              </a:solidFill>
              <a:effectLst>
                <a:outerShdw blurRad="38100" dist="38100" dir="2700000" algn="tl">
                  <a:srgbClr val="FFFFFF"/>
                </a:outerShdw>
              </a:effectLst>
              <a:latin typeface="Tahoma" pitchFamily="34" charset="0"/>
            </a:endParaRPr>
          </a:p>
        </p:txBody>
      </p:sp>
      <p:sp>
        <p:nvSpPr>
          <p:cNvPr id="47148" name="Text Box 44"/>
          <p:cNvSpPr txBox="1">
            <a:spLocks noChangeArrowheads="1"/>
          </p:cNvSpPr>
          <p:nvPr/>
        </p:nvSpPr>
        <p:spPr bwMode="auto">
          <a:xfrm>
            <a:off x="609600" y="5791200"/>
            <a:ext cx="8059738" cy="738188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b="1" dirty="0">
                <a:latin typeface="Tahoma" pitchFamily="34" charset="0"/>
              </a:rPr>
              <a:t>Addendum: </a:t>
            </a:r>
            <a:r>
              <a:rPr lang="en-US" sz="1400" b="1" dirty="0">
                <a:solidFill>
                  <a:schemeClr val="tx2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ahoma" pitchFamily="34" charset="0"/>
              </a:rPr>
              <a:t>Staff Sergeant H. continued in active duty for several years helping other returning wounded soldiers cope with their conditions. One-year after treatment she competed in the Special Olympics. Currently she is retired and employed full time.</a:t>
            </a:r>
          </a:p>
        </p:txBody>
      </p:sp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5613" y="231648"/>
            <a:ext cx="8226425" cy="768096"/>
          </a:xfrm>
        </p:spPr>
        <p:txBody>
          <a:bodyPr anchor="ctr" anchorCtr="0">
            <a:normAutofit/>
          </a:bodyPr>
          <a:lstStyle/>
          <a:p>
            <a:r>
              <a:rPr lang="en-US" sz="4000" b="1" dirty="0" smtClean="0"/>
              <a:t>Selected References</a:t>
            </a:r>
            <a:endParaRPr lang="en-US" sz="40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24000"/>
            <a:ext cx="8226425" cy="5126419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en-US" sz="1200" dirty="0" smtClean="0"/>
              <a:t>Clark, M.E., Scholten, J.D., Walker, R.L., &amp; Gironda, R.J. (2009). Assessment and treatment of pain associated with combat-related polytrauma. </a:t>
            </a:r>
            <a:r>
              <a:rPr lang="en-US" sz="1200" u="sng" dirty="0" smtClean="0"/>
              <a:t>Pain Medicine</a:t>
            </a:r>
            <a:r>
              <a:rPr lang="en-US" sz="1200" dirty="0" smtClean="0"/>
              <a:t>, </a:t>
            </a:r>
            <a:r>
              <a:rPr lang="en-US" sz="1200" u="sng" dirty="0" smtClean="0"/>
              <a:t>10</a:t>
            </a:r>
            <a:r>
              <a:rPr lang="en-US" sz="1200" dirty="0" smtClean="0"/>
              <a:t>(3), 456-469.</a:t>
            </a:r>
          </a:p>
          <a:p>
            <a:pPr>
              <a:buNone/>
            </a:pPr>
            <a:r>
              <a:rPr lang="en-US" sz="1200" dirty="0" smtClean="0"/>
              <a:t>Clark, M.E., Walker, R.L., Gironda, R.J., &amp; Scholten, J.D. (2009). Comparison of Pain and Emotional Symptoms in Soldiers with Polytrauma: Unique Aspects of Blast Exposure. </a:t>
            </a:r>
            <a:r>
              <a:rPr lang="en-US" sz="1200" u="sng" dirty="0" smtClean="0"/>
              <a:t>Pain Medicine</a:t>
            </a:r>
            <a:r>
              <a:rPr lang="en-US" sz="1200" dirty="0" smtClean="0"/>
              <a:t>, </a:t>
            </a:r>
            <a:r>
              <a:rPr lang="en-US" sz="1200" u="sng" dirty="0" smtClean="0"/>
              <a:t>10</a:t>
            </a:r>
            <a:r>
              <a:rPr lang="en-US" sz="1200" dirty="0" smtClean="0"/>
              <a:t>(3), 447-455.</a:t>
            </a:r>
          </a:p>
          <a:p>
            <a:pPr>
              <a:buNone/>
            </a:pPr>
            <a:r>
              <a:rPr lang="en-US" sz="1200" dirty="0" smtClean="0"/>
              <a:t>Clark, M.E., Bair, M.J, Buckenmaier III, C.C., Gironda, R.J., and Walker, R.L. (2007). Pain and OIF/OEF combat injuries: Implications for research and practice. </a:t>
            </a:r>
            <a:r>
              <a:rPr lang="en-US" sz="1200" u="sng" dirty="0" smtClean="0"/>
              <a:t>Journal of Rehabilitation Research &amp; Development</a:t>
            </a:r>
            <a:r>
              <a:rPr lang="en-US" sz="1200" dirty="0" smtClean="0"/>
              <a:t>, </a:t>
            </a:r>
            <a:r>
              <a:rPr lang="en-US" sz="1200" u="sng" dirty="0" smtClean="0"/>
              <a:t>44</a:t>
            </a:r>
            <a:r>
              <a:rPr lang="en-US" sz="1200" dirty="0" smtClean="0"/>
              <a:t>, 179-194.</a:t>
            </a:r>
          </a:p>
          <a:p>
            <a:pPr>
              <a:buNone/>
            </a:pPr>
            <a:r>
              <a:rPr lang="en-US" sz="1200" dirty="0" smtClean="0"/>
              <a:t>Dobscha, SK, Clark, M.E., Morasco, B.J., Freeman, M., Campbell, R., &amp; Helfand, M. (2009). A Systematic Review of the Literature on Pain in Patients with Polytrauma. </a:t>
            </a:r>
            <a:r>
              <a:rPr lang="en-US" sz="1200" u="sng" dirty="0" smtClean="0"/>
              <a:t>Pain Medicine</a:t>
            </a:r>
            <a:r>
              <a:rPr lang="en-US" sz="1200" dirty="0" smtClean="0"/>
              <a:t>, </a:t>
            </a:r>
            <a:r>
              <a:rPr lang="en-US" sz="1200" u="sng" dirty="0" smtClean="0"/>
              <a:t>10</a:t>
            </a:r>
            <a:r>
              <a:rPr lang="en-US" sz="1200" dirty="0" smtClean="0"/>
              <a:t>(7), 1200-17.</a:t>
            </a:r>
          </a:p>
          <a:p>
            <a:pPr>
              <a:buNone/>
            </a:pPr>
            <a:r>
              <a:rPr lang="en-US" sz="1200" dirty="0" smtClean="0"/>
              <a:t>Gironda, R.J., Clark, M.E., Ruff, R., Chait, S., Craine, M., Walker, R.L., &amp; Scholten, J. (2009).  Traumatic Brain Injury, Polytrauma, and Pain: Challenges and Treatment Strategies for Polytrauma Rehabilitation. </a:t>
            </a:r>
            <a:r>
              <a:rPr lang="en-US" sz="1200" u="sng" dirty="0" smtClean="0"/>
              <a:t>Rehabilitation Psychology</a:t>
            </a:r>
            <a:r>
              <a:rPr lang="en-US" sz="1200" dirty="0" smtClean="0"/>
              <a:t>, </a:t>
            </a:r>
            <a:r>
              <a:rPr lang="en-US" sz="1200" u="sng" dirty="0" smtClean="0"/>
              <a:t>54</a:t>
            </a:r>
            <a:r>
              <a:rPr lang="en-US" sz="1200" dirty="0" smtClean="0"/>
              <a:t>, 247-258.</a:t>
            </a:r>
          </a:p>
          <a:p>
            <a:pPr>
              <a:buNone/>
            </a:pPr>
            <a:r>
              <a:rPr lang="en-US" sz="1200" dirty="0" smtClean="0"/>
              <a:t>Gironda, R.J., Clark, M.E., Massengale, J.P., &amp; Walker, R.L. (2006). Pain among veterans of Operations Enduring Freedom and Iraqi Freedom. </a:t>
            </a:r>
            <a:r>
              <a:rPr lang="en-US" sz="1200" u="sng" dirty="0" smtClean="0"/>
              <a:t>Pain Medicine</a:t>
            </a:r>
            <a:r>
              <a:rPr lang="en-US" sz="1200" dirty="0" smtClean="0"/>
              <a:t>, </a:t>
            </a:r>
            <a:r>
              <a:rPr lang="en-US" sz="1200" u="sng" dirty="0" smtClean="0"/>
              <a:t>7</a:t>
            </a:r>
            <a:r>
              <a:rPr lang="en-US" sz="1200" dirty="0" smtClean="0"/>
              <a:t>, </a:t>
            </a:r>
            <a:r>
              <a:rPr lang="en-US" sz="1200" dirty="0" smtClean="0">
                <a:cs typeface="Arial" pitchFamily="34" charset="0"/>
              </a:rPr>
              <a:t>339-343.</a:t>
            </a:r>
          </a:p>
          <a:p>
            <a:pPr>
              <a:buNone/>
            </a:pPr>
            <a:r>
              <a:rPr lang="en-US" sz="1200" dirty="0" smtClean="0">
                <a:cs typeface="Arial" pitchFamily="34" charset="0"/>
              </a:rPr>
              <a:t>Hoge, C.W., McGurk, D., Thomas, J.L., Cox, A.L., Engel, C.C., &amp; Castro, C.A. (2008). Mild traumatic brain injury in U.S. Soldiers returning from Iraq. </a:t>
            </a:r>
            <a:r>
              <a:rPr lang="en-US" sz="1200" u="sng" dirty="0" smtClean="0">
                <a:cs typeface="Arial" pitchFamily="34" charset="0"/>
              </a:rPr>
              <a:t>New England Journal of Medicine</a:t>
            </a:r>
            <a:r>
              <a:rPr lang="en-US" sz="1200" dirty="0" smtClean="0">
                <a:cs typeface="Arial" pitchFamily="34" charset="0"/>
              </a:rPr>
              <a:t>, </a:t>
            </a:r>
            <a:r>
              <a:rPr lang="en-US" sz="1200" u="sng" dirty="0" smtClean="0">
                <a:cs typeface="Arial" pitchFamily="34" charset="0"/>
              </a:rPr>
              <a:t>358</a:t>
            </a:r>
            <a:r>
              <a:rPr lang="en-US" sz="1200" dirty="0" smtClean="0">
                <a:cs typeface="Arial" pitchFamily="34" charset="0"/>
              </a:rPr>
              <a:t>(5), 453-63. </a:t>
            </a:r>
          </a:p>
          <a:p>
            <a:pPr>
              <a:buNone/>
            </a:pPr>
            <a:r>
              <a:rPr lang="en-US" sz="1200" dirty="0" smtClean="0"/>
              <a:t>Lew, H.L., Otis, J.D., Tun, C., Kerns, R.D., Clark, M.E., &amp; Cifu, D.X. (2009). Prevalence of Chronic Pain, Posttraumatic Stress Disorder and Post-concussive Symptoms in OEF/OIF Veterans: The Polytrauma Clinical Triad. </a:t>
            </a:r>
            <a:r>
              <a:rPr lang="en-US" sz="1200" u="sng" dirty="0" smtClean="0"/>
              <a:t>Journal of Rehabilitation Research &amp; Development</a:t>
            </a:r>
            <a:r>
              <a:rPr lang="en-US" sz="1200" dirty="0" smtClean="0"/>
              <a:t>, </a:t>
            </a:r>
            <a:r>
              <a:rPr lang="en-US" sz="1200" u="sng" dirty="0" smtClean="0"/>
              <a:t>46</a:t>
            </a:r>
            <a:r>
              <a:rPr lang="en-US" sz="1200" dirty="0" smtClean="0"/>
              <a:t>, 1-6.</a:t>
            </a:r>
          </a:p>
          <a:p>
            <a:pPr>
              <a:buNone/>
            </a:pPr>
            <a:r>
              <a:rPr lang="en-US" sz="1200" dirty="0" err="1" smtClean="0"/>
              <a:t>Kalra</a:t>
            </a:r>
            <a:r>
              <a:rPr lang="en-US" sz="1200" dirty="0" smtClean="0"/>
              <a:t>, R., Clark, M.E., Scholten, J.D., Murphy, J.L., &amp; Clements, K.L. (2008). Managing pain among returning service members. </a:t>
            </a:r>
            <a:r>
              <a:rPr lang="en-US" sz="1200" u="sng" dirty="0" smtClean="0"/>
              <a:t>Federal Practitioner</a:t>
            </a:r>
            <a:r>
              <a:rPr lang="en-US" sz="1200" dirty="0" smtClean="0"/>
              <a:t> </a:t>
            </a:r>
            <a:r>
              <a:rPr lang="en-US" sz="1200" u="sng" dirty="0" smtClean="0"/>
              <a:t>25</a:t>
            </a:r>
            <a:r>
              <a:rPr lang="en-US" sz="1200" dirty="0" smtClean="0"/>
              <a:t>, 36-45.</a:t>
            </a:r>
          </a:p>
          <a:p>
            <a:pPr>
              <a:buNone/>
            </a:pPr>
            <a:r>
              <a:rPr lang="en-US" sz="1200" dirty="0" smtClean="0"/>
              <a:t>Ruff, R. L., Ruff, S. S., &amp; Wang, X. F. (2008). Headaches among Operation Iraqi Freedom/Operation Enduring Freedom veterans with mild traumatic brain injury associated with exposures to explosions. </a:t>
            </a:r>
            <a:r>
              <a:rPr lang="en-US" sz="1200" u="sng" dirty="0" smtClean="0"/>
              <a:t>Journal of Rehabilitation Research and Development</a:t>
            </a:r>
            <a:r>
              <a:rPr lang="en-US" sz="1200" i="1" dirty="0" smtClean="0"/>
              <a:t>, </a:t>
            </a:r>
            <a:r>
              <a:rPr lang="en-US" sz="1200" u="sng" dirty="0" smtClean="0"/>
              <a:t>45</a:t>
            </a:r>
            <a:r>
              <a:rPr lang="en-US" sz="1200" i="1" dirty="0" smtClean="0"/>
              <a:t>,</a:t>
            </a:r>
            <a:r>
              <a:rPr lang="en-US" sz="1200" dirty="0" smtClean="0"/>
              <a:t> 941-952.</a:t>
            </a:r>
          </a:p>
          <a:p>
            <a:pPr>
              <a:buNone/>
            </a:pPr>
            <a:r>
              <a:rPr lang="en-US" sz="1200" dirty="0" smtClean="0"/>
              <a:t>Sayer, N. A., </a:t>
            </a:r>
            <a:r>
              <a:rPr lang="en-US" sz="1200" dirty="0" err="1" smtClean="0"/>
              <a:t>Chiros</a:t>
            </a:r>
            <a:r>
              <a:rPr lang="en-US" sz="1200" dirty="0" smtClean="0"/>
              <a:t>, C. E., </a:t>
            </a:r>
            <a:r>
              <a:rPr lang="en-US" sz="1200" dirty="0" err="1" smtClean="0"/>
              <a:t>Sigford</a:t>
            </a:r>
            <a:r>
              <a:rPr lang="en-US" sz="1200" dirty="0" smtClean="0"/>
              <a:t>, B., Scott, S., Clothier, B., Pickett, T. et al. (2008). Characteristics and rehabilitation outcomes among patients with blast and other injuries sustained during the Global War on Terror. </a:t>
            </a:r>
            <a:r>
              <a:rPr lang="en-US" sz="1200" u="sng" dirty="0" smtClean="0"/>
              <a:t>Archives of Physical Medicine and Rehabilitation</a:t>
            </a:r>
            <a:r>
              <a:rPr lang="en-US" sz="1200" i="1" dirty="0" smtClean="0"/>
              <a:t>, </a:t>
            </a:r>
            <a:r>
              <a:rPr lang="en-US" sz="1200" u="sng" dirty="0" smtClean="0"/>
              <a:t>89</a:t>
            </a:r>
            <a:r>
              <a:rPr lang="en-US" sz="1200" i="1" dirty="0" smtClean="0"/>
              <a:t>,</a:t>
            </a:r>
            <a:r>
              <a:rPr lang="en-US" sz="1200" dirty="0" smtClean="0"/>
              <a:t> 163-170.</a:t>
            </a:r>
          </a:p>
          <a:p>
            <a:pPr>
              <a:buNone/>
            </a:pPr>
            <a:r>
              <a:rPr lang="en-US" sz="1200" dirty="0" err="1" smtClean="0"/>
              <a:t>Shipherd</a:t>
            </a:r>
            <a:r>
              <a:rPr lang="en-US" sz="1200" dirty="0" smtClean="0"/>
              <a:t>, J.C., Keyes, M., </a:t>
            </a:r>
            <a:r>
              <a:rPr lang="en-US" sz="1200" dirty="0" err="1" smtClean="0"/>
              <a:t>Jovanovic</a:t>
            </a:r>
            <a:r>
              <a:rPr lang="en-US" sz="1200" dirty="0" smtClean="0"/>
              <a:t>, T., Ready, D.J., </a:t>
            </a:r>
            <a:r>
              <a:rPr lang="en-US" sz="1200" dirty="0" err="1" smtClean="0"/>
              <a:t>Baltzell</a:t>
            </a:r>
            <a:r>
              <a:rPr lang="en-US" sz="1200" dirty="0" smtClean="0"/>
              <a:t>, D., Worley, V., Gordon-Brown, V., </a:t>
            </a:r>
            <a:r>
              <a:rPr lang="en-US" sz="1200" dirty="0" err="1" smtClean="0"/>
              <a:t>Hayslett</a:t>
            </a:r>
            <a:r>
              <a:rPr lang="en-US" sz="1200" dirty="0" smtClean="0"/>
              <a:t>, C., &amp; Duncan, E. (2007). Veterans seeking treatment for posttraumatic stress disorder: What about comorbid chronic pain? </a:t>
            </a:r>
            <a:r>
              <a:rPr lang="en-US" sz="1200" u="sng" dirty="0" smtClean="0"/>
              <a:t>Journal of Rehabilitation Research and Development</a:t>
            </a:r>
            <a:r>
              <a:rPr lang="en-US" sz="1200" i="1" dirty="0" smtClean="0"/>
              <a:t>, </a:t>
            </a:r>
            <a:r>
              <a:rPr lang="en-US" sz="1200" u="sng" dirty="0" smtClean="0"/>
              <a:t>44</a:t>
            </a:r>
            <a:r>
              <a:rPr lang="en-US" sz="1200" i="1" dirty="0" smtClean="0"/>
              <a:t>,</a:t>
            </a:r>
            <a:r>
              <a:rPr lang="en-US" sz="1200" dirty="0" smtClean="0"/>
              <a:t> 153-166.</a:t>
            </a:r>
          </a:p>
          <a:p>
            <a:pPr>
              <a:buNone/>
            </a:pPr>
            <a:r>
              <a:rPr lang="en-US" sz="1200" dirty="0" smtClean="0"/>
              <a:t>Walker, R.L, Clark, M.E. &amp; Sanders, S.H. (in press). The “Post-Deployment Multi-Symptom Disorder”: An emerging syndrome in need of a new treatment paradigm.</a:t>
            </a:r>
            <a:r>
              <a:rPr lang="en-US" sz="1200" u="sng" dirty="0" smtClean="0"/>
              <a:t> Psychological Services.</a:t>
            </a:r>
            <a:endParaRPr lang="en-US" sz="1200" dirty="0" smtClean="0"/>
          </a:p>
          <a:p>
            <a:pPr>
              <a:buNone/>
            </a:pPr>
            <a:r>
              <a:rPr lang="en-US" sz="1200" dirty="0" smtClean="0"/>
              <a:t>Walker, R.L., Clark, M.E., Nampiaparampil, D.E., </a:t>
            </a:r>
            <a:r>
              <a:rPr lang="en-US" sz="1200" dirty="0" err="1" smtClean="0"/>
              <a:t>Mcllvried</a:t>
            </a:r>
            <a:r>
              <a:rPr lang="en-US" sz="1200" dirty="0" smtClean="0"/>
              <a:t>, L., Gold, M.S., </a:t>
            </a:r>
            <a:r>
              <a:rPr lang="en-US" sz="1200" dirty="0" err="1" smtClean="0"/>
              <a:t>Okonkwo</a:t>
            </a:r>
            <a:r>
              <a:rPr lang="en-US" sz="1200" dirty="0" smtClean="0"/>
              <a:t>, R., &amp; Kerns, R.D. (2010). The hazards of war: Blast injury headache. </a:t>
            </a:r>
            <a:r>
              <a:rPr lang="en-US" sz="1200" u="sng" dirty="0" smtClean="0"/>
              <a:t>The Journal of Pain</a:t>
            </a:r>
            <a:r>
              <a:rPr lang="en-US" sz="1200" dirty="0" smtClean="0"/>
              <a:t>, </a:t>
            </a:r>
            <a:r>
              <a:rPr lang="en-US" sz="1200" u="sng" dirty="0" smtClean="0"/>
              <a:t>11</a:t>
            </a:r>
            <a:r>
              <a:rPr lang="en-US" sz="1200" dirty="0" smtClean="0"/>
              <a:t>, pp. 297-302.</a:t>
            </a:r>
          </a:p>
          <a:p>
            <a:pPr>
              <a:buNone/>
            </a:pPr>
            <a:endParaRPr lang="en-US" sz="1200" dirty="0" smtClean="0"/>
          </a:p>
          <a:p>
            <a:pPr>
              <a:buNone/>
            </a:pPr>
            <a:endParaRPr lang="en-US" sz="1200" dirty="0" smtClean="0"/>
          </a:p>
          <a:p>
            <a:pPr>
              <a:buNone/>
            </a:pPr>
            <a:endParaRPr lang="en-US" sz="1400" dirty="0" smtClean="0"/>
          </a:p>
          <a:p>
            <a:pPr>
              <a:buNone/>
            </a:pPr>
            <a:endParaRPr lang="en-US" sz="1600" dirty="0" smtClean="0"/>
          </a:p>
        </p:txBody>
      </p:sp>
      <p:sp>
        <p:nvSpPr>
          <p:cNvPr id="7" name="Footer Placeholder 29"/>
          <p:cNvSpPr>
            <a:spLocks noGrp="1"/>
          </p:cNvSpPr>
          <p:nvPr>
            <p:ph type="ftr" sz="quarter" idx="10"/>
          </p:nvPr>
        </p:nvSpPr>
        <p:spPr>
          <a:xfrm>
            <a:off x="457200" y="6477000"/>
            <a:ext cx="7691438" cy="274638"/>
          </a:xfrm>
        </p:spPr>
        <p:txBody>
          <a:bodyPr/>
          <a:lstStyle/>
          <a:p>
            <a:pPr>
              <a:defRPr/>
            </a:pPr>
            <a:r>
              <a:rPr lang="en-US" dirty="0"/>
              <a:t>Clark </a:t>
            </a:r>
            <a:r>
              <a:rPr lang="en-US" dirty="0" smtClean="0"/>
              <a:t>2011</a:t>
            </a:r>
            <a:endParaRPr lang="en-US" dirty="0"/>
          </a:p>
        </p:txBody>
      </p:sp>
      <p:sp>
        <p:nvSpPr>
          <p:cNvPr id="8" name="Slide Number Placeholder 28"/>
          <p:cNvSpPr>
            <a:spLocks noGrp="1"/>
          </p:cNvSpPr>
          <p:nvPr>
            <p:ph type="sldNum" sz="quarter" idx="11"/>
          </p:nvPr>
        </p:nvSpPr>
        <p:spPr>
          <a:xfrm>
            <a:off x="8204200" y="6477000"/>
            <a:ext cx="733425" cy="274638"/>
          </a:xfrm>
        </p:spPr>
        <p:txBody>
          <a:bodyPr/>
          <a:lstStyle/>
          <a:p>
            <a:pPr>
              <a:defRPr/>
            </a:pPr>
            <a:fld id="{5D5ED8EC-CDF5-4CF6-A474-390BCC844DE9}" type="slidenum">
              <a:rPr lang="en-US"/>
              <a:pPr>
                <a:defRPr/>
              </a:pPr>
              <a:t>56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FFC000"/>
                </a:solidFill>
              </a:rPr>
              <a:t>Continuum of Care: Serious Injuries</a:t>
            </a:r>
            <a:endParaRPr lang="en-US" dirty="0">
              <a:solidFill>
                <a:srgbClr val="FFC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>
          <a:xfrm>
            <a:off x="457200" y="6553200"/>
            <a:ext cx="1752600" cy="228600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CLARK- 2011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26F514D0-B9A8-435D-AB47-8D1744BB4A72}" type="slidenum">
              <a:rPr lang="en-US" smtClean="0"/>
              <a:pPr>
                <a:defRPr/>
              </a:pPr>
              <a:t>6</a:t>
            </a:fld>
            <a:endParaRPr lang="en-US" dirty="0"/>
          </a:p>
        </p:txBody>
      </p:sp>
      <p:pic>
        <p:nvPicPr>
          <p:cNvPr id="10" name="Picture 4" descr="field surgery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1524000"/>
            <a:ext cx="2209800" cy="1882473"/>
          </a:xfrm>
          <a:prstGeom prst="rect">
            <a:avLst/>
          </a:prstGeom>
          <a:noFill/>
        </p:spPr>
      </p:pic>
      <p:pic>
        <p:nvPicPr>
          <p:cNvPr id="17" name="Picture 4" descr="27wounded_slide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37002" y="1600200"/>
            <a:ext cx="2702198" cy="1762491"/>
          </a:xfrm>
          <a:prstGeom prst="rect">
            <a:avLst/>
          </a:prstGeom>
          <a:noFill/>
        </p:spPr>
      </p:pic>
      <p:sp>
        <p:nvSpPr>
          <p:cNvPr id="18" name="Text Box 5"/>
          <p:cNvSpPr txBox="1">
            <a:spLocks noChangeArrowheads="1"/>
          </p:cNvSpPr>
          <p:nvPr/>
        </p:nvSpPr>
        <p:spPr bwMode="auto">
          <a:xfrm>
            <a:off x="11277600" y="6934200"/>
            <a:ext cx="910004" cy="8925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US" sz="1200" b="1" dirty="0">
                <a:solidFill>
                  <a:schemeClr val="bg2"/>
                </a:solidFill>
                <a:latin typeface="Times New Roman" pitchFamily="18" charset="0"/>
              </a:rPr>
              <a:t>Lynsey Addario/Corbis </a:t>
            </a:r>
          </a:p>
          <a:p>
            <a:r>
              <a:rPr lang="en-US" sz="1200" b="1" dirty="0">
                <a:solidFill>
                  <a:schemeClr val="bg2"/>
                </a:solidFill>
                <a:latin typeface="Times New Roman" pitchFamily="18" charset="0"/>
              </a:rPr>
              <a:t>NY Times</a:t>
            </a:r>
            <a:r>
              <a:rPr lang="en-US" sz="1600" dirty="0">
                <a:solidFill>
                  <a:schemeClr val="bg2"/>
                </a:solidFill>
                <a:latin typeface="Times New Roman" pitchFamily="18" charset="0"/>
              </a:rPr>
              <a:t> </a:t>
            </a:r>
          </a:p>
        </p:txBody>
      </p:sp>
      <p:grpSp>
        <p:nvGrpSpPr>
          <p:cNvPr id="3" name="Group 20"/>
          <p:cNvGrpSpPr/>
          <p:nvPr/>
        </p:nvGrpSpPr>
        <p:grpSpPr>
          <a:xfrm>
            <a:off x="381000" y="3276600"/>
            <a:ext cx="8305800" cy="738664"/>
            <a:chOff x="-76200" y="2217003"/>
            <a:chExt cx="8229600" cy="738664"/>
          </a:xfrm>
        </p:grpSpPr>
        <p:sp>
          <p:nvSpPr>
            <p:cNvPr id="13" name="TextBox 12"/>
            <p:cNvSpPr txBox="1"/>
            <p:nvPr/>
          </p:nvSpPr>
          <p:spPr>
            <a:xfrm>
              <a:off x="-76200" y="2217003"/>
              <a:ext cx="2362200" cy="7386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b="1" dirty="0" smtClean="0"/>
                <a:t>Combat Support Hospital and forward Surgical teams</a:t>
              </a:r>
              <a:endParaRPr lang="en-US" sz="1400" b="1" dirty="0"/>
            </a:p>
          </p:txBody>
        </p:sp>
        <p:sp>
          <p:nvSpPr>
            <p:cNvPr id="14" name="Down Arrow 13"/>
            <p:cNvSpPr/>
            <p:nvPr/>
          </p:nvSpPr>
          <p:spPr>
            <a:xfrm rot="16200000">
              <a:off x="2628900" y="2331304"/>
              <a:ext cx="228600" cy="457200"/>
            </a:xfrm>
            <a:prstGeom prst="dow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5" name="Rectangle 14"/>
            <p:cNvSpPr/>
            <p:nvPr/>
          </p:nvSpPr>
          <p:spPr>
            <a:xfrm>
              <a:off x="3048300" y="2286000"/>
              <a:ext cx="2057100" cy="5232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1400" b="1" dirty="0" smtClean="0"/>
                <a:t>Level IV Hospital (Landstuhl)</a:t>
              </a:r>
              <a:endParaRPr lang="en-US" sz="1400" dirty="0"/>
            </a:p>
          </p:txBody>
        </p:sp>
        <p:sp>
          <p:nvSpPr>
            <p:cNvPr id="16" name="Down Arrow 15"/>
            <p:cNvSpPr/>
            <p:nvPr/>
          </p:nvSpPr>
          <p:spPr>
            <a:xfrm rot="16200000">
              <a:off x="5372100" y="2314525"/>
              <a:ext cx="228600" cy="457200"/>
            </a:xfrm>
            <a:prstGeom prst="dow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5791200" y="2366426"/>
              <a:ext cx="236220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b="1" dirty="0" smtClean="0"/>
                <a:t>Military Air Evacuation</a:t>
              </a:r>
              <a:endParaRPr lang="en-US" sz="1400" b="1" dirty="0"/>
            </a:p>
          </p:txBody>
        </p:sp>
      </p:grpSp>
      <p:pic>
        <p:nvPicPr>
          <p:cNvPr id="20" name="Picture 19" descr="Lanstuhl_Regonal_Medical_Center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048000" y="1565802"/>
            <a:ext cx="2743200" cy="1786998"/>
          </a:xfrm>
          <a:prstGeom prst="rect">
            <a:avLst/>
          </a:prstGeom>
        </p:spPr>
      </p:pic>
      <p:sp>
        <p:nvSpPr>
          <p:cNvPr id="28" name="Down Arrow 27"/>
          <p:cNvSpPr/>
          <p:nvPr/>
        </p:nvSpPr>
        <p:spPr>
          <a:xfrm>
            <a:off x="7391400" y="3733800"/>
            <a:ext cx="228600" cy="4572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29" name="Picture 28" descr="20081110-191850-pic-781339725_r350x200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172200" y="4343400"/>
            <a:ext cx="2667000" cy="1524000"/>
          </a:xfrm>
          <a:prstGeom prst="rect">
            <a:avLst/>
          </a:prstGeom>
        </p:spPr>
      </p:pic>
      <p:sp>
        <p:nvSpPr>
          <p:cNvPr id="30" name="Rectangle 29"/>
          <p:cNvSpPr/>
          <p:nvPr/>
        </p:nvSpPr>
        <p:spPr>
          <a:xfrm>
            <a:off x="6324600" y="5943600"/>
            <a:ext cx="25908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400" b="1" dirty="0" smtClean="0"/>
              <a:t>Military Treatment Facility </a:t>
            </a:r>
          </a:p>
          <a:p>
            <a:pPr algn="ctr"/>
            <a:r>
              <a:rPr lang="en-US" sz="1400" b="1" dirty="0" smtClean="0"/>
              <a:t>(WRAMC; Bethesda)</a:t>
            </a:r>
            <a:endParaRPr lang="en-US" sz="1400" b="1" dirty="0"/>
          </a:p>
        </p:txBody>
      </p:sp>
      <p:sp>
        <p:nvSpPr>
          <p:cNvPr id="31" name="TextBox 30"/>
          <p:cNvSpPr txBox="1"/>
          <p:nvPr/>
        </p:nvSpPr>
        <p:spPr>
          <a:xfrm>
            <a:off x="3581400" y="6182380"/>
            <a:ext cx="198323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b="1" dirty="0" smtClean="0"/>
              <a:t>VA Polytrauma </a:t>
            </a:r>
          </a:p>
          <a:p>
            <a:pPr algn="ctr"/>
            <a:r>
              <a:rPr lang="en-US" sz="1400" b="1" dirty="0" smtClean="0"/>
              <a:t>Rehabilitation Center</a:t>
            </a:r>
            <a:endParaRPr lang="en-US" sz="1400" b="1" dirty="0"/>
          </a:p>
        </p:txBody>
      </p:sp>
      <p:sp>
        <p:nvSpPr>
          <p:cNvPr id="32" name="Down Arrow 31"/>
          <p:cNvSpPr/>
          <p:nvPr/>
        </p:nvSpPr>
        <p:spPr>
          <a:xfrm rot="5400000">
            <a:off x="5676900" y="4838700"/>
            <a:ext cx="228600" cy="4572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33" name="Picture 8" descr="POLYTRAUMA PATIENTS 056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733800" y="4038600"/>
            <a:ext cx="1600200" cy="2133600"/>
          </a:xfrm>
          <a:prstGeom prst="rect">
            <a:avLst/>
          </a:prstGeom>
          <a:noFill/>
        </p:spPr>
      </p:pic>
      <p:sp>
        <p:nvSpPr>
          <p:cNvPr id="34" name="TextBox 33"/>
          <p:cNvSpPr txBox="1"/>
          <p:nvPr/>
        </p:nvSpPr>
        <p:spPr>
          <a:xfrm>
            <a:off x="762000" y="5943600"/>
            <a:ext cx="161935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b="1" dirty="0" smtClean="0"/>
              <a:t>Local VA or </a:t>
            </a:r>
          </a:p>
          <a:p>
            <a:pPr algn="ctr"/>
            <a:r>
              <a:rPr lang="en-US" sz="1400" b="1" dirty="0" smtClean="0"/>
              <a:t>Community Care</a:t>
            </a:r>
            <a:endParaRPr lang="en-US" sz="1400" b="1" dirty="0"/>
          </a:p>
        </p:txBody>
      </p:sp>
      <p:sp>
        <p:nvSpPr>
          <p:cNvPr id="22" name="Down Arrow 21"/>
          <p:cNvSpPr/>
          <p:nvPr/>
        </p:nvSpPr>
        <p:spPr>
          <a:xfrm rot="5400000">
            <a:off x="3162300" y="4838700"/>
            <a:ext cx="228600" cy="4572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25" name="Picture 24" descr="clinic.bmp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304800" y="4391025"/>
            <a:ext cx="2524512" cy="15525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>
                <a:solidFill>
                  <a:srgbClr val="FFC000"/>
                </a:solidFill>
              </a:rPr>
              <a:t>The Injuries</a:t>
            </a:r>
            <a:endParaRPr lang="en-US" dirty="0">
              <a:solidFill>
                <a:srgbClr val="FFC000"/>
              </a:solidFill>
            </a:endParaRPr>
          </a:p>
        </p:txBody>
      </p:sp>
      <p:sp>
        <p:nvSpPr>
          <p:cNvPr id="25603" name="Content Placeholder 2"/>
          <p:cNvSpPr>
            <a:spLocks noGrp="1"/>
          </p:cNvSpPr>
          <p:nvPr>
            <p:ph idx="1"/>
          </p:nvPr>
        </p:nvSpPr>
        <p:spPr>
          <a:xfrm>
            <a:off x="457200" y="1774825"/>
            <a:ext cx="8229600" cy="663575"/>
          </a:xfrm>
        </p:spPr>
        <p:txBody>
          <a:bodyPr/>
          <a:lstStyle/>
          <a:p>
            <a:r>
              <a:rPr lang="en-US" b="1" dirty="0" smtClean="0"/>
              <a:t>Fragmentation Injuries</a:t>
            </a:r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CLARK- </a:t>
            </a:r>
            <a:r>
              <a:rPr lang="en-US" dirty="0" smtClean="0"/>
              <a:t>2011</a:t>
            </a:r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A3D641A3-41F2-49E7-AD44-5469E9CAE7C4}" type="slidenum">
              <a:rPr lang="en-US"/>
              <a:pPr>
                <a:defRPr/>
              </a:pPr>
              <a:t>7</a:t>
            </a:fld>
            <a:endParaRPr lang="en-US" dirty="0"/>
          </a:p>
        </p:txBody>
      </p:sp>
      <p:pic>
        <p:nvPicPr>
          <p:cNvPr id="25604" name="Picture 6" descr="fragmentation"/>
          <p:cNvPicPr>
            <a:picLocks noChangeAspect="1" noChangeArrowheads="1"/>
          </p:cNvPicPr>
          <p:nvPr/>
        </p:nvPicPr>
        <p:blipFill>
          <a:blip r:embed="rId2" cstate="print"/>
          <a:srcRect l="3847" t="4167" r="3847" b="4167"/>
          <a:stretch>
            <a:fillRect/>
          </a:stretch>
        </p:blipFill>
        <p:spPr bwMode="auto">
          <a:xfrm>
            <a:off x="3200400" y="4343400"/>
            <a:ext cx="1828800" cy="167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5" name="Picture 10" descr="chapter8figure18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4800" y="2667000"/>
            <a:ext cx="2271713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6" name="Picture 26" descr="569623db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048000" y="2514600"/>
            <a:ext cx="2057400" cy="148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5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410200" y="2667000"/>
            <a:ext cx="3276600" cy="3276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>
                <a:solidFill>
                  <a:schemeClr val="accent1">
                    <a:satMod val="150000"/>
                  </a:schemeClr>
                </a:solidFill>
              </a:rPr>
              <a:t>The Injuries</a:t>
            </a:r>
            <a:endParaRPr lang="en-US" dirty="0">
              <a:solidFill>
                <a:schemeClr val="accent1">
                  <a:satMod val="150000"/>
                </a:schemeClr>
              </a:solidFill>
            </a:endParaRPr>
          </a:p>
        </p:txBody>
      </p:sp>
      <p:sp>
        <p:nvSpPr>
          <p:cNvPr id="26627" name="Content Placeholder 2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663575"/>
          </a:xfrm>
        </p:spPr>
        <p:txBody>
          <a:bodyPr/>
          <a:lstStyle/>
          <a:p>
            <a:r>
              <a:rPr lang="en-US" b="1" dirty="0" smtClean="0"/>
              <a:t>Blunt Trauma and Crush Injuries</a:t>
            </a:r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CLARK- </a:t>
            </a:r>
            <a:r>
              <a:rPr lang="en-US" dirty="0" smtClean="0"/>
              <a:t>2011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240DC859-076B-4006-BD59-97308BDDC556}" type="slidenum">
              <a:rPr lang="en-US"/>
              <a:pPr>
                <a:defRPr/>
              </a:pPr>
              <a:t>8</a:t>
            </a:fld>
            <a:endParaRPr lang="en-US" dirty="0"/>
          </a:p>
        </p:txBody>
      </p:sp>
      <p:pic>
        <p:nvPicPr>
          <p:cNvPr id="26628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95600" y="4648200"/>
            <a:ext cx="1277938" cy="1570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29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9600" y="4343400"/>
            <a:ext cx="1798638" cy="2185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30" name="Picture 17" descr="17f2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09600" y="2286000"/>
            <a:ext cx="2335213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4" descr=" Click For Small photo">
            <a:hlinkClick r:id="rId6"/>
          </p:cNvPr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>
          <a:xfrm>
            <a:off x="4572000" y="2514600"/>
            <a:ext cx="3983038" cy="3470275"/>
          </a:xfrm>
          <a:prstGeom prst="rect">
            <a:avLst/>
          </a:prstGeom>
          <a:noFill/>
          <a:ln w="28575">
            <a:solidFill>
              <a:srgbClr val="000000"/>
            </a:solidFill>
          </a:ln>
          <a:effectLst>
            <a:outerShdw dist="107763" dir="2700000" algn="ctr" rotWithShape="0">
              <a:srgbClr val="808080">
                <a:alpha val="50000"/>
              </a:srgbClr>
            </a:outerShdw>
          </a:effec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>
                <a:solidFill>
                  <a:schemeClr val="accent1">
                    <a:satMod val="150000"/>
                  </a:schemeClr>
                </a:solidFill>
              </a:rPr>
              <a:t>The Injuries</a:t>
            </a:r>
            <a:endParaRPr lang="en-US" dirty="0">
              <a:solidFill>
                <a:schemeClr val="accent1">
                  <a:satMod val="150000"/>
                </a:schemeClr>
              </a:solidFill>
            </a:endParaRPr>
          </a:p>
        </p:txBody>
      </p:sp>
      <p:sp>
        <p:nvSpPr>
          <p:cNvPr id="27651" name="Content Placeholder 2"/>
          <p:cNvSpPr>
            <a:spLocks noGrp="1"/>
          </p:cNvSpPr>
          <p:nvPr>
            <p:ph idx="1"/>
          </p:nvPr>
        </p:nvSpPr>
        <p:spPr>
          <a:xfrm>
            <a:off x="457200" y="1774825"/>
            <a:ext cx="8229600" cy="663575"/>
          </a:xfrm>
        </p:spPr>
        <p:txBody>
          <a:bodyPr/>
          <a:lstStyle/>
          <a:p>
            <a:r>
              <a:rPr lang="en-US" b="1" dirty="0" smtClean="0"/>
              <a:t>Burns</a:t>
            </a: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CLARK- </a:t>
            </a:r>
            <a:r>
              <a:rPr lang="en-US" dirty="0" smtClean="0"/>
              <a:t>2011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083DFBD8-A48C-4A7B-8455-B700DE4F0B9D}" type="slidenum">
              <a:rPr lang="en-US"/>
              <a:pPr>
                <a:defRPr/>
              </a:pPr>
              <a:t>9</a:t>
            </a:fld>
            <a:endParaRPr lang="en-US" dirty="0"/>
          </a:p>
        </p:txBody>
      </p:sp>
      <p:pic>
        <p:nvPicPr>
          <p:cNvPr id="27652" name="Picture 13" descr="burns hand"/>
          <p:cNvPicPr>
            <a:picLocks noChangeAspect="1" noChangeArrowheads="1"/>
          </p:cNvPicPr>
          <p:nvPr/>
        </p:nvPicPr>
        <p:blipFill>
          <a:blip r:embed="rId2" cstate="print"/>
          <a:srcRect t="45000" r="7397"/>
          <a:stretch>
            <a:fillRect/>
          </a:stretch>
        </p:blipFill>
        <p:spPr bwMode="auto">
          <a:xfrm>
            <a:off x="5029200" y="1828800"/>
            <a:ext cx="2197100" cy="1500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3" name="Picture 12" descr="P1040039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14400" y="2419350"/>
            <a:ext cx="2362200" cy="1771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4" name="Picture 6" descr="at_iedjam1_800_07050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038600" y="3581400"/>
            <a:ext cx="4267200" cy="290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7" name="Picture 5" descr="beirut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08038" y="4267200"/>
            <a:ext cx="2620962" cy="220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ilitary Theme">
  <a:themeElements>
    <a:clrScheme name="Module">
      <a:dk1>
        <a:sysClr val="windowText" lastClr="000000"/>
      </a:dk1>
      <a:lt1>
        <a:sysClr val="window" lastClr="FFFFFF"/>
      </a:lt1>
      <a:dk2>
        <a:srgbClr val="5A6378"/>
      </a:dk2>
      <a:lt2>
        <a:srgbClr val="D4D4D6"/>
      </a:lt2>
      <a:accent1>
        <a:srgbClr val="F0AD00"/>
      </a:accent1>
      <a:accent2>
        <a:srgbClr val="60B5CC"/>
      </a:accent2>
      <a:accent3>
        <a:srgbClr val="E66C7D"/>
      </a:accent3>
      <a:accent4>
        <a:srgbClr val="6BB76D"/>
      </a:accent4>
      <a:accent5>
        <a:srgbClr val="E88651"/>
      </a:accent5>
      <a:accent6>
        <a:srgbClr val="C64847"/>
      </a:accent6>
      <a:hlink>
        <a:srgbClr val="168BBA"/>
      </a:hlink>
      <a:folHlink>
        <a:srgbClr val="680000"/>
      </a:folHlink>
    </a:clrScheme>
    <a:fontScheme name="Module">
      <a:maj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Modul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7500"/>
                <a:satMod val="137000"/>
              </a:schemeClr>
            </a:gs>
            <a:gs pos="55000">
              <a:schemeClr val="phClr">
                <a:shade val="69000"/>
                <a:satMod val="137000"/>
              </a:schemeClr>
            </a:gs>
            <a:gs pos="100000">
              <a:schemeClr val="phClr">
                <a:shade val="98000"/>
                <a:satMod val="137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8000"/>
                <a:satMod val="300000"/>
              </a:schemeClr>
            </a:gs>
            <a:gs pos="12000">
              <a:schemeClr val="phClr">
                <a:tint val="48000"/>
                <a:satMod val="300000"/>
              </a:schemeClr>
            </a:gs>
            <a:gs pos="20000">
              <a:schemeClr val="phClr">
                <a:tint val="49000"/>
                <a:satMod val="30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10000" t="-25000" r="10000" b="125000"/>
          </a:path>
        </a:gradFill>
        <a:blipFill>
          <a:blip xmlns:r="http://schemas.openxmlformats.org/officeDocument/2006/relationships" r:embed="rId1">
            <a:duotone>
              <a:schemeClr val="phClr">
                <a:shade val="75000"/>
                <a:satMod val="105000"/>
              </a:schemeClr>
              <a:schemeClr val="phClr">
                <a:tint val="95000"/>
                <a:satMod val="105000"/>
              </a:schemeClr>
            </a:duotone>
          </a:blip>
          <a:tile tx="0" ty="0" sx="38000" sy="38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dule">
  <a:themeElements>
    <a:clrScheme name="Module">
      <a:dk1>
        <a:sysClr val="windowText" lastClr="000000"/>
      </a:dk1>
      <a:lt1>
        <a:sysClr val="window" lastClr="FFFFFF"/>
      </a:lt1>
      <a:dk2>
        <a:srgbClr val="5A6378"/>
      </a:dk2>
      <a:lt2>
        <a:srgbClr val="D4D4D6"/>
      </a:lt2>
      <a:accent1>
        <a:srgbClr val="F0AD00"/>
      </a:accent1>
      <a:accent2>
        <a:srgbClr val="60B5CC"/>
      </a:accent2>
      <a:accent3>
        <a:srgbClr val="E66C7D"/>
      </a:accent3>
      <a:accent4>
        <a:srgbClr val="6BB76D"/>
      </a:accent4>
      <a:accent5>
        <a:srgbClr val="E88651"/>
      </a:accent5>
      <a:accent6>
        <a:srgbClr val="C64847"/>
      </a:accent6>
      <a:hlink>
        <a:srgbClr val="168BBA"/>
      </a:hlink>
      <a:folHlink>
        <a:srgbClr val="680000"/>
      </a:folHlink>
    </a:clrScheme>
    <a:fontScheme name="Module">
      <a:maj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Modul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7500"/>
                <a:satMod val="137000"/>
              </a:schemeClr>
            </a:gs>
            <a:gs pos="55000">
              <a:schemeClr val="phClr">
                <a:shade val="69000"/>
                <a:satMod val="137000"/>
              </a:schemeClr>
            </a:gs>
            <a:gs pos="100000">
              <a:schemeClr val="phClr">
                <a:shade val="98000"/>
                <a:satMod val="137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8000"/>
                <a:satMod val="300000"/>
              </a:schemeClr>
            </a:gs>
            <a:gs pos="12000">
              <a:schemeClr val="phClr">
                <a:tint val="48000"/>
                <a:satMod val="300000"/>
              </a:schemeClr>
            </a:gs>
            <a:gs pos="20000">
              <a:schemeClr val="phClr">
                <a:tint val="49000"/>
                <a:satMod val="30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10000" t="-25000" r="10000" b="125000"/>
          </a:path>
        </a:gradFill>
        <a:blipFill>
          <a:blip xmlns:r="http://schemas.openxmlformats.org/officeDocument/2006/relationships" r:embed="rId1">
            <a:duotone>
              <a:schemeClr val="phClr">
                <a:shade val="75000"/>
                <a:satMod val="105000"/>
              </a:schemeClr>
              <a:schemeClr val="phClr">
                <a:tint val="95000"/>
                <a:satMod val="105000"/>
              </a:schemeClr>
            </a:duotone>
          </a:blip>
          <a:tile tx="0" ty="0" sx="38000" sy="38000" flip="none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Module">
    <a:dk1>
      <a:sysClr val="windowText" lastClr="000000"/>
    </a:dk1>
    <a:lt1>
      <a:sysClr val="window" lastClr="FFFFFF"/>
    </a:lt1>
    <a:dk2>
      <a:srgbClr val="5A6378"/>
    </a:dk2>
    <a:lt2>
      <a:srgbClr val="D4D4D6"/>
    </a:lt2>
    <a:accent1>
      <a:srgbClr val="F0AD00"/>
    </a:accent1>
    <a:accent2>
      <a:srgbClr val="60B5CC"/>
    </a:accent2>
    <a:accent3>
      <a:srgbClr val="E66C7D"/>
    </a:accent3>
    <a:accent4>
      <a:srgbClr val="6BB76D"/>
    </a:accent4>
    <a:accent5>
      <a:srgbClr val="E88651"/>
    </a:accent5>
    <a:accent6>
      <a:srgbClr val="C64847"/>
    </a:accent6>
    <a:hlink>
      <a:srgbClr val="168BBA"/>
    </a:hlink>
    <a:folHlink>
      <a:srgbClr val="680000"/>
    </a:folHlink>
  </a:clrScheme>
</a:themeOverride>
</file>

<file path=ppt/theme/themeOverride10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Module">
    <a:dk1>
      <a:sysClr val="windowText" lastClr="000000"/>
    </a:dk1>
    <a:lt1>
      <a:sysClr val="window" lastClr="FFFFFF"/>
    </a:lt1>
    <a:dk2>
      <a:srgbClr val="5A6378"/>
    </a:dk2>
    <a:lt2>
      <a:srgbClr val="D4D4D6"/>
    </a:lt2>
    <a:accent1>
      <a:srgbClr val="F0AD00"/>
    </a:accent1>
    <a:accent2>
      <a:srgbClr val="60B5CC"/>
    </a:accent2>
    <a:accent3>
      <a:srgbClr val="E66C7D"/>
    </a:accent3>
    <a:accent4>
      <a:srgbClr val="6BB76D"/>
    </a:accent4>
    <a:accent5>
      <a:srgbClr val="E88651"/>
    </a:accent5>
    <a:accent6>
      <a:srgbClr val="C64847"/>
    </a:accent6>
    <a:hlink>
      <a:srgbClr val="168BBA"/>
    </a:hlink>
    <a:folHlink>
      <a:srgbClr val="680000"/>
    </a:folHlink>
  </a:clrScheme>
</a:themeOverride>
</file>

<file path=ppt/theme/themeOverride3.xml><?xml version="1.0" encoding="utf-8"?>
<a:themeOverride xmlns:a="http://schemas.openxmlformats.org/drawingml/2006/main">
  <a:clrScheme name="Module">
    <a:dk1>
      <a:sysClr val="windowText" lastClr="000000"/>
    </a:dk1>
    <a:lt1>
      <a:sysClr val="window" lastClr="FFFFFF"/>
    </a:lt1>
    <a:dk2>
      <a:srgbClr val="5A6378"/>
    </a:dk2>
    <a:lt2>
      <a:srgbClr val="D4D4D6"/>
    </a:lt2>
    <a:accent1>
      <a:srgbClr val="F0AD00"/>
    </a:accent1>
    <a:accent2>
      <a:srgbClr val="60B5CC"/>
    </a:accent2>
    <a:accent3>
      <a:srgbClr val="E66C7D"/>
    </a:accent3>
    <a:accent4>
      <a:srgbClr val="6BB76D"/>
    </a:accent4>
    <a:accent5>
      <a:srgbClr val="E88651"/>
    </a:accent5>
    <a:accent6>
      <a:srgbClr val="C64847"/>
    </a:accent6>
    <a:hlink>
      <a:srgbClr val="168BBA"/>
    </a:hlink>
    <a:folHlink>
      <a:srgbClr val="680000"/>
    </a:folHlink>
  </a:clrScheme>
</a:themeOverride>
</file>

<file path=ppt/theme/themeOverride4.xml><?xml version="1.0" encoding="utf-8"?>
<a:themeOverride xmlns:a="http://schemas.openxmlformats.org/drawingml/2006/main">
  <a:clrScheme name="Module">
    <a:dk1>
      <a:sysClr val="windowText" lastClr="000000"/>
    </a:dk1>
    <a:lt1>
      <a:sysClr val="window" lastClr="FFFFFF"/>
    </a:lt1>
    <a:dk2>
      <a:srgbClr val="5A6378"/>
    </a:dk2>
    <a:lt2>
      <a:srgbClr val="D4D4D6"/>
    </a:lt2>
    <a:accent1>
      <a:srgbClr val="F0AD00"/>
    </a:accent1>
    <a:accent2>
      <a:srgbClr val="60B5CC"/>
    </a:accent2>
    <a:accent3>
      <a:srgbClr val="E66C7D"/>
    </a:accent3>
    <a:accent4>
      <a:srgbClr val="6BB76D"/>
    </a:accent4>
    <a:accent5>
      <a:srgbClr val="E88651"/>
    </a:accent5>
    <a:accent6>
      <a:srgbClr val="C64847"/>
    </a:accent6>
    <a:hlink>
      <a:srgbClr val="168BBA"/>
    </a:hlink>
    <a:folHlink>
      <a:srgbClr val="680000"/>
    </a:folHlink>
  </a:clrScheme>
</a:themeOverride>
</file>

<file path=ppt/theme/themeOverride5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6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7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8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9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Military Theme</Template>
  <TotalTime>1815</TotalTime>
  <Words>4018</Words>
  <Application>Microsoft Office PowerPoint</Application>
  <PresentationFormat>On-screen Show (4:3)</PresentationFormat>
  <Paragraphs>975</Paragraphs>
  <Slides>56</Slides>
  <Notes>7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56</vt:i4>
      </vt:variant>
    </vt:vector>
  </HeadingPairs>
  <TitlesOfParts>
    <vt:vector size="58" baseType="lpstr">
      <vt:lpstr>Military Theme</vt:lpstr>
      <vt:lpstr>Module</vt:lpstr>
      <vt:lpstr>Chronic Pain Issues: Physical and Psychological Aspects</vt:lpstr>
      <vt:lpstr>Disclosures</vt:lpstr>
      <vt:lpstr>Objectives</vt:lpstr>
      <vt:lpstr>OEF/OIF Primary Patient Populations</vt:lpstr>
      <vt:lpstr>Physical Injuries</vt:lpstr>
      <vt:lpstr>Continuum of Care: Serious Injuries</vt:lpstr>
      <vt:lpstr>The Injuries</vt:lpstr>
      <vt:lpstr>The Injuries</vt:lpstr>
      <vt:lpstr>The Injuries</vt:lpstr>
      <vt:lpstr>The Injuries</vt:lpstr>
      <vt:lpstr>The Injuries</vt:lpstr>
      <vt:lpstr>Polytrauma</vt:lpstr>
      <vt:lpstr>Polytrauma Injuries- Evacuees  (Clark, Bair, Buckenmaier, Gironda, &amp; Walker, 2007)</vt:lpstr>
      <vt:lpstr>Blast Injuries</vt:lpstr>
      <vt:lpstr>Blast Mechanisms of Injury</vt:lpstr>
      <vt:lpstr>Primary Blast Injuries</vt:lpstr>
      <vt:lpstr>Barotrauma</vt:lpstr>
      <vt:lpstr>Blast Exposure and Pain Issues</vt:lpstr>
      <vt:lpstr>Slide 19</vt:lpstr>
      <vt:lpstr>Complexity of Polytrauma Pain</vt:lpstr>
      <vt:lpstr>Polytrauma Pain Course</vt:lpstr>
      <vt:lpstr>Polytrauma Pain Characteristics</vt:lpstr>
      <vt:lpstr>Course of Pain: Predeployment Back Pain</vt:lpstr>
      <vt:lpstr>Course of Pain: Soft Tissue Injury </vt:lpstr>
      <vt:lpstr>Course of Pain- Blast-related Headache </vt:lpstr>
      <vt:lpstr>Course of Pain- Burns </vt:lpstr>
      <vt:lpstr>Course of Pain- Surgical Revisions </vt:lpstr>
      <vt:lpstr>Combined Course of Polytrauma Pain </vt:lpstr>
      <vt:lpstr>Emotional Injuries</vt:lpstr>
      <vt:lpstr>Foundations of Post-deployment Multi-symptom Disorder (PMD)</vt:lpstr>
      <vt:lpstr>Symptom Overlap (P3)</vt:lpstr>
      <vt:lpstr>PMD Definition</vt:lpstr>
      <vt:lpstr>PMD Symptoms</vt:lpstr>
      <vt:lpstr>Latest Data</vt:lpstr>
      <vt:lpstr>Demographics</vt:lpstr>
      <vt:lpstr>Injuries and Pain</vt:lpstr>
      <vt:lpstr>Mental Health Issues</vt:lpstr>
      <vt:lpstr>DSM-IV Diagnoses</vt:lpstr>
      <vt:lpstr>Prevalence of Axis I Diagnoses</vt:lpstr>
      <vt:lpstr>Multiple Diagnoses</vt:lpstr>
      <vt:lpstr>Frequency of Sleep Problems by Dx</vt:lpstr>
      <vt:lpstr>Most Frequent Comorbid Diagnoses</vt:lpstr>
      <vt:lpstr>Summary</vt:lpstr>
      <vt:lpstr>PMD in Post Deployment Clinic</vt:lpstr>
      <vt:lpstr>Results (n=356)</vt:lpstr>
      <vt:lpstr>Number of Problem Areas</vt:lpstr>
      <vt:lpstr>Implications</vt:lpstr>
      <vt:lpstr>Traditional VA Specialty Care</vt:lpstr>
      <vt:lpstr>Alternative Model of Specialty Care</vt:lpstr>
      <vt:lpstr>Advantages of Integrated Care</vt:lpstr>
      <vt:lpstr>PMD Integrated Care at Tampa VA</vt:lpstr>
      <vt:lpstr>Integrated Care Case Example: Staff Sergeant H.</vt:lpstr>
      <vt:lpstr>Staff Sergeant H.</vt:lpstr>
      <vt:lpstr>Evaluation &amp; Treatment</vt:lpstr>
      <vt:lpstr>Outcomes</vt:lpstr>
      <vt:lpstr>Selected References</vt:lpstr>
    </vt:vector>
  </TitlesOfParts>
  <Company>Department of Veterans Affairs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Chronic </dc:title>
  <dc:creator>VHATAMClarkM</dc:creator>
  <cp:lastModifiedBy>VHATAMClarkM</cp:lastModifiedBy>
  <cp:revision>722</cp:revision>
  <dcterms:created xsi:type="dcterms:W3CDTF">2011-09-28T15:44:35Z</dcterms:created>
  <dcterms:modified xsi:type="dcterms:W3CDTF">2011-10-18T15:50:41Z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NewReviewCycle">
    <vt:lpwstr/>
  </property>
  <property fmtid="{D5CDD505-2E9C-101B-9397-08002B2CF9AE}" pid="3" name="_AdHocReviewCycleID">
    <vt:i4>1067167204</vt:i4>
  </property>
  <property fmtid="{D5CDD505-2E9C-101B-9397-08002B2CF9AE}" pid="4" name="_EmailSubject">
    <vt:lpwstr>Battlemind to Home II Symposium Presenter Request</vt:lpwstr>
  </property>
  <property fmtid="{D5CDD505-2E9C-101B-9397-08002B2CF9AE}" pid="5" name="_AuthorEmail">
    <vt:lpwstr>Michael.Clark8@va.gov</vt:lpwstr>
  </property>
  <property fmtid="{D5CDD505-2E9C-101B-9397-08002B2CF9AE}" pid="6" name="_AuthorEmailDisplayName">
    <vt:lpwstr>Clark, Michael E.</vt:lpwstr>
  </property>
</Properties>
</file>