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quickStyle3.xml" ContentType="application/vnd.openxmlformats-officedocument.drawingml.diagramStyl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handoutMasterIdLst>
    <p:handoutMasterId r:id="rId63"/>
  </p:handoutMasterIdLst>
  <p:sldIdLst>
    <p:sldId id="374" r:id="rId2"/>
    <p:sldId id="381" r:id="rId3"/>
    <p:sldId id="380" r:id="rId4"/>
    <p:sldId id="739" r:id="rId5"/>
    <p:sldId id="624" r:id="rId6"/>
    <p:sldId id="392" r:id="rId7"/>
    <p:sldId id="623" r:id="rId8"/>
    <p:sldId id="409" r:id="rId9"/>
    <p:sldId id="411" r:id="rId10"/>
    <p:sldId id="412" r:id="rId11"/>
    <p:sldId id="414" r:id="rId12"/>
    <p:sldId id="445" r:id="rId13"/>
    <p:sldId id="458" r:id="rId14"/>
    <p:sldId id="664" r:id="rId15"/>
    <p:sldId id="717" r:id="rId16"/>
    <p:sldId id="747" r:id="rId17"/>
    <p:sldId id="749" r:id="rId18"/>
    <p:sldId id="750" r:id="rId19"/>
    <p:sldId id="751" r:id="rId20"/>
    <p:sldId id="752" r:id="rId21"/>
    <p:sldId id="738" r:id="rId22"/>
    <p:sldId id="464" r:id="rId23"/>
    <p:sldId id="455" r:id="rId24"/>
    <p:sldId id="677" r:id="rId25"/>
    <p:sldId id="676" r:id="rId26"/>
    <p:sldId id="678" r:id="rId27"/>
    <p:sldId id="679" r:id="rId28"/>
    <p:sldId id="680" r:id="rId29"/>
    <p:sldId id="690" r:id="rId30"/>
    <p:sldId id="707" r:id="rId31"/>
    <p:sldId id="689" r:id="rId32"/>
    <p:sldId id="696" r:id="rId33"/>
    <p:sldId id="710" r:id="rId34"/>
    <p:sldId id="709" r:id="rId35"/>
    <p:sldId id="711" r:id="rId36"/>
    <p:sldId id="714" r:id="rId37"/>
    <p:sldId id="615" r:id="rId38"/>
    <p:sldId id="716" r:id="rId39"/>
    <p:sldId id="715" r:id="rId40"/>
    <p:sldId id="737" r:id="rId41"/>
    <p:sldId id="620" r:id="rId42"/>
    <p:sldId id="718" r:id="rId43"/>
    <p:sldId id="719" r:id="rId44"/>
    <p:sldId id="720" r:id="rId45"/>
    <p:sldId id="721" r:id="rId46"/>
    <p:sldId id="722" r:id="rId47"/>
    <p:sldId id="723" r:id="rId48"/>
    <p:sldId id="724" r:id="rId49"/>
    <p:sldId id="725" r:id="rId50"/>
    <p:sldId id="726" r:id="rId51"/>
    <p:sldId id="727" r:id="rId52"/>
    <p:sldId id="728" r:id="rId53"/>
    <p:sldId id="729" r:id="rId54"/>
    <p:sldId id="730" r:id="rId55"/>
    <p:sldId id="731" r:id="rId56"/>
    <p:sldId id="732" r:id="rId57"/>
    <p:sldId id="733" r:id="rId58"/>
    <p:sldId id="734" r:id="rId59"/>
    <p:sldId id="735" r:id="rId60"/>
    <p:sldId id="736" r:id="rId61"/>
  </p:sldIdLst>
  <p:sldSz cx="10287000" cy="6858000" type="35mm"/>
  <p:notesSz cx="9601200" cy="7315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85A"/>
    <a:srgbClr val="CCECFF"/>
    <a:srgbClr val="FF6600"/>
    <a:srgbClr val="66FF66"/>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21783" autoAdjust="0"/>
    <p:restoredTop sz="76090" autoAdjust="0"/>
  </p:normalViewPr>
  <p:slideViewPr>
    <p:cSldViewPr>
      <p:cViewPr>
        <p:scale>
          <a:sx n="70" d="100"/>
          <a:sy n="70" d="100"/>
        </p:scale>
        <p:origin x="-870" y="-276"/>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00" d="100"/>
          <a:sy n="100" d="100"/>
        </p:scale>
        <p:origin x="-816" y="-102"/>
      </p:cViewPr>
      <p:guideLst>
        <p:guide orient="horz" pos="2304"/>
        <p:guide pos="302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5607AC-D694-4A93-AB5B-F0D3B3853EC9}"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E52658A9-288D-4B24-90DB-FC7453F27216}">
      <dgm:prSet phldrT="[Text]"/>
      <dgm:spPr/>
      <dgm:t>
        <a:bodyPr/>
        <a:lstStyle/>
        <a:p>
          <a:r>
            <a:rPr lang="en-US" dirty="0" smtClean="0"/>
            <a:t>Deployment</a:t>
          </a:r>
          <a:endParaRPr lang="en-US" dirty="0"/>
        </a:p>
      </dgm:t>
    </dgm:pt>
    <dgm:pt modelId="{69835C62-705A-43B1-BB82-C77B793D09EB}" type="parTrans" cxnId="{BB9BBAEE-DE8A-42A5-803F-8FD27EBAECAF}">
      <dgm:prSet/>
      <dgm:spPr/>
      <dgm:t>
        <a:bodyPr/>
        <a:lstStyle/>
        <a:p>
          <a:endParaRPr lang="en-US"/>
        </a:p>
      </dgm:t>
    </dgm:pt>
    <dgm:pt modelId="{1476438F-D0CF-402E-B356-9A59787EA712}" type="sibTrans" cxnId="{BB9BBAEE-DE8A-42A5-803F-8FD27EBAECAF}">
      <dgm:prSet/>
      <dgm:spPr/>
      <dgm:t>
        <a:bodyPr/>
        <a:lstStyle/>
        <a:p>
          <a:endParaRPr lang="en-US"/>
        </a:p>
      </dgm:t>
    </dgm:pt>
    <dgm:pt modelId="{60FF6CED-E9E7-4BA0-B313-AD44A780C11E}">
      <dgm:prSet phldrT="[Text]" custT="1"/>
      <dgm:spPr/>
      <dgm:t>
        <a:bodyPr/>
        <a:lstStyle/>
        <a:p>
          <a:r>
            <a:rPr lang="en-US" sz="2400" dirty="0" smtClean="0"/>
            <a:t>Social Alienation</a:t>
          </a:r>
          <a:endParaRPr lang="en-US" sz="2400" dirty="0"/>
        </a:p>
      </dgm:t>
    </dgm:pt>
    <dgm:pt modelId="{74C688CA-3C42-4E4F-A7E5-C43839B60A11}" type="parTrans" cxnId="{B8BD8E47-814E-49EA-9E88-01EFC28AA4DE}">
      <dgm:prSet/>
      <dgm:spPr/>
      <dgm:t>
        <a:bodyPr/>
        <a:lstStyle/>
        <a:p>
          <a:endParaRPr lang="en-US"/>
        </a:p>
      </dgm:t>
    </dgm:pt>
    <dgm:pt modelId="{53E63EB8-2245-4DDC-A49F-0F3A13CAB495}" type="sibTrans" cxnId="{B8BD8E47-814E-49EA-9E88-01EFC28AA4DE}">
      <dgm:prSet/>
      <dgm:spPr/>
      <dgm:t>
        <a:bodyPr/>
        <a:lstStyle/>
        <a:p>
          <a:endParaRPr lang="en-US"/>
        </a:p>
      </dgm:t>
    </dgm:pt>
    <dgm:pt modelId="{0ECE8F0C-1C74-487D-96E6-AA756D17E38B}">
      <dgm:prSet phldrT="[Text]" custT="1"/>
      <dgm:spPr/>
      <dgm:t>
        <a:bodyPr/>
        <a:lstStyle/>
        <a:p>
          <a:r>
            <a:rPr lang="en-US" sz="2400" dirty="0" smtClean="0"/>
            <a:t>Financial</a:t>
          </a:r>
          <a:endParaRPr lang="en-US" sz="2400" dirty="0"/>
        </a:p>
      </dgm:t>
    </dgm:pt>
    <dgm:pt modelId="{7FD57F45-3A19-481B-8065-A62E08374991}" type="parTrans" cxnId="{63926732-CAC2-42AD-A68C-55E1CB58B1EA}">
      <dgm:prSet/>
      <dgm:spPr/>
      <dgm:t>
        <a:bodyPr/>
        <a:lstStyle/>
        <a:p>
          <a:endParaRPr lang="en-US"/>
        </a:p>
      </dgm:t>
    </dgm:pt>
    <dgm:pt modelId="{B40C6762-E654-4A01-8CCF-41A59B540731}" type="sibTrans" cxnId="{63926732-CAC2-42AD-A68C-55E1CB58B1EA}">
      <dgm:prSet/>
      <dgm:spPr/>
      <dgm:t>
        <a:bodyPr/>
        <a:lstStyle/>
        <a:p>
          <a:endParaRPr lang="en-US"/>
        </a:p>
      </dgm:t>
    </dgm:pt>
    <dgm:pt modelId="{364FEF41-A7F5-43B7-9BC6-7E9B0D9096AD}">
      <dgm:prSet phldrT="[Text]" custT="1"/>
      <dgm:spPr/>
      <dgm:t>
        <a:bodyPr/>
        <a:lstStyle/>
        <a:p>
          <a:r>
            <a:rPr lang="en-US" sz="2400" dirty="0" smtClean="0"/>
            <a:t>Culture</a:t>
          </a:r>
          <a:endParaRPr lang="en-US" sz="2400" dirty="0"/>
        </a:p>
      </dgm:t>
    </dgm:pt>
    <dgm:pt modelId="{402EF976-7C41-4343-BAC8-6C214F52B841}" type="parTrans" cxnId="{B82C98CD-F179-4091-B2F8-5ACEE76AA12E}">
      <dgm:prSet/>
      <dgm:spPr/>
      <dgm:t>
        <a:bodyPr/>
        <a:lstStyle/>
        <a:p>
          <a:endParaRPr lang="en-US"/>
        </a:p>
      </dgm:t>
    </dgm:pt>
    <dgm:pt modelId="{4F9C667A-6DCB-4795-9339-730E71746606}" type="sibTrans" cxnId="{B82C98CD-F179-4091-B2F8-5ACEE76AA12E}">
      <dgm:prSet/>
      <dgm:spPr/>
      <dgm:t>
        <a:bodyPr/>
        <a:lstStyle/>
        <a:p>
          <a:endParaRPr lang="en-US"/>
        </a:p>
      </dgm:t>
    </dgm:pt>
    <dgm:pt modelId="{9741B3FC-F480-46D1-AC51-342F42E5A7A2}">
      <dgm:prSet phldrT="[Text]" custT="1"/>
      <dgm:spPr/>
      <dgm:t>
        <a:bodyPr/>
        <a:lstStyle/>
        <a:p>
          <a:r>
            <a:rPr lang="en-US" sz="2400" dirty="0" smtClean="0"/>
            <a:t>Academic &amp; Career</a:t>
          </a:r>
          <a:endParaRPr lang="en-US" sz="2400" dirty="0"/>
        </a:p>
      </dgm:t>
    </dgm:pt>
    <dgm:pt modelId="{40C31F85-5E18-471B-9EC4-B579EFE08963}" type="parTrans" cxnId="{7DAC0823-04E2-4EF7-BF38-A72ED8518D9A}">
      <dgm:prSet/>
      <dgm:spPr/>
      <dgm:t>
        <a:bodyPr/>
        <a:lstStyle/>
        <a:p>
          <a:endParaRPr lang="en-US"/>
        </a:p>
      </dgm:t>
    </dgm:pt>
    <dgm:pt modelId="{19E8F897-7C7C-4A98-8702-29DF5AA02F5C}" type="sibTrans" cxnId="{7DAC0823-04E2-4EF7-BF38-A72ED8518D9A}">
      <dgm:prSet/>
      <dgm:spPr/>
      <dgm:t>
        <a:bodyPr/>
        <a:lstStyle/>
        <a:p>
          <a:endParaRPr lang="en-US"/>
        </a:p>
      </dgm:t>
    </dgm:pt>
    <dgm:pt modelId="{C62E49A7-4DB6-47C5-9CA5-A54C67318860}">
      <dgm:prSet phldrT="[Text]" custT="1"/>
      <dgm:spPr/>
      <dgm:t>
        <a:bodyPr/>
        <a:lstStyle/>
        <a:p>
          <a:r>
            <a:rPr lang="en-US" sz="2100" dirty="0" smtClean="0"/>
            <a:t>Reintegration</a:t>
          </a:r>
          <a:endParaRPr lang="en-US" sz="2100" dirty="0"/>
        </a:p>
      </dgm:t>
    </dgm:pt>
    <dgm:pt modelId="{84AA7B40-3B07-4714-BE6D-0D2872CE057C}" type="parTrans" cxnId="{F3BA34CD-4976-4E44-B4AB-A8E768E2C2F8}">
      <dgm:prSet/>
      <dgm:spPr/>
      <dgm:t>
        <a:bodyPr/>
        <a:lstStyle/>
        <a:p>
          <a:endParaRPr lang="en-US"/>
        </a:p>
      </dgm:t>
    </dgm:pt>
    <dgm:pt modelId="{C9163863-3129-4BE2-95CB-431A97928116}" type="sibTrans" cxnId="{F3BA34CD-4976-4E44-B4AB-A8E768E2C2F8}">
      <dgm:prSet/>
      <dgm:spPr/>
      <dgm:t>
        <a:bodyPr/>
        <a:lstStyle/>
        <a:p>
          <a:endParaRPr lang="en-US"/>
        </a:p>
      </dgm:t>
    </dgm:pt>
    <dgm:pt modelId="{E50A0A0C-7274-4C88-A553-E094308F955C}">
      <dgm:prSet phldrT="[Text]" custT="1"/>
      <dgm:spPr/>
      <dgm:t>
        <a:bodyPr/>
        <a:lstStyle/>
        <a:p>
          <a:r>
            <a:rPr lang="en-US" sz="2400" dirty="0" smtClean="0"/>
            <a:t>Spiritual</a:t>
          </a:r>
          <a:endParaRPr lang="en-US" sz="2400" dirty="0"/>
        </a:p>
      </dgm:t>
    </dgm:pt>
    <dgm:pt modelId="{033113C1-4291-4F0E-A290-F06CE25D4ED6}" type="parTrans" cxnId="{8E08511F-424D-43DA-BE2B-DBFEFB1FFDF9}">
      <dgm:prSet/>
      <dgm:spPr/>
      <dgm:t>
        <a:bodyPr/>
        <a:lstStyle/>
        <a:p>
          <a:endParaRPr lang="en-US"/>
        </a:p>
      </dgm:t>
    </dgm:pt>
    <dgm:pt modelId="{EE8624FF-B738-43DF-8EBC-B465AA65001D}" type="sibTrans" cxnId="{8E08511F-424D-43DA-BE2B-DBFEFB1FFDF9}">
      <dgm:prSet/>
      <dgm:spPr/>
      <dgm:t>
        <a:bodyPr/>
        <a:lstStyle/>
        <a:p>
          <a:endParaRPr lang="en-US"/>
        </a:p>
      </dgm:t>
    </dgm:pt>
    <dgm:pt modelId="{D315C75E-2B1F-4678-AB38-A7BE2F5B3EEE}" type="pres">
      <dgm:prSet presAssocID="{D95607AC-D694-4A93-AB5B-F0D3B3853EC9}" presName="composite" presStyleCnt="0">
        <dgm:presLayoutVars>
          <dgm:chMax val="1"/>
          <dgm:dir/>
          <dgm:resizeHandles val="exact"/>
        </dgm:presLayoutVars>
      </dgm:prSet>
      <dgm:spPr/>
      <dgm:t>
        <a:bodyPr/>
        <a:lstStyle/>
        <a:p>
          <a:endParaRPr lang="en-US"/>
        </a:p>
      </dgm:t>
    </dgm:pt>
    <dgm:pt modelId="{9F3BA3E0-46B4-462E-9827-5E9766E5FF71}" type="pres">
      <dgm:prSet presAssocID="{D95607AC-D694-4A93-AB5B-F0D3B3853EC9}" presName="radial" presStyleCnt="0">
        <dgm:presLayoutVars>
          <dgm:animLvl val="ctr"/>
        </dgm:presLayoutVars>
      </dgm:prSet>
      <dgm:spPr/>
    </dgm:pt>
    <dgm:pt modelId="{843CE29D-EDF5-4E63-8E69-6653F33649DD}" type="pres">
      <dgm:prSet presAssocID="{E52658A9-288D-4B24-90DB-FC7453F27216}" presName="centerShape" presStyleLbl="vennNode1" presStyleIdx="0" presStyleCnt="7" custScaleX="99277" custScaleY="87705"/>
      <dgm:spPr/>
      <dgm:t>
        <a:bodyPr/>
        <a:lstStyle/>
        <a:p>
          <a:endParaRPr lang="en-US"/>
        </a:p>
      </dgm:t>
    </dgm:pt>
    <dgm:pt modelId="{48B4BD22-820F-47A3-B694-8C69775CA282}" type="pres">
      <dgm:prSet presAssocID="{60FF6CED-E9E7-4BA0-B313-AD44A780C11E}" presName="node" presStyleLbl="vennNode1" presStyleIdx="1" presStyleCnt="7" custScaleX="143273" custScaleY="135432">
        <dgm:presLayoutVars>
          <dgm:bulletEnabled val="1"/>
        </dgm:presLayoutVars>
      </dgm:prSet>
      <dgm:spPr/>
      <dgm:t>
        <a:bodyPr/>
        <a:lstStyle/>
        <a:p>
          <a:endParaRPr lang="en-US"/>
        </a:p>
      </dgm:t>
    </dgm:pt>
    <dgm:pt modelId="{4049D0D5-345E-42BD-B884-63E26297C843}" type="pres">
      <dgm:prSet presAssocID="{C62E49A7-4DB6-47C5-9CA5-A54C67318860}" presName="node" presStyleLbl="vennNode1" presStyleIdx="2" presStyleCnt="7" custScaleX="138625" custScaleY="135432">
        <dgm:presLayoutVars>
          <dgm:bulletEnabled val="1"/>
        </dgm:presLayoutVars>
      </dgm:prSet>
      <dgm:spPr/>
      <dgm:t>
        <a:bodyPr/>
        <a:lstStyle/>
        <a:p>
          <a:endParaRPr lang="en-US"/>
        </a:p>
      </dgm:t>
    </dgm:pt>
    <dgm:pt modelId="{4EEE75EF-EB63-4E08-8F3D-D9DF7C78C36B}" type="pres">
      <dgm:prSet presAssocID="{E50A0A0C-7274-4C88-A553-E094308F955C}" presName="node" presStyleLbl="vennNode1" presStyleIdx="3" presStyleCnt="7" custScaleX="143273" custScaleY="135432">
        <dgm:presLayoutVars>
          <dgm:bulletEnabled val="1"/>
        </dgm:presLayoutVars>
      </dgm:prSet>
      <dgm:spPr/>
      <dgm:t>
        <a:bodyPr/>
        <a:lstStyle/>
        <a:p>
          <a:endParaRPr lang="en-US"/>
        </a:p>
      </dgm:t>
    </dgm:pt>
    <dgm:pt modelId="{B004944E-8007-44FF-9DE3-9E3BD94F9C02}" type="pres">
      <dgm:prSet presAssocID="{0ECE8F0C-1C74-487D-96E6-AA756D17E38B}" presName="node" presStyleLbl="vennNode1" presStyleIdx="4" presStyleCnt="7" custScaleX="143273" custScaleY="135432">
        <dgm:presLayoutVars>
          <dgm:bulletEnabled val="1"/>
        </dgm:presLayoutVars>
      </dgm:prSet>
      <dgm:spPr/>
      <dgm:t>
        <a:bodyPr/>
        <a:lstStyle/>
        <a:p>
          <a:endParaRPr lang="en-US"/>
        </a:p>
      </dgm:t>
    </dgm:pt>
    <dgm:pt modelId="{B3784513-2D94-44A7-90D0-9EAC8E58F066}" type="pres">
      <dgm:prSet presAssocID="{364FEF41-A7F5-43B7-9BC6-7E9B0D9096AD}" presName="node" presStyleLbl="vennNode1" presStyleIdx="5" presStyleCnt="7" custScaleX="143273" custScaleY="135432">
        <dgm:presLayoutVars>
          <dgm:bulletEnabled val="1"/>
        </dgm:presLayoutVars>
      </dgm:prSet>
      <dgm:spPr/>
      <dgm:t>
        <a:bodyPr/>
        <a:lstStyle/>
        <a:p>
          <a:endParaRPr lang="en-US"/>
        </a:p>
      </dgm:t>
    </dgm:pt>
    <dgm:pt modelId="{0B69947A-713F-4718-BCE4-5842C958A9A1}" type="pres">
      <dgm:prSet presAssocID="{9741B3FC-F480-46D1-AC51-342F42E5A7A2}" presName="node" presStyleLbl="vennNode1" presStyleIdx="6" presStyleCnt="7" custScaleX="143273" custScaleY="135432">
        <dgm:presLayoutVars>
          <dgm:bulletEnabled val="1"/>
        </dgm:presLayoutVars>
      </dgm:prSet>
      <dgm:spPr/>
      <dgm:t>
        <a:bodyPr/>
        <a:lstStyle/>
        <a:p>
          <a:endParaRPr lang="en-US"/>
        </a:p>
      </dgm:t>
    </dgm:pt>
  </dgm:ptLst>
  <dgm:cxnLst>
    <dgm:cxn modelId="{4D5099C0-7083-4EE5-921D-FBBDBDB162A1}" type="presOf" srcId="{364FEF41-A7F5-43B7-9BC6-7E9B0D9096AD}" destId="{B3784513-2D94-44A7-90D0-9EAC8E58F066}" srcOrd="0" destOrd="0" presId="urn:microsoft.com/office/officeart/2005/8/layout/radial3"/>
    <dgm:cxn modelId="{BBCD7295-39EE-4CC2-A6A5-1DC25A316170}" type="presOf" srcId="{0ECE8F0C-1C74-487D-96E6-AA756D17E38B}" destId="{B004944E-8007-44FF-9DE3-9E3BD94F9C02}" srcOrd="0" destOrd="0" presId="urn:microsoft.com/office/officeart/2005/8/layout/radial3"/>
    <dgm:cxn modelId="{B322A8E2-6708-4796-8EA4-93DDF54440BC}" type="presOf" srcId="{E52658A9-288D-4B24-90DB-FC7453F27216}" destId="{843CE29D-EDF5-4E63-8E69-6653F33649DD}" srcOrd="0" destOrd="0" presId="urn:microsoft.com/office/officeart/2005/8/layout/radial3"/>
    <dgm:cxn modelId="{C08603FE-72DD-4CE4-9046-586D3C130341}" type="presOf" srcId="{D95607AC-D694-4A93-AB5B-F0D3B3853EC9}" destId="{D315C75E-2B1F-4678-AB38-A7BE2F5B3EEE}" srcOrd="0" destOrd="0" presId="urn:microsoft.com/office/officeart/2005/8/layout/radial3"/>
    <dgm:cxn modelId="{A36018D5-0771-4940-A6C6-D2764DA898A3}" type="presOf" srcId="{E50A0A0C-7274-4C88-A553-E094308F955C}" destId="{4EEE75EF-EB63-4E08-8F3D-D9DF7C78C36B}" srcOrd="0" destOrd="0" presId="urn:microsoft.com/office/officeart/2005/8/layout/radial3"/>
    <dgm:cxn modelId="{A426E7E7-BAF5-4467-BBF1-F6F30B2F8113}" type="presOf" srcId="{9741B3FC-F480-46D1-AC51-342F42E5A7A2}" destId="{0B69947A-713F-4718-BCE4-5842C958A9A1}" srcOrd="0" destOrd="0" presId="urn:microsoft.com/office/officeart/2005/8/layout/radial3"/>
    <dgm:cxn modelId="{B8BD8E47-814E-49EA-9E88-01EFC28AA4DE}" srcId="{E52658A9-288D-4B24-90DB-FC7453F27216}" destId="{60FF6CED-E9E7-4BA0-B313-AD44A780C11E}" srcOrd="0" destOrd="0" parTransId="{74C688CA-3C42-4E4F-A7E5-C43839B60A11}" sibTransId="{53E63EB8-2245-4DDC-A49F-0F3A13CAB495}"/>
    <dgm:cxn modelId="{7DAC0823-04E2-4EF7-BF38-A72ED8518D9A}" srcId="{E52658A9-288D-4B24-90DB-FC7453F27216}" destId="{9741B3FC-F480-46D1-AC51-342F42E5A7A2}" srcOrd="5" destOrd="0" parTransId="{40C31F85-5E18-471B-9EC4-B579EFE08963}" sibTransId="{19E8F897-7C7C-4A98-8702-29DF5AA02F5C}"/>
    <dgm:cxn modelId="{90838E2A-34C4-4B5F-812B-FF62E43C77D7}" type="presOf" srcId="{C62E49A7-4DB6-47C5-9CA5-A54C67318860}" destId="{4049D0D5-345E-42BD-B884-63E26297C843}" srcOrd="0" destOrd="0" presId="urn:microsoft.com/office/officeart/2005/8/layout/radial3"/>
    <dgm:cxn modelId="{F3BA34CD-4976-4E44-B4AB-A8E768E2C2F8}" srcId="{E52658A9-288D-4B24-90DB-FC7453F27216}" destId="{C62E49A7-4DB6-47C5-9CA5-A54C67318860}" srcOrd="1" destOrd="0" parTransId="{84AA7B40-3B07-4714-BE6D-0D2872CE057C}" sibTransId="{C9163863-3129-4BE2-95CB-431A97928116}"/>
    <dgm:cxn modelId="{8E08511F-424D-43DA-BE2B-DBFEFB1FFDF9}" srcId="{E52658A9-288D-4B24-90DB-FC7453F27216}" destId="{E50A0A0C-7274-4C88-A553-E094308F955C}" srcOrd="2" destOrd="0" parTransId="{033113C1-4291-4F0E-A290-F06CE25D4ED6}" sibTransId="{EE8624FF-B738-43DF-8EBC-B465AA65001D}"/>
    <dgm:cxn modelId="{BB9BBAEE-DE8A-42A5-803F-8FD27EBAECAF}" srcId="{D95607AC-D694-4A93-AB5B-F0D3B3853EC9}" destId="{E52658A9-288D-4B24-90DB-FC7453F27216}" srcOrd="0" destOrd="0" parTransId="{69835C62-705A-43B1-BB82-C77B793D09EB}" sibTransId="{1476438F-D0CF-402E-B356-9A59787EA712}"/>
    <dgm:cxn modelId="{B1F03A3C-BD5C-4005-B164-6FACA9CDC90D}" type="presOf" srcId="{60FF6CED-E9E7-4BA0-B313-AD44A780C11E}" destId="{48B4BD22-820F-47A3-B694-8C69775CA282}" srcOrd="0" destOrd="0" presId="urn:microsoft.com/office/officeart/2005/8/layout/radial3"/>
    <dgm:cxn modelId="{63926732-CAC2-42AD-A68C-55E1CB58B1EA}" srcId="{E52658A9-288D-4B24-90DB-FC7453F27216}" destId="{0ECE8F0C-1C74-487D-96E6-AA756D17E38B}" srcOrd="3" destOrd="0" parTransId="{7FD57F45-3A19-481B-8065-A62E08374991}" sibTransId="{B40C6762-E654-4A01-8CCF-41A59B540731}"/>
    <dgm:cxn modelId="{B82C98CD-F179-4091-B2F8-5ACEE76AA12E}" srcId="{E52658A9-288D-4B24-90DB-FC7453F27216}" destId="{364FEF41-A7F5-43B7-9BC6-7E9B0D9096AD}" srcOrd="4" destOrd="0" parTransId="{402EF976-7C41-4343-BAC8-6C214F52B841}" sibTransId="{4F9C667A-6DCB-4795-9339-730E71746606}"/>
    <dgm:cxn modelId="{E45AAA7F-62CA-4541-8215-4195D432D0BB}" type="presParOf" srcId="{D315C75E-2B1F-4678-AB38-A7BE2F5B3EEE}" destId="{9F3BA3E0-46B4-462E-9827-5E9766E5FF71}" srcOrd="0" destOrd="0" presId="urn:microsoft.com/office/officeart/2005/8/layout/radial3"/>
    <dgm:cxn modelId="{B5D8C264-00CA-4AF4-B4AF-9AA39B997BB7}" type="presParOf" srcId="{9F3BA3E0-46B4-462E-9827-5E9766E5FF71}" destId="{843CE29D-EDF5-4E63-8E69-6653F33649DD}" srcOrd="0" destOrd="0" presId="urn:microsoft.com/office/officeart/2005/8/layout/radial3"/>
    <dgm:cxn modelId="{B52D37B4-AC38-41C6-80E5-D4D7208BB720}" type="presParOf" srcId="{9F3BA3E0-46B4-462E-9827-5E9766E5FF71}" destId="{48B4BD22-820F-47A3-B694-8C69775CA282}" srcOrd="1" destOrd="0" presId="urn:microsoft.com/office/officeart/2005/8/layout/radial3"/>
    <dgm:cxn modelId="{6BA02A9F-48BA-4585-BA59-C4753C9B0BCE}" type="presParOf" srcId="{9F3BA3E0-46B4-462E-9827-5E9766E5FF71}" destId="{4049D0D5-345E-42BD-B884-63E26297C843}" srcOrd="2" destOrd="0" presId="urn:microsoft.com/office/officeart/2005/8/layout/radial3"/>
    <dgm:cxn modelId="{085E1C7C-04ED-4F81-B900-C03FAF43A357}" type="presParOf" srcId="{9F3BA3E0-46B4-462E-9827-5E9766E5FF71}" destId="{4EEE75EF-EB63-4E08-8F3D-D9DF7C78C36B}" srcOrd="3" destOrd="0" presId="urn:microsoft.com/office/officeart/2005/8/layout/radial3"/>
    <dgm:cxn modelId="{C7026043-3EFA-487A-964D-F6AF8B6BB82B}" type="presParOf" srcId="{9F3BA3E0-46B4-462E-9827-5E9766E5FF71}" destId="{B004944E-8007-44FF-9DE3-9E3BD94F9C02}" srcOrd="4" destOrd="0" presId="urn:microsoft.com/office/officeart/2005/8/layout/radial3"/>
    <dgm:cxn modelId="{DC677D6A-4695-4062-9CB0-69F00F01FAE1}" type="presParOf" srcId="{9F3BA3E0-46B4-462E-9827-5E9766E5FF71}" destId="{B3784513-2D94-44A7-90D0-9EAC8E58F066}" srcOrd="5" destOrd="0" presId="urn:microsoft.com/office/officeart/2005/8/layout/radial3"/>
    <dgm:cxn modelId="{5B2E79F5-E1EE-42F9-BC16-4E439F6CBA72}" type="presParOf" srcId="{9F3BA3E0-46B4-462E-9827-5E9766E5FF71}" destId="{0B69947A-713F-4718-BCE4-5842C958A9A1}" srcOrd="6" destOrd="0" presId="urn:microsoft.com/office/officeart/2005/8/layout/radial3"/>
  </dgm:cxnLst>
  <dgm:bg/>
  <dgm:whole/>
</dgm:dataModel>
</file>

<file path=ppt/diagrams/data2.xml><?xml version="1.0" encoding="utf-8"?>
<dgm:dataModel xmlns:dgm="http://schemas.openxmlformats.org/drawingml/2006/diagram" xmlns:a="http://schemas.openxmlformats.org/drawingml/2006/main">
  <dgm:ptLst>
    <dgm:pt modelId="{D95607AC-D694-4A93-AB5B-F0D3B3853EC9}"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E52658A9-288D-4B24-90DB-FC7453F27216}">
      <dgm:prSet phldrT="[Text]"/>
      <dgm:spPr/>
      <dgm:t>
        <a:bodyPr/>
        <a:lstStyle/>
        <a:p>
          <a:r>
            <a:rPr lang="en-US" dirty="0" smtClean="0"/>
            <a:t>Deployment</a:t>
          </a:r>
          <a:endParaRPr lang="en-US" dirty="0"/>
        </a:p>
      </dgm:t>
    </dgm:pt>
    <dgm:pt modelId="{69835C62-705A-43B1-BB82-C77B793D09EB}" type="parTrans" cxnId="{BB9BBAEE-DE8A-42A5-803F-8FD27EBAECAF}">
      <dgm:prSet/>
      <dgm:spPr/>
      <dgm:t>
        <a:bodyPr/>
        <a:lstStyle/>
        <a:p>
          <a:endParaRPr lang="en-US"/>
        </a:p>
      </dgm:t>
    </dgm:pt>
    <dgm:pt modelId="{1476438F-D0CF-402E-B356-9A59787EA712}" type="sibTrans" cxnId="{BB9BBAEE-DE8A-42A5-803F-8FD27EBAECAF}">
      <dgm:prSet/>
      <dgm:spPr/>
      <dgm:t>
        <a:bodyPr/>
        <a:lstStyle/>
        <a:p>
          <a:endParaRPr lang="en-US"/>
        </a:p>
      </dgm:t>
    </dgm:pt>
    <dgm:pt modelId="{60FF6CED-E9E7-4BA0-B313-AD44A780C11E}">
      <dgm:prSet phldrT="[Text]"/>
      <dgm:spPr/>
      <dgm:t>
        <a:bodyPr/>
        <a:lstStyle/>
        <a:p>
          <a:r>
            <a:rPr lang="en-US" dirty="0" smtClean="0"/>
            <a:t>Depression</a:t>
          </a:r>
          <a:endParaRPr lang="en-US" dirty="0"/>
        </a:p>
      </dgm:t>
    </dgm:pt>
    <dgm:pt modelId="{74C688CA-3C42-4E4F-A7E5-C43839B60A11}" type="parTrans" cxnId="{B8BD8E47-814E-49EA-9E88-01EFC28AA4DE}">
      <dgm:prSet/>
      <dgm:spPr/>
      <dgm:t>
        <a:bodyPr/>
        <a:lstStyle/>
        <a:p>
          <a:endParaRPr lang="en-US"/>
        </a:p>
      </dgm:t>
    </dgm:pt>
    <dgm:pt modelId="{53E63EB8-2245-4DDC-A49F-0F3A13CAB495}" type="sibTrans" cxnId="{B8BD8E47-814E-49EA-9E88-01EFC28AA4DE}">
      <dgm:prSet/>
      <dgm:spPr/>
      <dgm:t>
        <a:bodyPr/>
        <a:lstStyle/>
        <a:p>
          <a:endParaRPr lang="en-US"/>
        </a:p>
      </dgm:t>
    </dgm:pt>
    <dgm:pt modelId="{0ECE8F0C-1C74-487D-96E6-AA756D17E38B}">
      <dgm:prSet phldrT="[Text]"/>
      <dgm:spPr/>
      <dgm:t>
        <a:bodyPr/>
        <a:lstStyle/>
        <a:p>
          <a:r>
            <a:rPr lang="en-US" dirty="0" smtClean="0"/>
            <a:t>PTSD</a:t>
          </a:r>
          <a:endParaRPr lang="en-US" dirty="0"/>
        </a:p>
      </dgm:t>
    </dgm:pt>
    <dgm:pt modelId="{7FD57F45-3A19-481B-8065-A62E08374991}" type="parTrans" cxnId="{63926732-CAC2-42AD-A68C-55E1CB58B1EA}">
      <dgm:prSet/>
      <dgm:spPr/>
      <dgm:t>
        <a:bodyPr/>
        <a:lstStyle/>
        <a:p>
          <a:endParaRPr lang="en-US"/>
        </a:p>
      </dgm:t>
    </dgm:pt>
    <dgm:pt modelId="{B40C6762-E654-4A01-8CCF-41A59B540731}" type="sibTrans" cxnId="{63926732-CAC2-42AD-A68C-55E1CB58B1EA}">
      <dgm:prSet/>
      <dgm:spPr/>
      <dgm:t>
        <a:bodyPr/>
        <a:lstStyle/>
        <a:p>
          <a:endParaRPr lang="en-US"/>
        </a:p>
      </dgm:t>
    </dgm:pt>
    <dgm:pt modelId="{364FEF41-A7F5-43B7-9BC6-7E9B0D9096AD}">
      <dgm:prSet phldrT="[Text]"/>
      <dgm:spPr/>
      <dgm:t>
        <a:bodyPr/>
        <a:lstStyle/>
        <a:p>
          <a:r>
            <a:rPr lang="en-US" dirty="0" smtClean="0"/>
            <a:t>Substance Use/Abuse</a:t>
          </a:r>
          <a:endParaRPr lang="en-US" dirty="0"/>
        </a:p>
      </dgm:t>
    </dgm:pt>
    <dgm:pt modelId="{402EF976-7C41-4343-BAC8-6C214F52B841}" type="parTrans" cxnId="{B82C98CD-F179-4091-B2F8-5ACEE76AA12E}">
      <dgm:prSet/>
      <dgm:spPr/>
      <dgm:t>
        <a:bodyPr/>
        <a:lstStyle/>
        <a:p>
          <a:endParaRPr lang="en-US"/>
        </a:p>
      </dgm:t>
    </dgm:pt>
    <dgm:pt modelId="{4F9C667A-6DCB-4795-9339-730E71746606}" type="sibTrans" cxnId="{B82C98CD-F179-4091-B2F8-5ACEE76AA12E}">
      <dgm:prSet/>
      <dgm:spPr/>
      <dgm:t>
        <a:bodyPr/>
        <a:lstStyle/>
        <a:p>
          <a:endParaRPr lang="en-US"/>
        </a:p>
      </dgm:t>
    </dgm:pt>
    <dgm:pt modelId="{9741B3FC-F480-46D1-AC51-342F42E5A7A2}">
      <dgm:prSet phldrT="[Text]"/>
      <dgm:spPr/>
      <dgm:t>
        <a:bodyPr/>
        <a:lstStyle/>
        <a:p>
          <a:r>
            <a:rPr lang="en-US" dirty="0" smtClean="0"/>
            <a:t>Insomnia</a:t>
          </a:r>
          <a:endParaRPr lang="en-US" dirty="0"/>
        </a:p>
      </dgm:t>
    </dgm:pt>
    <dgm:pt modelId="{40C31F85-5E18-471B-9EC4-B579EFE08963}" type="parTrans" cxnId="{7DAC0823-04E2-4EF7-BF38-A72ED8518D9A}">
      <dgm:prSet/>
      <dgm:spPr/>
      <dgm:t>
        <a:bodyPr/>
        <a:lstStyle/>
        <a:p>
          <a:endParaRPr lang="en-US"/>
        </a:p>
      </dgm:t>
    </dgm:pt>
    <dgm:pt modelId="{19E8F897-7C7C-4A98-8702-29DF5AA02F5C}" type="sibTrans" cxnId="{7DAC0823-04E2-4EF7-BF38-A72ED8518D9A}">
      <dgm:prSet/>
      <dgm:spPr/>
      <dgm:t>
        <a:bodyPr/>
        <a:lstStyle/>
        <a:p>
          <a:endParaRPr lang="en-US"/>
        </a:p>
      </dgm:t>
    </dgm:pt>
    <dgm:pt modelId="{C62E49A7-4DB6-47C5-9CA5-A54C67318860}">
      <dgm:prSet phldrT="[Text]"/>
      <dgm:spPr/>
      <dgm:t>
        <a:bodyPr/>
        <a:lstStyle/>
        <a:p>
          <a:r>
            <a:rPr lang="en-US" dirty="0" smtClean="0"/>
            <a:t>Suicide</a:t>
          </a:r>
          <a:endParaRPr lang="en-US" dirty="0"/>
        </a:p>
      </dgm:t>
    </dgm:pt>
    <dgm:pt modelId="{84AA7B40-3B07-4714-BE6D-0D2872CE057C}" type="parTrans" cxnId="{F3BA34CD-4976-4E44-B4AB-A8E768E2C2F8}">
      <dgm:prSet/>
      <dgm:spPr/>
      <dgm:t>
        <a:bodyPr/>
        <a:lstStyle/>
        <a:p>
          <a:endParaRPr lang="en-US"/>
        </a:p>
      </dgm:t>
    </dgm:pt>
    <dgm:pt modelId="{C9163863-3129-4BE2-95CB-431A97928116}" type="sibTrans" cxnId="{F3BA34CD-4976-4E44-B4AB-A8E768E2C2F8}">
      <dgm:prSet/>
      <dgm:spPr/>
      <dgm:t>
        <a:bodyPr/>
        <a:lstStyle/>
        <a:p>
          <a:endParaRPr lang="en-US"/>
        </a:p>
      </dgm:t>
    </dgm:pt>
    <dgm:pt modelId="{E50A0A0C-7274-4C88-A553-E094308F955C}">
      <dgm:prSet phldrT="[Text]"/>
      <dgm:spPr/>
      <dgm:t>
        <a:bodyPr/>
        <a:lstStyle/>
        <a:p>
          <a:r>
            <a:rPr lang="en-US" dirty="0" err="1" smtClean="0"/>
            <a:t>mTBI</a:t>
          </a:r>
          <a:endParaRPr lang="en-US" dirty="0"/>
        </a:p>
      </dgm:t>
    </dgm:pt>
    <dgm:pt modelId="{033113C1-4291-4F0E-A290-F06CE25D4ED6}" type="parTrans" cxnId="{8E08511F-424D-43DA-BE2B-DBFEFB1FFDF9}">
      <dgm:prSet/>
      <dgm:spPr/>
      <dgm:t>
        <a:bodyPr/>
        <a:lstStyle/>
        <a:p>
          <a:endParaRPr lang="en-US"/>
        </a:p>
      </dgm:t>
    </dgm:pt>
    <dgm:pt modelId="{EE8624FF-B738-43DF-8EBC-B465AA65001D}" type="sibTrans" cxnId="{8E08511F-424D-43DA-BE2B-DBFEFB1FFDF9}">
      <dgm:prSet/>
      <dgm:spPr/>
      <dgm:t>
        <a:bodyPr/>
        <a:lstStyle/>
        <a:p>
          <a:endParaRPr lang="en-US"/>
        </a:p>
      </dgm:t>
    </dgm:pt>
    <dgm:pt modelId="{BD386121-9CD5-4A6B-9542-096AB5029958}">
      <dgm:prSet phldrT="[Text]"/>
      <dgm:spPr/>
      <dgm:t>
        <a:bodyPr/>
        <a:lstStyle/>
        <a:p>
          <a:r>
            <a:rPr lang="en-US" dirty="0" smtClean="0"/>
            <a:t>Relationship Problems</a:t>
          </a:r>
          <a:endParaRPr lang="en-US" dirty="0"/>
        </a:p>
      </dgm:t>
    </dgm:pt>
    <dgm:pt modelId="{D378B974-99A6-46CA-A67A-58E84FEA16C2}" type="parTrans" cxnId="{E374E031-5960-403B-8090-6AF620AAAE8A}">
      <dgm:prSet/>
      <dgm:spPr/>
      <dgm:t>
        <a:bodyPr/>
        <a:lstStyle/>
        <a:p>
          <a:endParaRPr lang="en-US"/>
        </a:p>
      </dgm:t>
    </dgm:pt>
    <dgm:pt modelId="{B2C668E7-1758-47F9-B256-8D0B8A782845}" type="sibTrans" cxnId="{E374E031-5960-403B-8090-6AF620AAAE8A}">
      <dgm:prSet/>
      <dgm:spPr/>
      <dgm:t>
        <a:bodyPr/>
        <a:lstStyle/>
        <a:p>
          <a:endParaRPr lang="en-US"/>
        </a:p>
      </dgm:t>
    </dgm:pt>
    <dgm:pt modelId="{D315C75E-2B1F-4678-AB38-A7BE2F5B3EEE}" type="pres">
      <dgm:prSet presAssocID="{D95607AC-D694-4A93-AB5B-F0D3B3853EC9}" presName="composite" presStyleCnt="0">
        <dgm:presLayoutVars>
          <dgm:chMax val="1"/>
          <dgm:dir/>
          <dgm:resizeHandles val="exact"/>
        </dgm:presLayoutVars>
      </dgm:prSet>
      <dgm:spPr/>
      <dgm:t>
        <a:bodyPr/>
        <a:lstStyle/>
        <a:p>
          <a:endParaRPr lang="en-US"/>
        </a:p>
      </dgm:t>
    </dgm:pt>
    <dgm:pt modelId="{9F3BA3E0-46B4-462E-9827-5E9766E5FF71}" type="pres">
      <dgm:prSet presAssocID="{D95607AC-D694-4A93-AB5B-F0D3B3853EC9}" presName="radial" presStyleCnt="0">
        <dgm:presLayoutVars>
          <dgm:animLvl val="ctr"/>
        </dgm:presLayoutVars>
      </dgm:prSet>
      <dgm:spPr/>
    </dgm:pt>
    <dgm:pt modelId="{843CE29D-EDF5-4E63-8E69-6653F33649DD}" type="pres">
      <dgm:prSet presAssocID="{E52658A9-288D-4B24-90DB-FC7453F27216}" presName="centerShape" presStyleLbl="vennNode1" presStyleIdx="0" presStyleCnt="8" custScaleX="92317" custScaleY="89435" custLinFactNeighborY="63"/>
      <dgm:spPr/>
      <dgm:t>
        <a:bodyPr/>
        <a:lstStyle/>
        <a:p>
          <a:endParaRPr lang="en-US"/>
        </a:p>
      </dgm:t>
    </dgm:pt>
    <dgm:pt modelId="{48B4BD22-820F-47A3-B694-8C69775CA282}" type="pres">
      <dgm:prSet presAssocID="{60FF6CED-E9E7-4BA0-B313-AD44A780C11E}" presName="node" presStyleLbl="vennNode1" presStyleIdx="1" presStyleCnt="8" custScaleX="127029" custScaleY="115584" custRadScaleRad="92462">
        <dgm:presLayoutVars>
          <dgm:bulletEnabled val="1"/>
        </dgm:presLayoutVars>
      </dgm:prSet>
      <dgm:spPr/>
      <dgm:t>
        <a:bodyPr/>
        <a:lstStyle/>
        <a:p>
          <a:endParaRPr lang="en-US"/>
        </a:p>
      </dgm:t>
    </dgm:pt>
    <dgm:pt modelId="{4049D0D5-345E-42BD-B884-63E26297C843}" type="pres">
      <dgm:prSet presAssocID="{C62E49A7-4DB6-47C5-9CA5-A54C67318860}" presName="node" presStyleLbl="vennNode1" presStyleIdx="2" presStyleCnt="8" custScaleX="127029" custScaleY="115584" custRadScaleRad="99920" custRadScaleInc="112">
        <dgm:presLayoutVars>
          <dgm:bulletEnabled val="1"/>
        </dgm:presLayoutVars>
      </dgm:prSet>
      <dgm:spPr/>
      <dgm:t>
        <a:bodyPr/>
        <a:lstStyle/>
        <a:p>
          <a:endParaRPr lang="en-US"/>
        </a:p>
      </dgm:t>
    </dgm:pt>
    <dgm:pt modelId="{4EEE75EF-EB63-4E08-8F3D-D9DF7C78C36B}" type="pres">
      <dgm:prSet presAssocID="{E50A0A0C-7274-4C88-A553-E094308F955C}" presName="node" presStyleLbl="vennNode1" presStyleIdx="3" presStyleCnt="8" custScaleX="127029" custScaleY="115584" custRadScaleRad="100028" custRadScaleInc="139">
        <dgm:presLayoutVars>
          <dgm:bulletEnabled val="1"/>
        </dgm:presLayoutVars>
      </dgm:prSet>
      <dgm:spPr/>
      <dgm:t>
        <a:bodyPr/>
        <a:lstStyle/>
        <a:p>
          <a:endParaRPr lang="en-US"/>
        </a:p>
      </dgm:t>
    </dgm:pt>
    <dgm:pt modelId="{B004944E-8007-44FF-9DE3-9E3BD94F9C02}" type="pres">
      <dgm:prSet presAssocID="{0ECE8F0C-1C74-487D-96E6-AA756D17E38B}" presName="node" presStyleLbl="vennNode1" presStyleIdx="4" presStyleCnt="8" custScaleX="127029" custScaleY="115584" custRadScaleRad="100115" custRadScaleInc="61">
        <dgm:presLayoutVars>
          <dgm:bulletEnabled val="1"/>
        </dgm:presLayoutVars>
      </dgm:prSet>
      <dgm:spPr/>
      <dgm:t>
        <a:bodyPr/>
        <a:lstStyle/>
        <a:p>
          <a:endParaRPr lang="en-US"/>
        </a:p>
      </dgm:t>
    </dgm:pt>
    <dgm:pt modelId="{B3784513-2D94-44A7-90D0-9EAC8E58F066}" type="pres">
      <dgm:prSet presAssocID="{364FEF41-A7F5-43B7-9BC6-7E9B0D9096AD}" presName="node" presStyleLbl="vennNode1" presStyleIdx="5" presStyleCnt="8" custScaleX="127029" custScaleY="115584" custRadScaleRad="100115" custRadScaleInc="-61">
        <dgm:presLayoutVars>
          <dgm:bulletEnabled val="1"/>
        </dgm:presLayoutVars>
      </dgm:prSet>
      <dgm:spPr/>
      <dgm:t>
        <a:bodyPr/>
        <a:lstStyle/>
        <a:p>
          <a:endParaRPr lang="en-US"/>
        </a:p>
      </dgm:t>
    </dgm:pt>
    <dgm:pt modelId="{0B69947A-713F-4718-BCE4-5842C958A9A1}" type="pres">
      <dgm:prSet presAssocID="{9741B3FC-F480-46D1-AC51-342F42E5A7A2}" presName="node" presStyleLbl="vennNode1" presStyleIdx="6" presStyleCnt="8" custScaleX="127029" custScaleY="115584" custRadScaleRad="100028" custRadScaleInc="-139">
        <dgm:presLayoutVars>
          <dgm:bulletEnabled val="1"/>
        </dgm:presLayoutVars>
      </dgm:prSet>
      <dgm:spPr/>
      <dgm:t>
        <a:bodyPr/>
        <a:lstStyle/>
        <a:p>
          <a:endParaRPr lang="en-US"/>
        </a:p>
      </dgm:t>
    </dgm:pt>
    <dgm:pt modelId="{779BA9E3-7AE7-4ECC-A63A-19A2E48D9C18}" type="pres">
      <dgm:prSet presAssocID="{BD386121-9CD5-4A6B-9542-096AB5029958}" presName="node" presStyleLbl="vennNode1" presStyleIdx="7" presStyleCnt="8" custScaleX="127029" custScaleY="115584" custRadScaleRad="99920" custRadScaleInc="-112">
        <dgm:presLayoutVars>
          <dgm:bulletEnabled val="1"/>
        </dgm:presLayoutVars>
      </dgm:prSet>
      <dgm:spPr/>
      <dgm:t>
        <a:bodyPr/>
        <a:lstStyle/>
        <a:p>
          <a:endParaRPr lang="en-US"/>
        </a:p>
      </dgm:t>
    </dgm:pt>
  </dgm:ptLst>
  <dgm:cxnLst>
    <dgm:cxn modelId="{7CFB8909-6FB2-4996-8A3F-12908A186E2D}" type="presOf" srcId="{BD386121-9CD5-4A6B-9542-096AB5029958}" destId="{779BA9E3-7AE7-4ECC-A63A-19A2E48D9C18}" srcOrd="0" destOrd="0" presId="urn:microsoft.com/office/officeart/2005/8/layout/radial3"/>
    <dgm:cxn modelId="{724F6C4A-B410-49DB-90C3-972C80D4ABA0}" type="presOf" srcId="{D95607AC-D694-4A93-AB5B-F0D3B3853EC9}" destId="{D315C75E-2B1F-4678-AB38-A7BE2F5B3EEE}" srcOrd="0" destOrd="0" presId="urn:microsoft.com/office/officeart/2005/8/layout/radial3"/>
    <dgm:cxn modelId="{0C6BF155-1006-475A-A195-B0B3CE86FB7F}" type="presOf" srcId="{C62E49A7-4DB6-47C5-9CA5-A54C67318860}" destId="{4049D0D5-345E-42BD-B884-63E26297C843}" srcOrd="0" destOrd="0" presId="urn:microsoft.com/office/officeart/2005/8/layout/radial3"/>
    <dgm:cxn modelId="{E374E031-5960-403B-8090-6AF620AAAE8A}" srcId="{E52658A9-288D-4B24-90DB-FC7453F27216}" destId="{BD386121-9CD5-4A6B-9542-096AB5029958}" srcOrd="6" destOrd="0" parTransId="{D378B974-99A6-46CA-A67A-58E84FEA16C2}" sibTransId="{B2C668E7-1758-47F9-B256-8D0B8A782845}"/>
    <dgm:cxn modelId="{B8BD8E47-814E-49EA-9E88-01EFC28AA4DE}" srcId="{E52658A9-288D-4B24-90DB-FC7453F27216}" destId="{60FF6CED-E9E7-4BA0-B313-AD44A780C11E}" srcOrd="0" destOrd="0" parTransId="{74C688CA-3C42-4E4F-A7E5-C43839B60A11}" sibTransId="{53E63EB8-2245-4DDC-A49F-0F3A13CAB495}"/>
    <dgm:cxn modelId="{7DAC0823-04E2-4EF7-BF38-A72ED8518D9A}" srcId="{E52658A9-288D-4B24-90DB-FC7453F27216}" destId="{9741B3FC-F480-46D1-AC51-342F42E5A7A2}" srcOrd="5" destOrd="0" parTransId="{40C31F85-5E18-471B-9EC4-B579EFE08963}" sibTransId="{19E8F897-7C7C-4A98-8702-29DF5AA02F5C}"/>
    <dgm:cxn modelId="{17D3B692-3E63-43F1-B7B3-1A001FB51F89}" type="presOf" srcId="{E52658A9-288D-4B24-90DB-FC7453F27216}" destId="{843CE29D-EDF5-4E63-8E69-6653F33649DD}" srcOrd="0" destOrd="0" presId="urn:microsoft.com/office/officeart/2005/8/layout/radial3"/>
    <dgm:cxn modelId="{B4A19937-48AA-47F3-9311-EF96B422D454}" type="presOf" srcId="{E50A0A0C-7274-4C88-A553-E094308F955C}" destId="{4EEE75EF-EB63-4E08-8F3D-D9DF7C78C36B}" srcOrd="0" destOrd="0" presId="urn:microsoft.com/office/officeart/2005/8/layout/radial3"/>
    <dgm:cxn modelId="{977EB6D8-E48B-4E72-9C4E-7B5B339DF5AC}" type="presOf" srcId="{60FF6CED-E9E7-4BA0-B313-AD44A780C11E}" destId="{48B4BD22-820F-47A3-B694-8C69775CA282}" srcOrd="0" destOrd="0" presId="urn:microsoft.com/office/officeart/2005/8/layout/radial3"/>
    <dgm:cxn modelId="{7125DA60-080F-4BA6-ACDF-D42A33F2B4FF}" type="presOf" srcId="{364FEF41-A7F5-43B7-9BC6-7E9B0D9096AD}" destId="{B3784513-2D94-44A7-90D0-9EAC8E58F066}" srcOrd="0" destOrd="0" presId="urn:microsoft.com/office/officeart/2005/8/layout/radial3"/>
    <dgm:cxn modelId="{8E08511F-424D-43DA-BE2B-DBFEFB1FFDF9}" srcId="{E52658A9-288D-4B24-90DB-FC7453F27216}" destId="{E50A0A0C-7274-4C88-A553-E094308F955C}" srcOrd="2" destOrd="0" parTransId="{033113C1-4291-4F0E-A290-F06CE25D4ED6}" sibTransId="{EE8624FF-B738-43DF-8EBC-B465AA65001D}"/>
    <dgm:cxn modelId="{F3BA34CD-4976-4E44-B4AB-A8E768E2C2F8}" srcId="{E52658A9-288D-4B24-90DB-FC7453F27216}" destId="{C62E49A7-4DB6-47C5-9CA5-A54C67318860}" srcOrd="1" destOrd="0" parTransId="{84AA7B40-3B07-4714-BE6D-0D2872CE057C}" sibTransId="{C9163863-3129-4BE2-95CB-431A97928116}"/>
    <dgm:cxn modelId="{BB9BBAEE-DE8A-42A5-803F-8FD27EBAECAF}" srcId="{D95607AC-D694-4A93-AB5B-F0D3B3853EC9}" destId="{E52658A9-288D-4B24-90DB-FC7453F27216}" srcOrd="0" destOrd="0" parTransId="{69835C62-705A-43B1-BB82-C77B793D09EB}" sibTransId="{1476438F-D0CF-402E-B356-9A59787EA712}"/>
    <dgm:cxn modelId="{AA5FE252-CDEC-4B54-A614-C93B4549E7EB}" type="presOf" srcId="{0ECE8F0C-1C74-487D-96E6-AA756D17E38B}" destId="{B004944E-8007-44FF-9DE3-9E3BD94F9C02}" srcOrd="0" destOrd="0" presId="urn:microsoft.com/office/officeart/2005/8/layout/radial3"/>
    <dgm:cxn modelId="{EF4E4991-27BE-4455-AA81-BA4524566E6E}" type="presOf" srcId="{9741B3FC-F480-46D1-AC51-342F42E5A7A2}" destId="{0B69947A-713F-4718-BCE4-5842C958A9A1}" srcOrd="0" destOrd="0" presId="urn:microsoft.com/office/officeart/2005/8/layout/radial3"/>
    <dgm:cxn modelId="{B82C98CD-F179-4091-B2F8-5ACEE76AA12E}" srcId="{E52658A9-288D-4B24-90DB-FC7453F27216}" destId="{364FEF41-A7F5-43B7-9BC6-7E9B0D9096AD}" srcOrd="4" destOrd="0" parTransId="{402EF976-7C41-4343-BAC8-6C214F52B841}" sibTransId="{4F9C667A-6DCB-4795-9339-730E71746606}"/>
    <dgm:cxn modelId="{63926732-CAC2-42AD-A68C-55E1CB58B1EA}" srcId="{E52658A9-288D-4B24-90DB-FC7453F27216}" destId="{0ECE8F0C-1C74-487D-96E6-AA756D17E38B}" srcOrd="3" destOrd="0" parTransId="{7FD57F45-3A19-481B-8065-A62E08374991}" sibTransId="{B40C6762-E654-4A01-8CCF-41A59B540731}"/>
    <dgm:cxn modelId="{2FC19C90-B398-4C7D-9692-96A8B264F810}" type="presParOf" srcId="{D315C75E-2B1F-4678-AB38-A7BE2F5B3EEE}" destId="{9F3BA3E0-46B4-462E-9827-5E9766E5FF71}" srcOrd="0" destOrd="0" presId="urn:microsoft.com/office/officeart/2005/8/layout/radial3"/>
    <dgm:cxn modelId="{844AD3AB-536C-4894-AA92-570B2775D6AD}" type="presParOf" srcId="{9F3BA3E0-46B4-462E-9827-5E9766E5FF71}" destId="{843CE29D-EDF5-4E63-8E69-6653F33649DD}" srcOrd="0" destOrd="0" presId="urn:microsoft.com/office/officeart/2005/8/layout/radial3"/>
    <dgm:cxn modelId="{5706019B-CA88-4BBC-9714-E8B8F0FD0A0C}" type="presParOf" srcId="{9F3BA3E0-46B4-462E-9827-5E9766E5FF71}" destId="{48B4BD22-820F-47A3-B694-8C69775CA282}" srcOrd="1" destOrd="0" presId="urn:microsoft.com/office/officeart/2005/8/layout/radial3"/>
    <dgm:cxn modelId="{38A05535-E11D-4F6F-B82F-ABCB5CE7221A}" type="presParOf" srcId="{9F3BA3E0-46B4-462E-9827-5E9766E5FF71}" destId="{4049D0D5-345E-42BD-B884-63E26297C843}" srcOrd="2" destOrd="0" presId="urn:microsoft.com/office/officeart/2005/8/layout/radial3"/>
    <dgm:cxn modelId="{53FD742D-93CE-4D2A-9ACA-A1FFB84615E6}" type="presParOf" srcId="{9F3BA3E0-46B4-462E-9827-5E9766E5FF71}" destId="{4EEE75EF-EB63-4E08-8F3D-D9DF7C78C36B}" srcOrd="3" destOrd="0" presId="urn:microsoft.com/office/officeart/2005/8/layout/radial3"/>
    <dgm:cxn modelId="{68D784A7-2247-4A4A-9C24-FBBF2F1F518C}" type="presParOf" srcId="{9F3BA3E0-46B4-462E-9827-5E9766E5FF71}" destId="{B004944E-8007-44FF-9DE3-9E3BD94F9C02}" srcOrd="4" destOrd="0" presId="urn:microsoft.com/office/officeart/2005/8/layout/radial3"/>
    <dgm:cxn modelId="{CD2FCCBC-BB25-4A3B-B7E9-2B3D3E9732B6}" type="presParOf" srcId="{9F3BA3E0-46B4-462E-9827-5E9766E5FF71}" destId="{B3784513-2D94-44A7-90D0-9EAC8E58F066}" srcOrd="5" destOrd="0" presId="urn:microsoft.com/office/officeart/2005/8/layout/radial3"/>
    <dgm:cxn modelId="{8E237B72-BC71-4812-B8C2-3D76E9EC9AC0}" type="presParOf" srcId="{9F3BA3E0-46B4-462E-9827-5E9766E5FF71}" destId="{0B69947A-713F-4718-BCE4-5842C958A9A1}" srcOrd="6" destOrd="0" presId="urn:microsoft.com/office/officeart/2005/8/layout/radial3"/>
    <dgm:cxn modelId="{2E672AF0-F9BB-44D2-B9A8-B4687AA6FA33}" type="presParOf" srcId="{9F3BA3E0-46B4-462E-9827-5E9766E5FF71}" destId="{779BA9E3-7AE7-4ECC-A63A-19A2E48D9C18}" srcOrd="7" destOrd="0" presId="urn:microsoft.com/office/officeart/2005/8/layout/radial3"/>
  </dgm:cxnLst>
  <dgm:bg/>
  <dgm:whole/>
</dgm:dataModel>
</file>

<file path=ppt/diagrams/data3.xml><?xml version="1.0" encoding="utf-8"?>
<dgm:dataModel xmlns:dgm="http://schemas.openxmlformats.org/drawingml/2006/diagram" xmlns:a="http://schemas.openxmlformats.org/drawingml/2006/main">
  <dgm:ptLst>
    <dgm:pt modelId="{ABF15EA4-48B0-4BDF-898C-FD6917B0AEE6}"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en-US"/>
        </a:p>
      </dgm:t>
    </dgm:pt>
    <dgm:pt modelId="{8AEA3488-938B-4441-A752-F909ADDB1E5A}">
      <dgm:prSet phldrT="[Text]"/>
      <dgm:spPr/>
      <dgm:t>
        <a:bodyPr/>
        <a:lstStyle/>
        <a:p>
          <a:r>
            <a:rPr lang="en-US" dirty="0" smtClean="0"/>
            <a:t>Combat and military resilience</a:t>
          </a:r>
          <a:endParaRPr lang="en-US" dirty="0"/>
        </a:p>
      </dgm:t>
    </dgm:pt>
    <dgm:pt modelId="{15BB8A0A-CE2D-4DD9-A53F-ADAAFD8DDFCB}" type="parTrans" cxnId="{722675FD-95F8-464C-8E1C-C19E340989CB}">
      <dgm:prSet/>
      <dgm:spPr/>
      <dgm:t>
        <a:bodyPr/>
        <a:lstStyle/>
        <a:p>
          <a:endParaRPr lang="en-US"/>
        </a:p>
      </dgm:t>
    </dgm:pt>
    <dgm:pt modelId="{8EF8026E-1C5B-4347-A98F-CC190B0AEB6E}" type="sibTrans" cxnId="{722675FD-95F8-464C-8E1C-C19E340989CB}">
      <dgm:prSet/>
      <dgm:spPr/>
      <dgm:t>
        <a:bodyPr/>
        <a:lstStyle/>
        <a:p>
          <a:endParaRPr lang="en-US"/>
        </a:p>
      </dgm:t>
    </dgm:pt>
    <dgm:pt modelId="{097C3B82-0974-4A50-AEC9-D47A7532FE3E}">
      <dgm:prSet phldrT="[Text]"/>
      <dgm:spPr/>
      <dgm:t>
        <a:bodyPr/>
        <a:lstStyle/>
        <a:p>
          <a:r>
            <a:rPr lang="en-US" dirty="0" smtClean="0"/>
            <a:t>Academic and campus resilience</a:t>
          </a:r>
          <a:endParaRPr lang="en-US" dirty="0"/>
        </a:p>
      </dgm:t>
    </dgm:pt>
    <dgm:pt modelId="{05DB728B-4D65-40A1-A169-810CCF4B7DE9}" type="parTrans" cxnId="{25911A8C-1096-4BC8-897C-7434FB9F43DB}">
      <dgm:prSet/>
      <dgm:spPr/>
      <dgm:t>
        <a:bodyPr/>
        <a:lstStyle/>
        <a:p>
          <a:endParaRPr lang="en-US"/>
        </a:p>
      </dgm:t>
    </dgm:pt>
    <dgm:pt modelId="{5F0B690D-E81A-4C40-B7D5-AE9B8410FAA6}" type="sibTrans" cxnId="{25911A8C-1096-4BC8-897C-7434FB9F43DB}">
      <dgm:prSet/>
      <dgm:spPr/>
      <dgm:t>
        <a:bodyPr/>
        <a:lstStyle/>
        <a:p>
          <a:endParaRPr lang="en-US"/>
        </a:p>
      </dgm:t>
    </dgm:pt>
    <dgm:pt modelId="{37979AB9-BBA3-4D95-AF1D-1950EE2326EB}" type="pres">
      <dgm:prSet presAssocID="{ABF15EA4-48B0-4BDF-898C-FD6917B0AEE6}" presName="cycle" presStyleCnt="0">
        <dgm:presLayoutVars>
          <dgm:dir/>
          <dgm:resizeHandles val="exact"/>
        </dgm:presLayoutVars>
      </dgm:prSet>
      <dgm:spPr/>
      <dgm:t>
        <a:bodyPr/>
        <a:lstStyle/>
        <a:p>
          <a:endParaRPr lang="en-US"/>
        </a:p>
      </dgm:t>
    </dgm:pt>
    <dgm:pt modelId="{C20155AF-A978-4093-B365-8F6E59AE8953}" type="pres">
      <dgm:prSet presAssocID="{8AEA3488-938B-4441-A752-F909ADDB1E5A}" presName="arrow" presStyleLbl="node1" presStyleIdx="0" presStyleCnt="2">
        <dgm:presLayoutVars>
          <dgm:bulletEnabled val="1"/>
        </dgm:presLayoutVars>
      </dgm:prSet>
      <dgm:spPr/>
      <dgm:t>
        <a:bodyPr/>
        <a:lstStyle/>
        <a:p>
          <a:endParaRPr lang="en-US"/>
        </a:p>
      </dgm:t>
    </dgm:pt>
    <dgm:pt modelId="{7DBD80AA-403A-4E04-A3EA-16602D874626}" type="pres">
      <dgm:prSet presAssocID="{097C3B82-0974-4A50-AEC9-D47A7532FE3E}" presName="arrow" presStyleLbl="node1" presStyleIdx="1" presStyleCnt="2">
        <dgm:presLayoutVars>
          <dgm:bulletEnabled val="1"/>
        </dgm:presLayoutVars>
      </dgm:prSet>
      <dgm:spPr/>
      <dgm:t>
        <a:bodyPr/>
        <a:lstStyle/>
        <a:p>
          <a:endParaRPr lang="en-US"/>
        </a:p>
      </dgm:t>
    </dgm:pt>
  </dgm:ptLst>
  <dgm:cxnLst>
    <dgm:cxn modelId="{722675FD-95F8-464C-8E1C-C19E340989CB}" srcId="{ABF15EA4-48B0-4BDF-898C-FD6917B0AEE6}" destId="{8AEA3488-938B-4441-A752-F909ADDB1E5A}" srcOrd="0" destOrd="0" parTransId="{15BB8A0A-CE2D-4DD9-A53F-ADAAFD8DDFCB}" sibTransId="{8EF8026E-1C5B-4347-A98F-CC190B0AEB6E}"/>
    <dgm:cxn modelId="{A847EAF0-8FE5-4984-BA2E-83FFC73A5994}" type="presOf" srcId="{8AEA3488-938B-4441-A752-F909ADDB1E5A}" destId="{C20155AF-A978-4093-B365-8F6E59AE8953}" srcOrd="0" destOrd="0" presId="urn:microsoft.com/office/officeart/2005/8/layout/arrow1"/>
    <dgm:cxn modelId="{25911A8C-1096-4BC8-897C-7434FB9F43DB}" srcId="{ABF15EA4-48B0-4BDF-898C-FD6917B0AEE6}" destId="{097C3B82-0974-4A50-AEC9-D47A7532FE3E}" srcOrd="1" destOrd="0" parTransId="{05DB728B-4D65-40A1-A169-810CCF4B7DE9}" sibTransId="{5F0B690D-E81A-4C40-B7D5-AE9B8410FAA6}"/>
    <dgm:cxn modelId="{AACFCAAE-96BF-48A1-8A0E-115AAC256366}" type="presOf" srcId="{097C3B82-0974-4A50-AEC9-D47A7532FE3E}" destId="{7DBD80AA-403A-4E04-A3EA-16602D874626}" srcOrd="0" destOrd="0" presId="urn:microsoft.com/office/officeart/2005/8/layout/arrow1"/>
    <dgm:cxn modelId="{040BFA01-86D3-4449-B0D7-998B756DD018}" type="presOf" srcId="{ABF15EA4-48B0-4BDF-898C-FD6917B0AEE6}" destId="{37979AB9-BBA3-4D95-AF1D-1950EE2326EB}" srcOrd="0" destOrd="0" presId="urn:microsoft.com/office/officeart/2005/8/layout/arrow1"/>
    <dgm:cxn modelId="{0CC72245-6915-4386-88F2-7D46D10EBA48}" type="presParOf" srcId="{37979AB9-BBA3-4D95-AF1D-1950EE2326EB}" destId="{C20155AF-A978-4093-B365-8F6E59AE8953}" srcOrd="0" destOrd="0" presId="urn:microsoft.com/office/officeart/2005/8/layout/arrow1"/>
    <dgm:cxn modelId="{58BCA4E7-24E2-444C-96BA-9CC29D44D03A}" type="presParOf" srcId="{37979AB9-BBA3-4D95-AF1D-1950EE2326EB}" destId="{7DBD80AA-403A-4E04-A3EA-16602D874626}" srcOrd="1" destOrd="0" presId="urn:microsoft.com/office/officeart/2005/8/layout/arrow1"/>
  </dgm:cxnLst>
  <dgm:bg/>
  <dgm:whole/>
</dgm:dataModel>
</file>

<file path=ppt/diagrams/data4.xml><?xml version="1.0" encoding="utf-8"?>
<dgm:dataModel xmlns:dgm="http://schemas.openxmlformats.org/drawingml/2006/diagram" xmlns:a="http://schemas.openxmlformats.org/drawingml/2006/main">
  <dgm:ptLst>
    <dgm:pt modelId="{7870F9D7-C729-4CB1-B9E6-9E4D5B874CBC}"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FB10F48F-3B1C-4761-AE9D-954048BC96D0}">
      <dgm:prSet phldrT="[Text]"/>
      <dgm:spPr/>
      <dgm:t>
        <a:bodyPr/>
        <a:lstStyle/>
        <a:p>
          <a:r>
            <a:rPr lang="en-US" dirty="0" smtClean="0"/>
            <a:t>SM/Veteran</a:t>
          </a:r>
          <a:endParaRPr lang="en-US" dirty="0"/>
        </a:p>
      </dgm:t>
    </dgm:pt>
    <dgm:pt modelId="{48DBA7AC-5AE5-4CAC-B28C-F906E32A5D22}" type="parTrans" cxnId="{E4EF8FA1-BAE3-44FF-8947-DB641E523FEF}">
      <dgm:prSet/>
      <dgm:spPr/>
      <dgm:t>
        <a:bodyPr/>
        <a:lstStyle/>
        <a:p>
          <a:endParaRPr lang="en-US"/>
        </a:p>
      </dgm:t>
    </dgm:pt>
    <dgm:pt modelId="{786D99A5-9BE2-4318-8876-D982665F2F71}" type="sibTrans" cxnId="{E4EF8FA1-BAE3-44FF-8947-DB641E523FEF}">
      <dgm:prSet/>
      <dgm:spPr/>
      <dgm:t>
        <a:bodyPr/>
        <a:lstStyle/>
        <a:p>
          <a:endParaRPr lang="en-US"/>
        </a:p>
      </dgm:t>
    </dgm:pt>
    <dgm:pt modelId="{84DD1DDB-613C-43A4-BC23-35885D9C6673}">
      <dgm:prSet phldrT="[Text]"/>
      <dgm:spPr/>
      <dgm:t>
        <a:bodyPr/>
        <a:lstStyle/>
        <a:p>
          <a:r>
            <a:rPr lang="en-US" dirty="0" smtClean="0"/>
            <a:t>Other Veterans</a:t>
          </a:r>
          <a:endParaRPr lang="en-US" dirty="0"/>
        </a:p>
      </dgm:t>
    </dgm:pt>
    <dgm:pt modelId="{7D7CE76C-2A92-4985-BA3C-20FDF1C54E3D}" type="parTrans" cxnId="{ED80F7DC-0C54-47CB-A155-0B91DACA5F86}">
      <dgm:prSet/>
      <dgm:spPr/>
      <dgm:t>
        <a:bodyPr/>
        <a:lstStyle/>
        <a:p>
          <a:endParaRPr lang="en-US"/>
        </a:p>
      </dgm:t>
    </dgm:pt>
    <dgm:pt modelId="{EA1839E6-62E4-412A-92B2-FCF7885DF778}" type="sibTrans" cxnId="{ED80F7DC-0C54-47CB-A155-0B91DACA5F86}">
      <dgm:prSet/>
      <dgm:spPr/>
      <dgm:t>
        <a:bodyPr/>
        <a:lstStyle/>
        <a:p>
          <a:endParaRPr lang="en-US"/>
        </a:p>
      </dgm:t>
    </dgm:pt>
    <dgm:pt modelId="{744A132C-6833-43DC-9B29-94B3F336FF85}">
      <dgm:prSet phldrT="[Text]"/>
      <dgm:spPr/>
      <dgm:t>
        <a:bodyPr/>
        <a:lstStyle/>
        <a:p>
          <a:r>
            <a:rPr lang="en-US" dirty="0" smtClean="0"/>
            <a:t>Friends and Family</a:t>
          </a:r>
          <a:endParaRPr lang="en-US" dirty="0"/>
        </a:p>
      </dgm:t>
    </dgm:pt>
    <dgm:pt modelId="{4E6F2DAC-6D54-4C38-8425-BBBE4DD97839}" type="parTrans" cxnId="{0BC59C8B-5819-4087-B8E2-00C5F614E8BD}">
      <dgm:prSet/>
      <dgm:spPr/>
      <dgm:t>
        <a:bodyPr/>
        <a:lstStyle/>
        <a:p>
          <a:endParaRPr lang="en-US"/>
        </a:p>
      </dgm:t>
    </dgm:pt>
    <dgm:pt modelId="{25E67F57-9155-4B93-949C-CB8B83C593CF}" type="sibTrans" cxnId="{0BC59C8B-5819-4087-B8E2-00C5F614E8BD}">
      <dgm:prSet/>
      <dgm:spPr/>
      <dgm:t>
        <a:bodyPr/>
        <a:lstStyle/>
        <a:p>
          <a:endParaRPr lang="en-US"/>
        </a:p>
      </dgm:t>
    </dgm:pt>
    <dgm:pt modelId="{7B727BEB-D5CD-49E1-A56B-EFF8533126E5}">
      <dgm:prSet phldrT="[Text]"/>
      <dgm:spPr/>
      <dgm:t>
        <a:bodyPr/>
        <a:lstStyle/>
        <a:p>
          <a:r>
            <a:rPr lang="en-US" dirty="0" smtClean="0"/>
            <a:t>Faculty and Classroom</a:t>
          </a:r>
          <a:endParaRPr lang="en-US" dirty="0"/>
        </a:p>
      </dgm:t>
    </dgm:pt>
    <dgm:pt modelId="{1E6F3317-51B1-4EB5-A984-417DAA4101F0}" type="parTrans" cxnId="{8E8E2F4A-0810-42E9-AEE9-636C30EF026D}">
      <dgm:prSet/>
      <dgm:spPr/>
      <dgm:t>
        <a:bodyPr/>
        <a:lstStyle/>
        <a:p>
          <a:endParaRPr lang="en-US"/>
        </a:p>
      </dgm:t>
    </dgm:pt>
    <dgm:pt modelId="{52788532-B20A-4A76-AFD9-2F5F115CE690}" type="sibTrans" cxnId="{8E8E2F4A-0810-42E9-AEE9-636C30EF026D}">
      <dgm:prSet/>
      <dgm:spPr/>
      <dgm:t>
        <a:bodyPr/>
        <a:lstStyle/>
        <a:p>
          <a:endParaRPr lang="en-US"/>
        </a:p>
      </dgm:t>
    </dgm:pt>
    <dgm:pt modelId="{FB051192-B879-4746-A413-D422D1197518}">
      <dgm:prSet phldrT="[Text]"/>
      <dgm:spPr/>
      <dgm:t>
        <a:bodyPr/>
        <a:lstStyle/>
        <a:p>
          <a:r>
            <a:rPr lang="en-US" dirty="0" smtClean="0"/>
            <a:t>Veteran Service Office</a:t>
          </a:r>
          <a:endParaRPr lang="en-US" dirty="0"/>
        </a:p>
      </dgm:t>
    </dgm:pt>
    <dgm:pt modelId="{9CD841E9-C66D-4B66-BB4C-7E6F43A40883}" type="parTrans" cxnId="{FA0FFA36-B514-4860-AC75-33148F22C48B}">
      <dgm:prSet/>
      <dgm:spPr/>
      <dgm:t>
        <a:bodyPr/>
        <a:lstStyle/>
        <a:p>
          <a:endParaRPr lang="en-US"/>
        </a:p>
      </dgm:t>
    </dgm:pt>
    <dgm:pt modelId="{DB3D2B2D-F1D6-4F4B-9AFE-92A1138848DA}" type="sibTrans" cxnId="{FA0FFA36-B514-4860-AC75-33148F22C48B}">
      <dgm:prSet/>
      <dgm:spPr/>
      <dgm:t>
        <a:bodyPr/>
        <a:lstStyle/>
        <a:p>
          <a:endParaRPr lang="en-US"/>
        </a:p>
      </dgm:t>
    </dgm:pt>
    <dgm:pt modelId="{52C74FDF-B197-4D57-91A6-5C857FD8FF93}">
      <dgm:prSet phldrT="[Text]"/>
      <dgm:spPr/>
      <dgm:t>
        <a:bodyPr/>
        <a:lstStyle/>
        <a:p>
          <a:r>
            <a:rPr lang="en-US" dirty="0" smtClean="0"/>
            <a:t>Financial Aid</a:t>
          </a:r>
          <a:endParaRPr lang="en-US" dirty="0"/>
        </a:p>
      </dgm:t>
    </dgm:pt>
    <dgm:pt modelId="{26656C9F-5129-433E-ABB9-AD05ECB1843A}" type="parTrans" cxnId="{4BA68274-22A6-4D65-991A-C1FC4B3CE603}">
      <dgm:prSet/>
      <dgm:spPr/>
      <dgm:t>
        <a:bodyPr/>
        <a:lstStyle/>
        <a:p>
          <a:endParaRPr lang="en-US"/>
        </a:p>
      </dgm:t>
    </dgm:pt>
    <dgm:pt modelId="{894582FD-600A-47FD-BE4A-8847BE7E5E8D}" type="sibTrans" cxnId="{4BA68274-22A6-4D65-991A-C1FC4B3CE603}">
      <dgm:prSet/>
      <dgm:spPr/>
      <dgm:t>
        <a:bodyPr/>
        <a:lstStyle/>
        <a:p>
          <a:endParaRPr lang="en-US"/>
        </a:p>
      </dgm:t>
    </dgm:pt>
    <dgm:pt modelId="{4ACF6068-7E78-4D5D-9D31-0F4FC819B814}">
      <dgm:prSet phldrT="[Text]"/>
      <dgm:spPr/>
      <dgm:t>
        <a:bodyPr/>
        <a:lstStyle/>
        <a:p>
          <a:r>
            <a:rPr lang="en-US" dirty="0" smtClean="0"/>
            <a:t>Clergy</a:t>
          </a:r>
          <a:endParaRPr lang="en-US" dirty="0"/>
        </a:p>
      </dgm:t>
    </dgm:pt>
    <dgm:pt modelId="{7AA8CFEE-9F6B-43ED-B35F-2960E6423D22}" type="parTrans" cxnId="{10CC88BB-A933-4EE1-A042-F95947CE4125}">
      <dgm:prSet/>
      <dgm:spPr/>
      <dgm:t>
        <a:bodyPr/>
        <a:lstStyle/>
        <a:p>
          <a:endParaRPr lang="en-US"/>
        </a:p>
      </dgm:t>
    </dgm:pt>
    <dgm:pt modelId="{2176861E-097F-40AA-987A-CB041662BAA6}" type="sibTrans" cxnId="{10CC88BB-A933-4EE1-A042-F95947CE4125}">
      <dgm:prSet/>
      <dgm:spPr/>
      <dgm:t>
        <a:bodyPr/>
        <a:lstStyle/>
        <a:p>
          <a:endParaRPr lang="en-US"/>
        </a:p>
      </dgm:t>
    </dgm:pt>
    <dgm:pt modelId="{9AB9510C-DD5D-4FDE-BAB8-BACE85FA459C}" type="pres">
      <dgm:prSet presAssocID="{7870F9D7-C729-4CB1-B9E6-9E4D5B874CBC}" presName="Name0" presStyleCnt="0">
        <dgm:presLayoutVars>
          <dgm:chMax val="1"/>
          <dgm:dir/>
          <dgm:animLvl val="ctr"/>
          <dgm:resizeHandles val="exact"/>
        </dgm:presLayoutVars>
      </dgm:prSet>
      <dgm:spPr/>
      <dgm:t>
        <a:bodyPr/>
        <a:lstStyle/>
        <a:p>
          <a:endParaRPr lang="en-US"/>
        </a:p>
      </dgm:t>
    </dgm:pt>
    <dgm:pt modelId="{0246615B-1AF0-4C37-A1F3-33B97290E3A1}" type="pres">
      <dgm:prSet presAssocID="{FB10F48F-3B1C-4761-AE9D-954048BC96D0}" presName="centerShape" presStyleLbl="node0" presStyleIdx="0" presStyleCnt="1"/>
      <dgm:spPr/>
      <dgm:t>
        <a:bodyPr/>
        <a:lstStyle/>
        <a:p>
          <a:endParaRPr lang="en-US"/>
        </a:p>
      </dgm:t>
    </dgm:pt>
    <dgm:pt modelId="{02D7CDAF-6D79-4639-A25C-F595A6562FE6}" type="pres">
      <dgm:prSet presAssocID="{84DD1DDB-613C-43A4-BC23-35885D9C6673}" presName="node" presStyleLbl="node1" presStyleIdx="0" presStyleCnt="6">
        <dgm:presLayoutVars>
          <dgm:bulletEnabled val="1"/>
        </dgm:presLayoutVars>
      </dgm:prSet>
      <dgm:spPr/>
      <dgm:t>
        <a:bodyPr/>
        <a:lstStyle/>
        <a:p>
          <a:endParaRPr lang="en-US"/>
        </a:p>
      </dgm:t>
    </dgm:pt>
    <dgm:pt modelId="{1436346F-7DC8-4647-825D-020FE23B652E}" type="pres">
      <dgm:prSet presAssocID="{84DD1DDB-613C-43A4-BC23-35885D9C6673}" presName="dummy" presStyleCnt="0"/>
      <dgm:spPr/>
    </dgm:pt>
    <dgm:pt modelId="{ABE40EF9-FAF9-450A-9165-56AF23F11C0A}" type="pres">
      <dgm:prSet presAssocID="{EA1839E6-62E4-412A-92B2-FCF7885DF778}" presName="sibTrans" presStyleLbl="sibTrans2D1" presStyleIdx="0" presStyleCnt="6"/>
      <dgm:spPr/>
      <dgm:t>
        <a:bodyPr/>
        <a:lstStyle/>
        <a:p>
          <a:endParaRPr lang="en-US"/>
        </a:p>
      </dgm:t>
    </dgm:pt>
    <dgm:pt modelId="{40C978D0-413C-4405-9FCD-2FA8EEA32370}" type="pres">
      <dgm:prSet presAssocID="{744A132C-6833-43DC-9B29-94B3F336FF85}" presName="node" presStyleLbl="node1" presStyleIdx="1" presStyleCnt="6">
        <dgm:presLayoutVars>
          <dgm:bulletEnabled val="1"/>
        </dgm:presLayoutVars>
      </dgm:prSet>
      <dgm:spPr/>
      <dgm:t>
        <a:bodyPr/>
        <a:lstStyle/>
        <a:p>
          <a:endParaRPr lang="en-US"/>
        </a:p>
      </dgm:t>
    </dgm:pt>
    <dgm:pt modelId="{D713D957-A846-42E6-8D25-472DD9BA847B}" type="pres">
      <dgm:prSet presAssocID="{744A132C-6833-43DC-9B29-94B3F336FF85}" presName="dummy" presStyleCnt="0"/>
      <dgm:spPr/>
    </dgm:pt>
    <dgm:pt modelId="{916D95C1-6FAD-4628-90DE-98087F98AAD6}" type="pres">
      <dgm:prSet presAssocID="{25E67F57-9155-4B93-949C-CB8B83C593CF}" presName="sibTrans" presStyleLbl="sibTrans2D1" presStyleIdx="1" presStyleCnt="6"/>
      <dgm:spPr/>
      <dgm:t>
        <a:bodyPr/>
        <a:lstStyle/>
        <a:p>
          <a:endParaRPr lang="en-US"/>
        </a:p>
      </dgm:t>
    </dgm:pt>
    <dgm:pt modelId="{41F827E3-5DD1-413B-8AE4-1CA19D38C70C}" type="pres">
      <dgm:prSet presAssocID="{7B727BEB-D5CD-49E1-A56B-EFF8533126E5}" presName="node" presStyleLbl="node1" presStyleIdx="2" presStyleCnt="6">
        <dgm:presLayoutVars>
          <dgm:bulletEnabled val="1"/>
        </dgm:presLayoutVars>
      </dgm:prSet>
      <dgm:spPr/>
      <dgm:t>
        <a:bodyPr/>
        <a:lstStyle/>
        <a:p>
          <a:endParaRPr lang="en-US"/>
        </a:p>
      </dgm:t>
    </dgm:pt>
    <dgm:pt modelId="{4F5CE635-CA35-4820-BC09-1EF1237C8594}" type="pres">
      <dgm:prSet presAssocID="{7B727BEB-D5CD-49E1-A56B-EFF8533126E5}" presName="dummy" presStyleCnt="0"/>
      <dgm:spPr/>
    </dgm:pt>
    <dgm:pt modelId="{A79C6E3C-416E-44A9-A141-D08A11CB0784}" type="pres">
      <dgm:prSet presAssocID="{52788532-B20A-4A76-AFD9-2F5F115CE690}" presName="sibTrans" presStyleLbl="sibTrans2D1" presStyleIdx="2" presStyleCnt="6"/>
      <dgm:spPr/>
      <dgm:t>
        <a:bodyPr/>
        <a:lstStyle/>
        <a:p>
          <a:endParaRPr lang="en-US"/>
        </a:p>
      </dgm:t>
    </dgm:pt>
    <dgm:pt modelId="{BDCA1F7E-0DB6-4069-AA84-F7FA4547A7DB}" type="pres">
      <dgm:prSet presAssocID="{FB051192-B879-4746-A413-D422D1197518}" presName="node" presStyleLbl="node1" presStyleIdx="3" presStyleCnt="6">
        <dgm:presLayoutVars>
          <dgm:bulletEnabled val="1"/>
        </dgm:presLayoutVars>
      </dgm:prSet>
      <dgm:spPr/>
      <dgm:t>
        <a:bodyPr/>
        <a:lstStyle/>
        <a:p>
          <a:endParaRPr lang="en-US"/>
        </a:p>
      </dgm:t>
    </dgm:pt>
    <dgm:pt modelId="{EFCECE2B-059A-4139-B7C6-A65A10050AE0}" type="pres">
      <dgm:prSet presAssocID="{FB051192-B879-4746-A413-D422D1197518}" presName="dummy" presStyleCnt="0"/>
      <dgm:spPr/>
    </dgm:pt>
    <dgm:pt modelId="{64A9F121-239D-4CAE-B712-0834D8E61A7B}" type="pres">
      <dgm:prSet presAssocID="{DB3D2B2D-F1D6-4F4B-9AFE-92A1138848DA}" presName="sibTrans" presStyleLbl="sibTrans2D1" presStyleIdx="3" presStyleCnt="6"/>
      <dgm:spPr/>
      <dgm:t>
        <a:bodyPr/>
        <a:lstStyle/>
        <a:p>
          <a:endParaRPr lang="en-US"/>
        </a:p>
      </dgm:t>
    </dgm:pt>
    <dgm:pt modelId="{AB57B6EE-47BB-4AF6-8F09-4FFC8F585BAA}" type="pres">
      <dgm:prSet presAssocID="{52C74FDF-B197-4D57-91A6-5C857FD8FF93}" presName="node" presStyleLbl="node1" presStyleIdx="4" presStyleCnt="6">
        <dgm:presLayoutVars>
          <dgm:bulletEnabled val="1"/>
        </dgm:presLayoutVars>
      </dgm:prSet>
      <dgm:spPr/>
      <dgm:t>
        <a:bodyPr/>
        <a:lstStyle/>
        <a:p>
          <a:endParaRPr lang="en-US"/>
        </a:p>
      </dgm:t>
    </dgm:pt>
    <dgm:pt modelId="{7FFBC223-6979-4C5B-B616-66E6BCBB25AA}" type="pres">
      <dgm:prSet presAssocID="{52C74FDF-B197-4D57-91A6-5C857FD8FF93}" presName="dummy" presStyleCnt="0"/>
      <dgm:spPr/>
    </dgm:pt>
    <dgm:pt modelId="{32497787-4EAB-44F1-86F2-E0A02DCEE906}" type="pres">
      <dgm:prSet presAssocID="{894582FD-600A-47FD-BE4A-8847BE7E5E8D}" presName="sibTrans" presStyleLbl="sibTrans2D1" presStyleIdx="4" presStyleCnt="6"/>
      <dgm:spPr/>
      <dgm:t>
        <a:bodyPr/>
        <a:lstStyle/>
        <a:p>
          <a:endParaRPr lang="en-US"/>
        </a:p>
      </dgm:t>
    </dgm:pt>
    <dgm:pt modelId="{AB558BCE-BED2-4F05-B9AC-DBE915EE6BE1}" type="pres">
      <dgm:prSet presAssocID="{4ACF6068-7E78-4D5D-9D31-0F4FC819B814}" presName="node" presStyleLbl="node1" presStyleIdx="5" presStyleCnt="6">
        <dgm:presLayoutVars>
          <dgm:bulletEnabled val="1"/>
        </dgm:presLayoutVars>
      </dgm:prSet>
      <dgm:spPr/>
      <dgm:t>
        <a:bodyPr/>
        <a:lstStyle/>
        <a:p>
          <a:endParaRPr lang="en-US"/>
        </a:p>
      </dgm:t>
    </dgm:pt>
    <dgm:pt modelId="{37FEC56E-915E-4F25-9892-788CCC267F76}" type="pres">
      <dgm:prSet presAssocID="{4ACF6068-7E78-4D5D-9D31-0F4FC819B814}" presName="dummy" presStyleCnt="0"/>
      <dgm:spPr/>
    </dgm:pt>
    <dgm:pt modelId="{467ED444-7EB7-4DFE-9D9A-5A86ACB37ADF}" type="pres">
      <dgm:prSet presAssocID="{2176861E-097F-40AA-987A-CB041662BAA6}" presName="sibTrans" presStyleLbl="sibTrans2D1" presStyleIdx="5" presStyleCnt="6"/>
      <dgm:spPr/>
      <dgm:t>
        <a:bodyPr/>
        <a:lstStyle/>
        <a:p>
          <a:endParaRPr lang="en-US"/>
        </a:p>
      </dgm:t>
    </dgm:pt>
  </dgm:ptLst>
  <dgm:cxnLst>
    <dgm:cxn modelId="{4251F8D5-46AE-4DBD-950D-F2860D80E62E}" type="presOf" srcId="{FB051192-B879-4746-A413-D422D1197518}" destId="{BDCA1F7E-0DB6-4069-AA84-F7FA4547A7DB}" srcOrd="0" destOrd="0" presId="urn:microsoft.com/office/officeart/2005/8/layout/radial6"/>
    <dgm:cxn modelId="{D158A37E-BA47-43E8-A561-E3B18B77712A}" type="presOf" srcId="{FB10F48F-3B1C-4761-AE9D-954048BC96D0}" destId="{0246615B-1AF0-4C37-A1F3-33B97290E3A1}" srcOrd="0" destOrd="0" presId="urn:microsoft.com/office/officeart/2005/8/layout/radial6"/>
    <dgm:cxn modelId="{8E8E2F4A-0810-42E9-AEE9-636C30EF026D}" srcId="{FB10F48F-3B1C-4761-AE9D-954048BC96D0}" destId="{7B727BEB-D5CD-49E1-A56B-EFF8533126E5}" srcOrd="2" destOrd="0" parTransId="{1E6F3317-51B1-4EB5-A984-417DAA4101F0}" sibTransId="{52788532-B20A-4A76-AFD9-2F5F115CE690}"/>
    <dgm:cxn modelId="{7EBBD149-B8FB-4187-B64F-4A3A91161D29}" type="presOf" srcId="{84DD1DDB-613C-43A4-BC23-35885D9C6673}" destId="{02D7CDAF-6D79-4639-A25C-F595A6562FE6}" srcOrd="0" destOrd="0" presId="urn:microsoft.com/office/officeart/2005/8/layout/radial6"/>
    <dgm:cxn modelId="{FF4B2CC8-A251-4B38-B812-DC8950D3C596}" type="presOf" srcId="{894582FD-600A-47FD-BE4A-8847BE7E5E8D}" destId="{32497787-4EAB-44F1-86F2-E0A02DCEE906}" srcOrd="0" destOrd="0" presId="urn:microsoft.com/office/officeart/2005/8/layout/radial6"/>
    <dgm:cxn modelId="{DBCFFBB9-5F76-4A15-BF66-277489EFBC49}" type="presOf" srcId="{EA1839E6-62E4-412A-92B2-FCF7885DF778}" destId="{ABE40EF9-FAF9-450A-9165-56AF23F11C0A}" srcOrd="0" destOrd="0" presId="urn:microsoft.com/office/officeart/2005/8/layout/radial6"/>
    <dgm:cxn modelId="{3CFA3501-8D50-45A0-BDEC-7C71418589EE}" type="presOf" srcId="{7870F9D7-C729-4CB1-B9E6-9E4D5B874CBC}" destId="{9AB9510C-DD5D-4FDE-BAB8-BACE85FA459C}" srcOrd="0" destOrd="0" presId="urn:microsoft.com/office/officeart/2005/8/layout/radial6"/>
    <dgm:cxn modelId="{F7BD65D3-F373-4E1A-8B71-3178BDAAD6FE}" type="presOf" srcId="{52788532-B20A-4A76-AFD9-2F5F115CE690}" destId="{A79C6E3C-416E-44A9-A141-D08A11CB0784}" srcOrd="0" destOrd="0" presId="urn:microsoft.com/office/officeart/2005/8/layout/radial6"/>
    <dgm:cxn modelId="{0BC59C8B-5819-4087-B8E2-00C5F614E8BD}" srcId="{FB10F48F-3B1C-4761-AE9D-954048BC96D0}" destId="{744A132C-6833-43DC-9B29-94B3F336FF85}" srcOrd="1" destOrd="0" parTransId="{4E6F2DAC-6D54-4C38-8425-BBBE4DD97839}" sibTransId="{25E67F57-9155-4B93-949C-CB8B83C593CF}"/>
    <dgm:cxn modelId="{56B96640-4F6D-4F4C-AEDA-E76B030EE3C3}" type="presOf" srcId="{7B727BEB-D5CD-49E1-A56B-EFF8533126E5}" destId="{41F827E3-5DD1-413B-8AE4-1CA19D38C70C}" srcOrd="0" destOrd="0" presId="urn:microsoft.com/office/officeart/2005/8/layout/radial6"/>
    <dgm:cxn modelId="{ED80F7DC-0C54-47CB-A155-0B91DACA5F86}" srcId="{FB10F48F-3B1C-4761-AE9D-954048BC96D0}" destId="{84DD1DDB-613C-43A4-BC23-35885D9C6673}" srcOrd="0" destOrd="0" parTransId="{7D7CE76C-2A92-4985-BA3C-20FDF1C54E3D}" sibTransId="{EA1839E6-62E4-412A-92B2-FCF7885DF778}"/>
    <dgm:cxn modelId="{2E99DA53-D377-41CD-AD1D-1D91C7C0022C}" type="presOf" srcId="{52C74FDF-B197-4D57-91A6-5C857FD8FF93}" destId="{AB57B6EE-47BB-4AF6-8F09-4FFC8F585BAA}" srcOrd="0" destOrd="0" presId="urn:microsoft.com/office/officeart/2005/8/layout/radial6"/>
    <dgm:cxn modelId="{73160CCA-AF58-4B76-99DB-99E2A7F3632F}" type="presOf" srcId="{744A132C-6833-43DC-9B29-94B3F336FF85}" destId="{40C978D0-413C-4405-9FCD-2FA8EEA32370}" srcOrd="0" destOrd="0" presId="urn:microsoft.com/office/officeart/2005/8/layout/radial6"/>
    <dgm:cxn modelId="{FA0FFA36-B514-4860-AC75-33148F22C48B}" srcId="{FB10F48F-3B1C-4761-AE9D-954048BC96D0}" destId="{FB051192-B879-4746-A413-D422D1197518}" srcOrd="3" destOrd="0" parTransId="{9CD841E9-C66D-4B66-BB4C-7E6F43A40883}" sibTransId="{DB3D2B2D-F1D6-4F4B-9AFE-92A1138848DA}"/>
    <dgm:cxn modelId="{10CC88BB-A933-4EE1-A042-F95947CE4125}" srcId="{FB10F48F-3B1C-4761-AE9D-954048BC96D0}" destId="{4ACF6068-7E78-4D5D-9D31-0F4FC819B814}" srcOrd="5" destOrd="0" parTransId="{7AA8CFEE-9F6B-43ED-B35F-2960E6423D22}" sibTransId="{2176861E-097F-40AA-987A-CB041662BAA6}"/>
    <dgm:cxn modelId="{4BA68274-22A6-4D65-991A-C1FC4B3CE603}" srcId="{FB10F48F-3B1C-4761-AE9D-954048BC96D0}" destId="{52C74FDF-B197-4D57-91A6-5C857FD8FF93}" srcOrd="4" destOrd="0" parTransId="{26656C9F-5129-433E-ABB9-AD05ECB1843A}" sibTransId="{894582FD-600A-47FD-BE4A-8847BE7E5E8D}"/>
    <dgm:cxn modelId="{E4EF8FA1-BAE3-44FF-8947-DB641E523FEF}" srcId="{7870F9D7-C729-4CB1-B9E6-9E4D5B874CBC}" destId="{FB10F48F-3B1C-4761-AE9D-954048BC96D0}" srcOrd="0" destOrd="0" parTransId="{48DBA7AC-5AE5-4CAC-B28C-F906E32A5D22}" sibTransId="{786D99A5-9BE2-4318-8876-D982665F2F71}"/>
    <dgm:cxn modelId="{F46CA3B4-A16A-4368-AEAF-6EB7F57690F1}" type="presOf" srcId="{DB3D2B2D-F1D6-4F4B-9AFE-92A1138848DA}" destId="{64A9F121-239D-4CAE-B712-0834D8E61A7B}" srcOrd="0" destOrd="0" presId="urn:microsoft.com/office/officeart/2005/8/layout/radial6"/>
    <dgm:cxn modelId="{4B5725DD-3F8A-460E-8FF2-E8221C272799}" type="presOf" srcId="{25E67F57-9155-4B93-949C-CB8B83C593CF}" destId="{916D95C1-6FAD-4628-90DE-98087F98AAD6}" srcOrd="0" destOrd="0" presId="urn:microsoft.com/office/officeart/2005/8/layout/radial6"/>
    <dgm:cxn modelId="{4FF8BC0E-8882-48DD-A648-4B87F0508F4E}" type="presOf" srcId="{4ACF6068-7E78-4D5D-9D31-0F4FC819B814}" destId="{AB558BCE-BED2-4F05-B9AC-DBE915EE6BE1}" srcOrd="0" destOrd="0" presId="urn:microsoft.com/office/officeart/2005/8/layout/radial6"/>
    <dgm:cxn modelId="{AC426F1E-4EA0-4EBB-8BD9-858A42398D24}" type="presOf" srcId="{2176861E-097F-40AA-987A-CB041662BAA6}" destId="{467ED444-7EB7-4DFE-9D9A-5A86ACB37ADF}" srcOrd="0" destOrd="0" presId="urn:microsoft.com/office/officeart/2005/8/layout/radial6"/>
    <dgm:cxn modelId="{581E9F27-DA4B-4649-8B72-731357F5AB52}" type="presParOf" srcId="{9AB9510C-DD5D-4FDE-BAB8-BACE85FA459C}" destId="{0246615B-1AF0-4C37-A1F3-33B97290E3A1}" srcOrd="0" destOrd="0" presId="urn:microsoft.com/office/officeart/2005/8/layout/radial6"/>
    <dgm:cxn modelId="{38F7AC9D-2A39-4F9A-9ED8-CAC866CD6830}" type="presParOf" srcId="{9AB9510C-DD5D-4FDE-BAB8-BACE85FA459C}" destId="{02D7CDAF-6D79-4639-A25C-F595A6562FE6}" srcOrd="1" destOrd="0" presId="urn:microsoft.com/office/officeart/2005/8/layout/radial6"/>
    <dgm:cxn modelId="{1C90DE24-575A-4300-A307-ED62BE2FCB4C}" type="presParOf" srcId="{9AB9510C-DD5D-4FDE-BAB8-BACE85FA459C}" destId="{1436346F-7DC8-4647-825D-020FE23B652E}" srcOrd="2" destOrd="0" presId="urn:microsoft.com/office/officeart/2005/8/layout/radial6"/>
    <dgm:cxn modelId="{F2111B19-034D-4720-8A4D-38FB44212C9C}" type="presParOf" srcId="{9AB9510C-DD5D-4FDE-BAB8-BACE85FA459C}" destId="{ABE40EF9-FAF9-450A-9165-56AF23F11C0A}" srcOrd="3" destOrd="0" presId="urn:microsoft.com/office/officeart/2005/8/layout/radial6"/>
    <dgm:cxn modelId="{02C2D648-0FB1-40BF-9B2A-7DD239A7C41B}" type="presParOf" srcId="{9AB9510C-DD5D-4FDE-BAB8-BACE85FA459C}" destId="{40C978D0-413C-4405-9FCD-2FA8EEA32370}" srcOrd="4" destOrd="0" presId="urn:microsoft.com/office/officeart/2005/8/layout/radial6"/>
    <dgm:cxn modelId="{870D5815-E996-440D-9F9C-174FEAD3AFEA}" type="presParOf" srcId="{9AB9510C-DD5D-4FDE-BAB8-BACE85FA459C}" destId="{D713D957-A846-42E6-8D25-472DD9BA847B}" srcOrd="5" destOrd="0" presId="urn:microsoft.com/office/officeart/2005/8/layout/radial6"/>
    <dgm:cxn modelId="{C39B415C-8288-4C75-840D-4904F0F8D8E3}" type="presParOf" srcId="{9AB9510C-DD5D-4FDE-BAB8-BACE85FA459C}" destId="{916D95C1-6FAD-4628-90DE-98087F98AAD6}" srcOrd="6" destOrd="0" presId="urn:microsoft.com/office/officeart/2005/8/layout/radial6"/>
    <dgm:cxn modelId="{0C54B55D-0E3A-4242-BD0C-0B05D4D88FC9}" type="presParOf" srcId="{9AB9510C-DD5D-4FDE-BAB8-BACE85FA459C}" destId="{41F827E3-5DD1-413B-8AE4-1CA19D38C70C}" srcOrd="7" destOrd="0" presId="urn:microsoft.com/office/officeart/2005/8/layout/radial6"/>
    <dgm:cxn modelId="{EAE78574-D3D7-4977-A6CC-5FCCF9477E6A}" type="presParOf" srcId="{9AB9510C-DD5D-4FDE-BAB8-BACE85FA459C}" destId="{4F5CE635-CA35-4820-BC09-1EF1237C8594}" srcOrd="8" destOrd="0" presId="urn:microsoft.com/office/officeart/2005/8/layout/radial6"/>
    <dgm:cxn modelId="{362215B9-1708-4132-BAC4-389EEA467E5E}" type="presParOf" srcId="{9AB9510C-DD5D-4FDE-BAB8-BACE85FA459C}" destId="{A79C6E3C-416E-44A9-A141-D08A11CB0784}" srcOrd="9" destOrd="0" presId="urn:microsoft.com/office/officeart/2005/8/layout/radial6"/>
    <dgm:cxn modelId="{8CC727AD-1026-46CB-B384-4E37855F02B8}" type="presParOf" srcId="{9AB9510C-DD5D-4FDE-BAB8-BACE85FA459C}" destId="{BDCA1F7E-0DB6-4069-AA84-F7FA4547A7DB}" srcOrd="10" destOrd="0" presId="urn:microsoft.com/office/officeart/2005/8/layout/radial6"/>
    <dgm:cxn modelId="{B1CDC4C0-81C3-48B5-989E-75F7137FA89B}" type="presParOf" srcId="{9AB9510C-DD5D-4FDE-BAB8-BACE85FA459C}" destId="{EFCECE2B-059A-4139-B7C6-A65A10050AE0}" srcOrd="11" destOrd="0" presId="urn:microsoft.com/office/officeart/2005/8/layout/radial6"/>
    <dgm:cxn modelId="{6675BCA5-F3AD-4300-B931-116E7E4CC193}" type="presParOf" srcId="{9AB9510C-DD5D-4FDE-BAB8-BACE85FA459C}" destId="{64A9F121-239D-4CAE-B712-0834D8E61A7B}" srcOrd="12" destOrd="0" presId="urn:microsoft.com/office/officeart/2005/8/layout/radial6"/>
    <dgm:cxn modelId="{E6404333-4248-45C6-91C3-EF4A6221A40C}" type="presParOf" srcId="{9AB9510C-DD5D-4FDE-BAB8-BACE85FA459C}" destId="{AB57B6EE-47BB-4AF6-8F09-4FFC8F585BAA}" srcOrd="13" destOrd="0" presId="urn:microsoft.com/office/officeart/2005/8/layout/radial6"/>
    <dgm:cxn modelId="{F2E21DFF-0FA7-4805-A99D-0085D5441F91}" type="presParOf" srcId="{9AB9510C-DD5D-4FDE-BAB8-BACE85FA459C}" destId="{7FFBC223-6979-4C5B-B616-66E6BCBB25AA}" srcOrd="14" destOrd="0" presId="urn:microsoft.com/office/officeart/2005/8/layout/radial6"/>
    <dgm:cxn modelId="{533677C3-A69D-415C-9443-80052AB732F0}" type="presParOf" srcId="{9AB9510C-DD5D-4FDE-BAB8-BACE85FA459C}" destId="{32497787-4EAB-44F1-86F2-E0A02DCEE906}" srcOrd="15" destOrd="0" presId="urn:microsoft.com/office/officeart/2005/8/layout/radial6"/>
    <dgm:cxn modelId="{3E5B1CA2-F39A-4E7E-8E63-C4FEC5F1BE86}" type="presParOf" srcId="{9AB9510C-DD5D-4FDE-BAB8-BACE85FA459C}" destId="{AB558BCE-BED2-4F05-B9AC-DBE915EE6BE1}" srcOrd="16" destOrd="0" presId="urn:microsoft.com/office/officeart/2005/8/layout/radial6"/>
    <dgm:cxn modelId="{6C56A0F5-13CD-4C4C-87B5-D9E058D7D0ED}" type="presParOf" srcId="{9AB9510C-DD5D-4FDE-BAB8-BACE85FA459C}" destId="{37FEC56E-915E-4F25-9892-788CCC267F76}" srcOrd="17" destOrd="0" presId="urn:microsoft.com/office/officeart/2005/8/layout/radial6"/>
    <dgm:cxn modelId="{4BAF4523-BD7C-4B01-AAC0-2758FB40AE81}" type="presParOf" srcId="{9AB9510C-DD5D-4FDE-BAB8-BACE85FA459C}" destId="{467ED444-7EB7-4DFE-9D9A-5A86ACB37ADF}" srcOrd="18" destOrd="0" presId="urn:microsoft.com/office/officeart/2005/8/layout/radial6"/>
  </dgm:cxnLst>
  <dgm:bg/>
  <dgm:whole/>
</dgm:dataModel>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838" cy="365125"/>
          </a:xfrm>
          <a:prstGeom prst="rect">
            <a:avLst/>
          </a:prstGeom>
        </p:spPr>
        <p:txBody>
          <a:bodyPr vert="horz" lIns="96661" tIns="48331" rIns="96661" bIns="48331" rtlCol="0"/>
          <a:lstStyle>
            <a:lvl1pPr algn="l">
              <a:defRPr sz="1300"/>
            </a:lvl1pPr>
          </a:lstStyle>
          <a:p>
            <a:pPr>
              <a:defRPr/>
            </a:pPr>
            <a:endParaRPr lang="en-US"/>
          </a:p>
        </p:txBody>
      </p:sp>
      <p:sp>
        <p:nvSpPr>
          <p:cNvPr id="4" name="Footer Placeholder 3"/>
          <p:cNvSpPr>
            <a:spLocks noGrp="1"/>
          </p:cNvSpPr>
          <p:nvPr>
            <p:ph type="ftr" sz="quarter" idx="2"/>
          </p:nvPr>
        </p:nvSpPr>
        <p:spPr>
          <a:xfrm>
            <a:off x="0" y="6948488"/>
            <a:ext cx="4160838" cy="365125"/>
          </a:xfrm>
          <a:prstGeom prst="rect">
            <a:avLst/>
          </a:prstGeom>
        </p:spPr>
        <p:txBody>
          <a:bodyPr vert="horz" lIns="96661" tIns="48331" rIns="96661" bIns="48331" rtlCol="0" anchor="b"/>
          <a:lstStyle>
            <a:lvl1pPr algn="l">
              <a:defRPr sz="1300"/>
            </a:lvl1pPr>
          </a:lstStyle>
          <a:p>
            <a:pPr>
              <a:defRPr/>
            </a:pPr>
            <a:endParaRPr lang="en-US"/>
          </a:p>
        </p:txBody>
      </p:sp>
      <p:sp>
        <p:nvSpPr>
          <p:cNvPr id="5" name="Slide Number Placeholder 4"/>
          <p:cNvSpPr>
            <a:spLocks noGrp="1"/>
          </p:cNvSpPr>
          <p:nvPr>
            <p:ph type="sldNum" sz="quarter" idx="3"/>
          </p:nvPr>
        </p:nvSpPr>
        <p:spPr>
          <a:xfrm>
            <a:off x="5438775" y="6948488"/>
            <a:ext cx="4160838" cy="365125"/>
          </a:xfrm>
          <a:prstGeom prst="rect">
            <a:avLst/>
          </a:prstGeom>
        </p:spPr>
        <p:txBody>
          <a:bodyPr vert="horz" lIns="96661" tIns="48331" rIns="96661" bIns="48331" rtlCol="0" anchor="b"/>
          <a:lstStyle>
            <a:lvl1pPr algn="r">
              <a:defRPr sz="1300"/>
            </a:lvl1pPr>
          </a:lstStyle>
          <a:p>
            <a:pPr>
              <a:defRPr/>
            </a:pPr>
            <a:fld id="{6E943FE2-8E0F-4DF5-BB17-FD77D17C3A6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838" cy="365125"/>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5438775" y="0"/>
            <a:ext cx="4160838" cy="365125"/>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EFEF5F6B-2031-4D0A-B5BC-7EC50332D9DB}" type="datetimeFigureOut">
              <a:rPr lang="en-US"/>
              <a:pPr>
                <a:defRPr/>
              </a:pPr>
              <a:t>10/11/2011</a:t>
            </a:fld>
            <a:endParaRPr lang="en-US"/>
          </a:p>
        </p:txBody>
      </p:sp>
      <p:sp>
        <p:nvSpPr>
          <p:cNvPr id="4" name="Slide Image Placeholder 3"/>
          <p:cNvSpPr>
            <a:spLocks noGrp="1" noRot="1" noChangeAspect="1"/>
          </p:cNvSpPr>
          <p:nvPr>
            <p:ph type="sldImg" idx="2"/>
          </p:nvPr>
        </p:nvSpPr>
        <p:spPr>
          <a:xfrm>
            <a:off x="2743200" y="549275"/>
            <a:ext cx="4114800" cy="274320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960438" y="3475038"/>
            <a:ext cx="7680325" cy="3290887"/>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6948488"/>
            <a:ext cx="4160838" cy="365125"/>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5438775" y="6948488"/>
            <a:ext cx="4160838" cy="365125"/>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59BD4C95-CAD3-4873-B3B3-B4E9544E4D7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TextEdit="1"/>
          </p:cNvSpPr>
          <p:nvPr>
            <p:ph type="sldImg"/>
          </p:nvPr>
        </p:nvSpPr>
        <p:spPr bwMode="auto">
          <a:noFill/>
          <a:ln>
            <a:solidFill>
              <a:srgbClr val="000000"/>
            </a:solidFill>
            <a:miter lim="800000"/>
            <a:headEnd/>
            <a:tailEnd/>
          </a:ln>
        </p:spPr>
      </p:sp>
      <p:sp>
        <p:nvSpPr>
          <p:cNvPr id="1024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3" name="Slide Image Placeholder 1"/>
          <p:cNvSpPr>
            <a:spLocks noGrp="1" noRot="1" noChangeAspect="1"/>
          </p:cNvSpPr>
          <p:nvPr>
            <p:ph type="sldImg"/>
          </p:nvPr>
        </p:nvSpPr>
        <p:spPr>
          <a:ln/>
        </p:spPr>
      </p:sp>
      <p:sp>
        <p:nvSpPr>
          <p:cNvPr id="909314" name="Notes Placeholder 2"/>
          <p:cNvSpPr>
            <a:spLocks noGrp="1"/>
          </p:cNvSpPr>
          <p:nvPr>
            <p:ph type="body" idx="1"/>
          </p:nvPr>
        </p:nvSpPr>
        <p:spPr>
          <a:noFill/>
          <a:ln/>
        </p:spPr>
        <p:txBody>
          <a:bodyPr/>
          <a:lstStyle/>
          <a:p>
            <a:endParaRPr lang="en-US" dirty="0" smtClean="0"/>
          </a:p>
          <a:p>
            <a:endParaRPr lang="en-US" dirty="0" smtClean="0"/>
          </a:p>
          <a:p>
            <a:r>
              <a:rPr lang="en-US" dirty="0" smtClean="0"/>
              <a:t>UC4:</a:t>
            </a:r>
          </a:p>
          <a:p>
            <a:endParaRPr lang="en-US" dirty="0" smtClean="0"/>
          </a:p>
          <a:p>
            <a:r>
              <a:rPr lang="en-US" dirty="0" smtClean="0"/>
              <a:t>If</a:t>
            </a:r>
            <a:r>
              <a:rPr lang="en-US" baseline="0" dirty="0" smtClean="0"/>
              <a:t> time permits, note the age, gender, and marital/parental stats for veterans on campus.</a:t>
            </a:r>
          </a:p>
          <a:p>
            <a:endParaRPr lang="en-US" baseline="0" dirty="0" smtClean="0"/>
          </a:p>
          <a:p>
            <a:r>
              <a:rPr lang="en-US" baseline="0" dirty="0" smtClean="0"/>
              <a:t>-- 1 in 4 veterans on campus are women -- </a:t>
            </a:r>
            <a:endParaRPr lang="en-US" dirty="0" smtClean="0"/>
          </a:p>
          <a:p>
            <a:endParaRPr lang="en-US" dirty="0" smtClean="0"/>
          </a:p>
          <a:p>
            <a:endParaRPr lang="en-US" dirty="0" smtClean="0"/>
          </a:p>
          <a:p>
            <a:endParaRPr lang="en-US" dirty="0" smtClean="0"/>
          </a:p>
          <a:p>
            <a:r>
              <a:rPr lang="en-US" dirty="0" smtClean="0"/>
              <a:t>Military Service Members and Veterans in Higher Education: What the New GI Bill May Mean for Postsecondary Institutions, (2009). American Council on Education, Washington, DC. 	www.acenet.edu.</a:t>
            </a:r>
          </a:p>
          <a:p>
            <a:endParaRPr lang="en-US" dirty="0" smtClean="0"/>
          </a:p>
        </p:txBody>
      </p:sp>
      <p:sp>
        <p:nvSpPr>
          <p:cNvPr id="909315" name="Slide Number Placeholder 3"/>
          <p:cNvSpPr>
            <a:spLocks noGrp="1"/>
          </p:cNvSpPr>
          <p:nvPr>
            <p:ph type="sldNum" sz="quarter" idx="5"/>
          </p:nvPr>
        </p:nvSpPr>
        <p:spPr>
          <a:noFill/>
        </p:spPr>
        <p:txBody>
          <a:bodyPr/>
          <a:lstStyle/>
          <a:p>
            <a:pPr defTabSz="966479"/>
            <a:fld id="{75188136-9FE9-458D-AAA1-844CF6CCBD6D}" type="slidenum">
              <a:rPr lang="en-US" smtClean="0"/>
              <a:pPr defTabSz="966479"/>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09" name="Slide Image Placeholder 1"/>
          <p:cNvSpPr>
            <a:spLocks noGrp="1" noRot="1" noChangeAspect="1"/>
          </p:cNvSpPr>
          <p:nvPr>
            <p:ph type="sldImg"/>
          </p:nvPr>
        </p:nvSpPr>
        <p:spPr>
          <a:ln/>
        </p:spPr>
      </p:sp>
      <p:sp>
        <p:nvSpPr>
          <p:cNvPr id="913410" name="Notes Placeholder 2"/>
          <p:cNvSpPr>
            <a:spLocks noGrp="1"/>
          </p:cNvSpPr>
          <p:nvPr>
            <p:ph type="body" idx="1"/>
          </p:nvPr>
        </p:nvSpPr>
        <p:spPr>
          <a:noFill/>
          <a:ln/>
        </p:spPr>
        <p:txBody>
          <a:bodyPr/>
          <a:lstStyle/>
          <a:p>
            <a:endParaRPr lang="en-US" dirty="0" smtClean="0"/>
          </a:p>
          <a:p>
            <a:endParaRPr lang="en-US" dirty="0" smtClean="0"/>
          </a:p>
          <a:p>
            <a:r>
              <a:rPr lang="en-US" dirty="0" smtClean="0"/>
              <a:t>UC4: </a:t>
            </a:r>
          </a:p>
          <a:p>
            <a:endParaRPr lang="en-US" dirty="0" smtClean="0"/>
          </a:p>
          <a:p>
            <a:r>
              <a:rPr lang="en-US" dirty="0" smtClean="0"/>
              <a:t>Information on women as</a:t>
            </a:r>
            <a:r>
              <a:rPr lang="en-US" baseline="0" dirty="0" smtClean="0"/>
              <a:t> vets…note the growing #.</a:t>
            </a:r>
            <a:endParaRPr lang="en-US" dirty="0" smtClean="0"/>
          </a:p>
          <a:p>
            <a:endParaRPr lang="en-US" dirty="0" smtClean="0"/>
          </a:p>
          <a:p>
            <a:endParaRPr lang="en-US" dirty="0" smtClean="0"/>
          </a:p>
          <a:p>
            <a:r>
              <a:rPr lang="en-US" dirty="0" smtClean="0"/>
              <a:t>Military Service Members and Veterans in Higher Education: What the New GI Bill May Mean for Postsecondary Institutions, (2009). American Council on Education, Washington, DC. 	www.acenet.edu.</a:t>
            </a:r>
          </a:p>
          <a:p>
            <a:endParaRPr lang="en-US" dirty="0" smtClean="0"/>
          </a:p>
        </p:txBody>
      </p:sp>
      <p:sp>
        <p:nvSpPr>
          <p:cNvPr id="913411" name="Slide Number Placeholder 3"/>
          <p:cNvSpPr>
            <a:spLocks noGrp="1"/>
          </p:cNvSpPr>
          <p:nvPr>
            <p:ph type="sldNum" sz="quarter" idx="5"/>
          </p:nvPr>
        </p:nvSpPr>
        <p:spPr>
          <a:noFill/>
        </p:spPr>
        <p:txBody>
          <a:bodyPr/>
          <a:lstStyle/>
          <a:p>
            <a:pPr defTabSz="966479"/>
            <a:fld id="{06118CB0-BA57-4511-8910-E376BA0FEFD3}" type="slidenum">
              <a:rPr lang="en-US" smtClean="0"/>
              <a:pPr defTabSz="966479"/>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UC4: </a:t>
            </a:r>
          </a:p>
          <a:p>
            <a:endParaRPr lang="en-US" dirty="0" smtClean="0"/>
          </a:p>
          <a:p>
            <a:r>
              <a:rPr lang="en-US" dirty="0" smtClean="0"/>
              <a:t>MAIN POINT</a:t>
            </a:r>
          </a:p>
          <a:p>
            <a:endParaRPr lang="en-US" dirty="0" smtClean="0"/>
          </a:p>
          <a:p>
            <a:r>
              <a:rPr lang="en-US" dirty="0" smtClean="0"/>
              <a:t>1</a:t>
            </a:r>
            <a:r>
              <a:rPr lang="en-US" baseline="30000" dirty="0" smtClean="0"/>
              <a:t>st</a:t>
            </a:r>
            <a:r>
              <a:rPr lang="en-US" dirty="0" smtClean="0"/>
              <a:t> hand experience of NG that has now</a:t>
            </a:r>
            <a:r>
              <a:rPr lang="en-US" baseline="0" dirty="0" smtClean="0"/>
              <a:t> deployed *during* her undergraduate years. Consider: gender and role in deployment, experience outside the wire. Discuss body language when discussing driving outside the wire.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9BD4C95-CAD3-4873-B3B3-B4E9544E4D7A}"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449" name="Rectangle 2"/>
          <p:cNvSpPr>
            <a:spLocks noGrp="1" noRot="1" noChangeAspect="1" noChangeArrowheads="1" noTextEdit="1"/>
          </p:cNvSpPr>
          <p:nvPr>
            <p:ph type="sldImg"/>
          </p:nvPr>
        </p:nvSpPr>
        <p:spPr>
          <a:ln/>
        </p:spPr>
      </p:sp>
      <p:sp>
        <p:nvSpPr>
          <p:cNvPr id="1000450" name="Rectangle 3"/>
          <p:cNvSpPr>
            <a:spLocks noGrp="1" noChangeArrowheads="1"/>
          </p:cNvSpPr>
          <p:nvPr>
            <p:ph type="body" idx="1"/>
          </p:nvPr>
        </p:nvSpPr>
        <p:spPr>
          <a:noFill/>
          <a:ln/>
        </p:spPr>
        <p:txBody>
          <a:bodyPr/>
          <a:lstStyle/>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UC4: </a:t>
            </a:r>
          </a:p>
          <a:p>
            <a:endParaRPr lang="en-US" dirty="0" smtClean="0"/>
          </a:p>
          <a:p>
            <a:r>
              <a:rPr lang="en-US" dirty="0" smtClean="0"/>
              <a:t>This</a:t>
            </a:r>
            <a:r>
              <a:rPr lang="en-US" baseline="0" dirty="0" smtClean="0"/>
              <a:t> section will primarily be introductory and general, and then we will incorporate these challenges in the discussion throughout the day.</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58690260-B2A7-43ED-A95D-49A5B43E7F28}" type="slidenum">
              <a:rPr lang="en-US"/>
              <a:pPr/>
              <a:t>14</a:t>
            </a:fld>
            <a:endParaRPr lang="en-US"/>
          </a:p>
        </p:txBody>
      </p:sp>
      <p:sp>
        <p:nvSpPr>
          <p:cNvPr id="132097" name="Rectangle 7"/>
          <p:cNvSpPr txBox="1">
            <a:spLocks noGrp="1" noChangeArrowheads="1"/>
          </p:cNvSpPr>
          <p:nvPr/>
        </p:nvSpPr>
        <p:spPr bwMode="auto">
          <a:xfrm>
            <a:off x="5440363" y="6946905"/>
            <a:ext cx="4159250" cy="366713"/>
          </a:xfrm>
          <a:prstGeom prst="rect">
            <a:avLst/>
          </a:prstGeom>
          <a:noFill/>
          <a:ln w="9525">
            <a:noFill/>
            <a:miter lim="800000"/>
            <a:headEnd/>
            <a:tailEnd/>
          </a:ln>
        </p:spPr>
        <p:txBody>
          <a:bodyPr lIns="96636" tIns="48318" rIns="96636" bIns="48318" anchor="b"/>
          <a:lstStyle/>
          <a:p>
            <a:pPr algn="r" defTabSz="966646"/>
            <a:fld id="{17E66DCB-16B6-45D5-AB23-360BCFD3D1A0}" type="slidenum">
              <a:rPr lang="en-US" sz="1200"/>
              <a:pPr algn="r" defTabSz="966646"/>
              <a:t>14</a:t>
            </a:fld>
            <a:endParaRPr lang="en-US" sz="1200" dirty="0"/>
          </a:p>
        </p:txBody>
      </p:sp>
      <p:sp>
        <p:nvSpPr>
          <p:cNvPr id="132098" name="Rectangle 2"/>
          <p:cNvSpPr>
            <a:spLocks noGrp="1" noRot="1" noChangeAspect="1" noChangeArrowheads="1" noTextEdit="1"/>
          </p:cNvSpPr>
          <p:nvPr>
            <p:ph type="sldImg"/>
          </p:nvPr>
        </p:nvSpPr>
        <p:spPr>
          <a:xfrm>
            <a:off x="2751138" y="549275"/>
            <a:ext cx="4111625" cy="2741613"/>
          </a:xfrm>
          <a:ln/>
        </p:spPr>
      </p:sp>
      <p:sp>
        <p:nvSpPr>
          <p:cNvPr id="132099" name="Rectangle 3"/>
          <p:cNvSpPr>
            <a:spLocks noGrp="1" noChangeArrowheads="1"/>
          </p:cNvSpPr>
          <p:nvPr>
            <p:ph type="body" idx="1"/>
          </p:nvPr>
        </p:nvSpPr>
        <p:spPr>
          <a:xfrm>
            <a:off x="1281117" y="3473454"/>
            <a:ext cx="7038976" cy="3292475"/>
          </a:xfrm>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800" b="0" dirty="0" smtClean="0">
                <a:solidFill>
                  <a:schemeClr val="accent2"/>
                </a:solidFill>
              </a:rPr>
              <a:t/>
            </a:r>
            <a:br>
              <a:rPr lang="en-US" sz="1800" b="0" dirty="0" smtClean="0">
                <a:solidFill>
                  <a:schemeClr val="accent2"/>
                </a:solidFill>
              </a:rPr>
            </a:br>
            <a:r>
              <a:rPr lang="en-US" sz="1800" dirty="0" smtClean="0"/>
              <a:t>UC4: </a:t>
            </a:r>
          </a:p>
          <a:p>
            <a:pPr eaLnBrk="1" hangingPunct="1">
              <a:spcBef>
                <a:spcPct val="0"/>
              </a:spcBef>
            </a:pPr>
            <a:endParaRPr lang="en-US" sz="1800" b="0" dirty="0" smtClean="0">
              <a:solidFill>
                <a:schemeClr val="accent2"/>
              </a:solidFill>
            </a:endParaRPr>
          </a:p>
          <a:p>
            <a:pPr eaLnBrk="1" hangingPunct="1">
              <a:spcBef>
                <a:spcPct val="0"/>
              </a:spcBef>
            </a:pPr>
            <a:r>
              <a:rPr lang="en-US" sz="1800" b="0" dirty="0" smtClean="0">
                <a:solidFill>
                  <a:schemeClr val="accent2"/>
                </a:solidFill>
              </a:rPr>
              <a:t>All phases of deployment may create stress.</a:t>
            </a:r>
          </a:p>
          <a:p>
            <a:pPr eaLnBrk="1" hangingPunct="1">
              <a:spcBef>
                <a:spcPct val="0"/>
              </a:spcBef>
            </a:pPr>
            <a:r>
              <a:rPr lang="en-US" sz="1800" b="0" dirty="0" smtClean="0">
                <a:solidFill>
                  <a:schemeClr val="accent2"/>
                </a:solidFill>
              </a:rPr>
              <a:t>Sometimes these stressors can motivate a SM.</a:t>
            </a:r>
          </a:p>
          <a:p>
            <a:pPr eaLnBrk="1" hangingPunct="1">
              <a:spcBef>
                <a:spcPct val="0"/>
              </a:spcBef>
            </a:pPr>
            <a:r>
              <a:rPr lang="en-US" sz="1800" b="0" dirty="0" smtClean="0">
                <a:solidFill>
                  <a:schemeClr val="accent2"/>
                </a:solidFill>
              </a:rPr>
              <a:t>At other times, these stressors can limit one’s ability to cope.</a:t>
            </a:r>
          </a:p>
          <a:p>
            <a:pPr eaLnBrk="1" hangingPunct="1">
              <a:spcBef>
                <a:spcPct val="0"/>
              </a:spcBef>
            </a:pPr>
            <a:endParaRPr lang="en-US" sz="1800" b="0" baseline="0" dirty="0" smtClean="0">
              <a:solidFill>
                <a:schemeClr val="accent2"/>
              </a:solidFill>
            </a:endParaRPr>
          </a:p>
          <a:p>
            <a:pPr marL="342900" indent="-342900" eaLnBrk="1" hangingPunct="1">
              <a:spcBef>
                <a:spcPct val="0"/>
              </a:spcBef>
              <a:buFont typeface="+mj-lt"/>
              <a:buAutoNum type="arabicPeriod"/>
            </a:pPr>
            <a:r>
              <a:rPr lang="en-US" sz="1800" b="0" baseline="0" dirty="0" smtClean="0">
                <a:solidFill>
                  <a:schemeClr val="accent2"/>
                </a:solidFill>
              </a:rPr>
              <a:t>The Pre-Deployment stage is a time of preparation for both the SM/family.  </a:t>
            </a:r>
          </a:p>
          <a:p>
            <a:pPr marL="342900" indent="-342900" eaLnBrk="1" hangingPunct="1">
              <a:spcBef>
                <a:spcPct val="0"/>
              </a:spcBef>
              <a:buFont typeface="+mj-lt"/>
              <a:buAutoNum type="arabicPeriod"/>
            </a:pPr>
            <a:r>
              <a:rPr lang="en-US" sz="1800" b="0" baseline="0" dirty="0" smtClean="0">
                <a:solidFill>
                  <a:schemeClr val="accent2"/>
                </a:solidFill>
              </a:rPr>
              <a:t>While the SM will experience a significant increase in military related training demands, the family must prepare for the SM’s absence, both practically &amp; emotionally.</a:t>
            </a:r>
          </a:p>
          <a:p>
            <a:pPr marL="342900" indent="-342900" eaLnBrk="1" hangingPunct="1">
              <a:spcBef>
                <a:spcPct val="0"/>
              </a:spcBef>
              <a:buFont typeface="+mj-lt"/>
              <a:buAutoNum type="arabicPeriod"/>
            </a:pPr>
            <a:r>
              <a:rPr lang="en-US" sz="1800" b="0" baseline="0" dirty="0" smtClean="0">
                <a:solidFill>
                  <a:schemeClr val="accent2"/>
                </a:solidFill>
              </a:rPr>
              <a:t>The Pre-Deployment stage begins with the announcement of deployment and ends when the SM deploys.  It is generally characterized by alternation between denial &amp; anticipation of loss.</a:t>
            </a:r>
          </a:p>
          <a:p>
            <a:pPr marL="342900" indent="-342900" eaLnBrk="1" hangingPunct="1">
              <a:spcBef>
                <a:spcPct val="0"/>
              </a:spcBef>
              <a:buFont typeface="+mj-lt"/>
              <a:buAutoNum type="arabicPeriod"/>
            </a:pPr>
            <a:endParaRPr lang="en-US" sz="1800" b="0" baseline="0" dirty="0" smtClean="0">
              <a:solidFill>
                <a:schemeClr val="accent2"/>
              </a:solidFill>
            </a:endParaRPr>
          </a:p>
          <a:p>
            <a:pPr eaLnBrk="1" hangingPunct="1">
              <a:spcBef>
                <a:spcPct val="0"/>
              </a:spcBef>
            </a:pPr>
            <a:r>
              <a:rPr lang="en-US" sz="1800" dirty="0" smtClean="0"/>
              <a:t>UC4</a:t>
            </a:r>
            <a:r>
              <a:rPr lang="en-US" sz="1800" baseline="0" dirty="0" smtClean="0"/>
              <a:t> TP:</a:t>
            </a:r>
          </a:p>
          <a:p>
            <a:pPr eaLnBrk="1" hangingPunct="1">
              <a:spcBef>
                <a:spcPct val="0"/>
              </a:spcBef>
            </a:pPr>
            <a:r>
              <a:rPr lang="en-US" sz="1800" baseline="0" dirty="0" smtClean="0"/>
              <a:t>You will work with students in the Pre- and Post-deployment phase. We also must understand the Deployment phase so that we can help people best prepare for and return from deployment.</a:t>
            </a:r>
            <a:endParaRPr lang="en-US" sz="1800" dirty="0" smtClean="0"/>
          </a:p>
          <a:p>
            <a:pPr marL="342900" indent="-342900" eaLnBrk="1" hangingPunct="1">
              <a:spcBef>
                <a:spcPct val="0"/>
              </a:spcBef>
              <a:buFont typeface="+mj-lt"/>
              <a:buNone/>
            </a:pPr>
            <a:endParaRPr lang="en-US" sz="1800" b="0" dirty="0" smtClean="0">
              <a:solidFill>
                <a:schemeClr val="accent2"/>
              </a:solidFill>
            </a:endParaRPr>
          </a:p>
          <a:p>
            <a:pPr eaLnBrk="1" hangingPunct="1">
              <a:spcBef>
                <a:spcPct val="0"/>
              </a:spcBef>
            </a:pPr>
            <a:endParaRPr lang="en-US" sz="180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5" name="Rectangle 7"/>
          <p:cNvSpPr>
            <a:spLocks noGrp="1" noChangeArrowheads="1"/>
          </p:cNvSpPr>
          <p:nvPr>
            <p:ph type="sldNum" sz="quarter" idx="5"/>
          </p:nvPr>
        </p:nvSpPr>
        <p:spPr>
          <a:noFill/>
        </p:spPr>
        <p:txBody>
          <a:bodyPr/>
          <a:lstStyle/>
          <a:p>
            <a:pPr defTabSz="966479"/>
            <a:fld id="{28687D44-0F50-4534-AA03-98071D20399E}" type="slidenum">
              <a:rPr lang="en-US" smtClean="0"/>
              <a:pPr defTabSz="966479"/>
              <a:t>15</a:t>
            </a:fld>
            <a:endParaRPr lang="en-US" dirty="0" smtClean="0"/>
          </a:p>
        </p:txBody>
      </p:sp>
      <p:sp>
        <p:nvSpPr>
          <p:cNvPr id="963586" name="Rectangle 2"/>
          <p:cNvSpPr>
            <a:spLocks noGrp="1" noRot="1" noChangeAspect="1" noChangeArrowheads="1" noTextEdit="1"/>
          </p:cNvSpPr>
          <p:nvPr>
            <p:ph type="sldImg"/>
          </p:nvPr>
        </p:nvSpPr>
        <p:spPr>
          <a:xfrm>
            <a:off x="2747963" y="549275"/>
            <a:ext cx="4113212" cy="2741613"/>
          </a:xfrm>
          <a:ln/>
        </p:spPr>
      </p:sp>
      <p:sp>
        <p:nvSpPr>
          <p:cNvPr id="963587" name="Rectangle 3"/>
          <p:cNvSpPr>
            <a:spLocks noGrp="1" noChangeArrowheads="1"/>
          </p:cNvSpPr>
          <p:nvPr>
            <p:ph type="body" idx="1"/>
          </p:nvPr>
        </p:nvSpPr>
        <p:spPr>
          <a:noFill/>
          <a:ln/>
        </p:spPr>
        <p:txBody>
          <a:bodyPr/>
          <a:lstStyle/>
          <a:p>
            <a:pPr eaLnBrk="1" hangingPunct="1">
              <a:spcBef>
                <a:spcPct val="0"/>
              </a:spcBef>
            </a:pPr>
            <a:endParaRPr lang="en-US" sz="200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sz="2000" dirty="0" smtClean="0"/>
              <a:t>UC4: </a:t>
            </a:r>
          </a:p>
          <a:p>
            <a:pPr eaLnBrk="1" hangingPunct="1">
              <a:spcBef>
                <a:spcPct val="0"/>
              </a:spcBef>
            </a:pPr>
            <a:endParaRPr lang="en-US" sz="2000" dirty="0" smtClean="0"/>
          </a:p>
          <a:p>
            <a:pPr eaLnBrk="1" hangingPunct="1">
              <a:spcBef>
                <a:spcPct val="0"/>
              </a:spcBef>
            </a:pPr>
            <a:r>
              <a:rPr lang="en-US" sz="2000" dirty="0" smtClean="0"/>
              <a:t>During the Deployment</a:t>
            </a:r>
            <a:r>
              <a:rPr lang="en-US" sz="2000" baseline="0" dirty="0" smtClean="0"/>
              <a:t> phase SMs face many stressors &amp; demands in different aspects of their day-to-day life.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3" name="Rectangle 7"/>
          <p:cNvSpPr>
            <a:spLocks noGrp="1" noChangeArrowheads="1"/>
          </p:cNvSpPr>
          <p:nvPr>
            <p:ph type="sldNum" sz="quarter" idx="5"/>
          </p:nvPr>
        </p:nvSpPr>
        <p:spPr>
          <a:noFill/>
        </p:spPr>
        <p:txBody>
          <a:bodyPr/>
          <a:lstStyle/>
          <a:p>
            <a:pPr defTabSz="966479"/>
            <a:fld id="{5B0F72E4-FBB3-495D-9D92-E892B05F1F77}" type="slidenum">
              <a:rPr lang="en-US" smtClean="0"/>
              <a:pPr defTabSz="966479"/>
              <a:t>16</a:t>
            </a:fld>
            <a:endParaRPr lang="en-US" dirty="0" smtClean="0"/>
          </a:p>
        </p:txBody>
      </p:sp>
      <p:sp>
        <p:nvSpPr>
          <p:cNvPr id="965634" name="Rectangle 2"/>
          <p:cNvSpPr>
            <a:spLocks noGrp="1" noRot="1" noChangeAspect="1" noChangeArrowheads="1" noTextEdit="1"/>
          </p:cNvSpPr>
          <p:nvPr>
            <p:ph type="sldImg"/>
          </p:nvPr>
        </p:nvSpPr>
        <p:spPr>
          <a:xfrm>
            <a:off x="2747963" y="549275"/>
            <a:ext cx="4113212" cy="2741613"/>
          </a:xfrm>
          <a:ln/>
        </p:spPr>
      </p:sp>
      <p:sp>
        <p:nvSpPr>
          <p:cNvPr id="965635" name="Rectangle 3"/>
          <p:cNvSpPr>
            <a:spLocks noGrp="1" noChangeArrowheads="1"/>
          </p:cNvSpPr>
          <p:nvPr>
            <p:ph type="body" idx="1"/>
          </p:nvPr>
        </p:nvSpPr>
        <p:spPr>
          <a:noFill/>
          <a:ln/>
        </p:spPr>
        <p:txBody>
          <a:bodyPr/>
          <a:lstStyle/>
          <a:p>
            <a:pPr eaLnBrk="1" hangingPunct="1">
              <a:spcBef>
                <a:spcPct val="0"/>
              </a:spcBef>
            </a:pPr>
            <a:endParaRPr lang="en-US" sz="200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sz="2000" dirty="0" smtClean="0"/>
              <a:t>UC4: Standard</a:t>
            </a:r>
            <a:r>
              <a:rPr lang="en-US" sz="2000" baseline="0" dirty="0" smtClean="0"/>
              <a:t> TPs</a:t>
            </a:r>
          </a:p>
          <a:p>
            <a:pPr eaLnBrk="1" hangingPunct="1">
              <a:spcBef>
                <a:spcPct val="0"/>
              </a:spcBef>
            </a:pPr>
            <a:endParaRPr lang="en-US" sz="2000" dirty="0" smtClean="0"/>
          </a:p>
          <a:p>
            <a:pPr eaLnBrk="1" hangingPunct="1">
              <a:spcBef>
                <a:spcPct val="0"/>
              </a:spcBef>
            </a:pPr>
            <a:r>
              <a:rPr lang="en-US" sz="2000" dirty="0" smtClean="0"/>
              <a:t>In the deployed setting,</a:t>
            </a:r>
            <a:r>
              <a:rPr lang="en-US" sz="2000" baseline="0" dirty="0" smtClean="0"/>
              <a:t> the SM does not enjoy the comforts of home.  It’s often really hot or really cold, and duty often requires being out in the elements.  </a:t>
            </a:r>
          </a:p>
          <a:p>
            <a:pPr eaLnBrk="1" hangingPunct="1">
              <a:spcBef>
                <a:spcPct val="0"/>
              </a:spcBef>
            </a:pPr>
            <a:endParaRPr lang="en-US" sz="2000" baseline="0" dirty="0" smtClean="0"/>
          </a:p>
          <a:p>
            <a:pPr eaLnBrk="1" hangingPunct="1">
              <a:spcBef>
                <a:spcPct val="0"/>
              </a:spcBef>
            </a:pPr>
            <a:r>
              <a:rPr lang="en-US" sz="2000" baseline="0" dirty="0" smtClean="0"/>
              <a:t>For those individuals deployed to FOBs or traveling from FOB to FOB (“fob-hopping”), physical/operational challenges such as weather and fumes are more often challenging.  </a:t>
            </a:r>
          </a:p>
          <a:p>
            <a:pPr eaLnBrk="1" hangingPunct="1">
              <a:spcBef>
                <a:spcPct val="0"/>
              </a:spcBef>
            </a:pPr>
            <a:endParaRPr lang="en-US" sz="200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1" name="Rectangle 7"/>
          <p:cNvSpPr>
            <a:spLocks noGrp="1" noChangeArrowheads="1"/>
          </p:cNvSpPr>
          <p:nvPr>
            <p:ph type="sldNum" sz="quarter" idx="5"/>
          </p:nvPr>
        </p:nvSpPr>
        <p:spPr>
          <a:noFill/>
        </p:spPr>
        <p:txBody>
          <a:bodyPr/>
          <a:lstStyle/>
          <a:p>
            <a:pPr defTabSz="966479"/>
            <a:fld id="{1A444F58-8CED-479E-B421-7D6A7B555F23}" type="slidenum">
              <a:rPr lang="en-US" smtClean="0"/>
              <a:pPr defTabSz="966479"/>
              <a:t>17</a:t>
            </a:fld>
            <a:endParaRPr lang="en-US" dirty="0" smtClean="0"/>
          </a:p>
        </p:txBody>
      </p:sp>
      <p:sp>
        <p:nvSpPr>
          <p:cNvPr id="967682" name="Rectangle 2"/>
          <p:cNvSpPr>
            <a:spLocks noGrp="1" noRot="1" noChangeAspect="1" noChangeArrowheads="1" noTextEdit="1"/>
          </p:cNvSpPr>
          <p:nvPr>
            <p:ph type="sldImg"/>
          </p:nvPr>
        </p:nvSpPr>
        <p:spPr>
          <a:xfrm>
            <a:off x="2747963" y="549275"/>
            <a:ext cx="4113212" cy="2741613"/>
          </a:xfrm>
          <a:ln/>
        </p:spPr>
      </p:sp>
      <p:sp>
        <p:nvSpPr>
          <p:cNvPr id="967683"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2000" dirty="0" smtClean="0"/>
              <a:t/>
            </a:r>
            <a:br>
              <a:rPr lang="en-US" sz="2000" dirty="0" smtClean="0"/>
            </a:br>
            <a:r>
              <a:rPr lang="en-US" sz="2000" dirty="0" smtClean="0"/>
              <a:t>UC4: Standard TPs</a:t>
            </a:r>
          </a:p>
          <a:p>
            <a:pPr eaLnBrk="1" hangingPunct="1">
              <a:spcBef>
                <a:spcPct val="0"/>
              </a:spcBef>
            </a:pPr>
            <a:endParaRPr lang="en-US" sz="2000" dirty="0" smtClean="0"/>
          </a:p>
          <a:p>
            <a:pPr eaLnBrk="1" hangingPunct="1">
              <a:spcBef>
                <a:spcPct val="0"/>
              </a:spcBef>
            </a:pPr>
            <a:r>
              <a:rPr lang="en-US" sz="2000" dirty="0" smtClean="0"/>
              <a:t>Picture shows dog handlers letting the dogs</a:t>
            </a:r>
            <a:r>
              <a:rPr lang="en-US" sz="2000" baseline="0" dirty="0" smtClean="0"/>
              <a:t> chase them.</a:t>
            </a:r>
          </a:p>
          <a:p>
            <a:pPr eaLnBrk="1" hangingPunct="1">
              <a:spcBef>
                <a:spcPct val="0"/>
              </a:spcBef>
            </a:pPr>
            <a:endParaRPr lang="en-US" sz="2000" baseline="0" dirty="0" smtClean="0"/>
          </a:p>
          <a:p>
            <a:pPr eaLnBrk="1" hangingPunct="1">
              <a:spcBef>
                <a:spcPct val="0"/>
              </a:spcBef>
            </a:pPr>
            <a:r>
              <a:rPr lang="en-US" sz="2000" baseline="0" dirty="0" smtClean="0"/>
              <a:t>In the deployed environment, the concept of “hurry up and wait” is real and occurs often.  Usually SM describe being either swamped and overworked or bored.  Boredom can really take a toll on morale and makes it hard to transition when the demands of the mission change and the workload ramps up.  </a:t>
            </a:r>
          </a:p>
          <a:p>
            <a:pPr eaLnBrk="1" hangingPunct="1">
              <a:spcBef>
                <a:spcPct val="0"/>
              </a:spcBef>
            </a:pPr>
            <a:endParaRPr lang="en-US" sz="2000" baseline="0" dirty="0" smtClean="0"/>
          </a:p>
          <a:p>
            <a:pPr eaLnBrk="1" hangingPunct="1">
              <a:spcBef>
                <a:spcPct val="0"/>
              </a:spcBef>
            </a:pPr>
            <a:r>
              <a:rPr lang="en-US" sz="2000" baseline="0" dirty="0" smtClean="0"/>
              <a:t>Many SM find it helpful to have their own personal “mission” while deployed (e.g., working on a book, reaching fitness goals, learning a new language) to keep them busy and motivated in the “down” times if there are some.  </a:t>
            </a:r>
            <a:endParaRPr lang="en-US" sz="2000" dirty="0" smtClean="0"/>
          </a:p>
          <a:p>
            <a:pPr eaLnBrk="1" hangingPunct="1">
              <a:spcBef>
                <a:spcPct val="0"/>
              </a:spcBef>
            </a:pPr>
            <a:endParaRPr lang="en-US" sz="2000"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777" name="Rectangle 7"/>
          <p:cNvSpPr>
            <a:spLocks noGrp="1" noChangeArrowheads="1"/>
          </p:cNvSpPr>
          <p:nvPr>
            <p:ph type="sldNum" sz="quarter" idx="5"/>
          </p:nvPr>
        </p:nvSpPr>
        <p:spPr>
          <a:noFill/>
        </p:spPr>
        <p:txBody>
          <a:bodyPr/>
          <a:lstStyle/>
          <a:p>
            <a:pPr defTabSz="966479"/>
            <a:fld id="{3DAD3D87-C373-445F-8DFD-F77ECE62D824}" type="slidenum">
              <a:rPr lang="en-US" smtClean="0"/>
              <a:pPr defTabSz="966479"/>
              <a:t>18</a:t>
            </a:fld>
            <a:endParaRPr lang="en-US" dirty="0" smtClean="0"/>
          </a:p>
        </p:txBody>
      </p:sp>
      <p:sp>
        <p:nvSpPr>
          <p:cNvPr id="971778" name="Rectangle 2"/>
          <p:cNvSpPr>
            <a:spLocks noGrp="1" noRot="1" noChangeAspect="1" noChangeArrowheads="1" noTextEdit="1"/>
          </p:cNvSpPr>
          <p:nvPr>
            <p:ph type="sldImg"/>
          </p:nvPr>
        </p:nvSpPr>
        <p:spPr>
          <a:xfrm>
            <a:off x="2747963" y="549275"/>
            <a:ext cx="4113212" cy="2741613"/>
          </a:xfrm>
          <a:ln/>
        </p:spPr>
      </p:sp>
      <p:sp>
        <p:nvSpPr>
          <p:cNvPr id="971779" name="Rectangle 3"/>
          <p:cNvSpPr>
            <a:spLocks noGrp="1" noChangeArrowheads="1"/>
          </p:cNvSpPr>
          <p:nvPr>
            <p:ph type="body" idx="1"/>
          </p:nvPr>
        </p:nvSpPr>
        <p:spPr>
          <a:noFill/>
          <a:ln/>
        </p:spPr>
        <p:txBody>
          <a:bodyPr/>
          <a:lstStyle/>
          <a:p>
            <a:pPr eaLnBrk="1" hangingPunct="1">
              <a:spcBef>
                <a:spcPct val="0"/>
              </a:spcBef>
            </a:pPr>
            <a:endParaRPr lang="en-US" sz="2000" dirty="0" smtClean="0"/>
          </a:p>
          <a:p>
            <a:pPr eaLnBrk="1" hangingPunct="1">
              <a:spcBef>
                <a:spcPct val="0"/>
              </a:spcBef>
            </a:pPr>
            <a:r>
              <a:rPr lang="en-US" sz="2000" dirty="0" smtClean="0"/>
              <a:t>UC4: Standard TPs, but note emphasis below</a:t>
            </a:r>
          </a:p>
          <a:p>
            <a:pPr eaLnBrk="1" hangingPunct="1">
              <a:spcBef>
                <a:spcPct val="0"/>
              </a:spcBef>
            </a:pPr>
            <a:endParaRPr lang="en-US" sz="2000" dirty="0" smtClean="0"/>
          </a:p>
          <a:p>
            <a:pPr eaLnBrk="1" hangingPunct="1">
              <a:spcBef>
                <a:spcPct val="0"/>
              </a:spcBef>
            </a:pPr>
            <a:endParaRPr lang="en-US" sz="2000" dirty="0" smtClean="0"/>
          </a:p>
          <a:p>
            <a:pPr eaLnBrk="1" hangingPunct="1">
              <a:spcBef>
                <a:spcPct val="0"/>
              </a:spcBef>
            </a:pPr>
            <a:r>
              <a:rPr lang="en-US" sz="2000" dirty="0" smtClean="0"/>
              <a:t>TP 1: This is an example of a SM sleeping quarters (probably an officer</a:t>
            </a:r>
            <a:r>
              <a:rPr lang="en-US" sz="2000" baseline="0" dirty="0" smtClean="0"/>
              <a:t> </a:t>
            </a:r>
            <a:r>
              <a:rPr lang="en-US" sz="2000" baseline="0" dirty="0" err="1" smtClean="0"/>
              <a:t>bc</a:t>
            </a:r>
            <a:r>
              <a:rPr lang="en-US" sz="2000" baseline="0" dirty="0" smtClean="0"/>
              <a:t> it is pretty nice!).  Notice how the SM has made it “home.”  Talk about how other sleeping quarters may differ from this—either at other bases or for lower ranking SM.  </a:t>
            </a:r>
            <a:endParaRPr lang="en-US" sz="2000" dirty="0" smtClean="0"/>
          </a:p>
          <a:p>
            <a:pPr eaLnBrk="1" hangingPunct="1">
              <a:spcBef>
                <a:spcPct val="0"/>
              </a:spcBef>
            </a:pPr>
            <a:endParaRPr lang="en-US" sz="2000" dirty="0" smtClean="0"/>
          </a:p>
          <a:p>
            <a:pPr eaLnBrk="1" hangingPunct="1">
              <a:spcBef>
                <a:spcPct val="0"/>
              </a:spcBef>
            </a:pPr>
            <a:r>
              <a:rPr lang="en-US" sz="2000" dirty="0" smtClean="0"/>
              <a:t>TP 2: Note the computer. I have a discussion with the</a:t>
            </a:r>
            <a:r>
              <a:rPr lang="en-US" sz="2000" baseline="0" dirty="0" smtClean="0"/>
              <a:t> audience about the pros/cons of communication via email, </a:t>
            </a:r>
            <a:r>
              <a:rPr lang="en-US" sz="2000" baseline="0" dirty="0" err="1" smtClean="0"/>
              <a:t>skype</a:t>
            </a:r>
            <a:r>
              <a:rPr lang="en-US" sz="2000" baseline="0" dirty="0" smtClean="0"/>
              <a:t>, IM, and we have the discussion about the challenges. Pros: Easier to maintain emotional connection with loved ones and get support. Cons: Difficult to be psychologically in two places at once. What if there are problems at home? It can be hard to stay “on mission.” What about the impact of family members who hear about dangerous missions, or if the SM is not available for several days? Difficult on people at home.</a:t>
            </a:r>
          </a:p>
          <a:p>
            <a:pPr eaLnBrk="1" hangingPunct="1">
              <a:spcBef>
                <a:spcPct val="0"/>
              </a:spcBef>
            </a:pPr>
            <a:endParaRPr lang="en-US" sz="2000" baseline="0" dirty="0" smtClean="0"/>
          </a:p>
          <a:p>
            <a:pPr eaLnBrk="1" hangingPunct="1">
              <a:spcBef>
                <a:spcPct val="0"/>
              </a:spcBef>
            </a:pPr>
            <a:r>
              <a:rPr lang="en-US" sz="2000" baseline="0" dirty="0" smtClean="0"/>
              <a:t>TP3: Discuss </a:t>
            </a:r>
            <a:r>
              <a:rPr lang="en-US" sz="2000" baseline="0" dirty="0" err="1" smtClean="0"/>
              <a:t>Facebook</a:t>
            </a:r>
            <a:r>
              <a:rPr lang="en-US" sz="2000" baseline="0" dirty="0" smtClean="0"/>
              <a:t>. </a:t>
            </a:r>
          </a:p>
          <a:p>
            <a:pPr eaLnBrk="1" hangingPunct="1">
              <a:spcBef>
                <a:spcPct val="0"/>
              </a:spcBef>
            </a:pPr>
            <a:endParaRPr lang="en-US" sz="2000" baseline="0" dirty="0" smtClean="0"/>
          </a:p>
          <a:p>
            <a:pPr eaLnBrk="1" hangingPunct="1"/>
            <a:r>
              <a:rPr lang="en-US" sz="2000" baseline="0" dirty="0" smtClean="0"/>
              <a:t>With innovations in communication technology, reaching out to loved ones in deployed settings has become easier.  While increased communication is perceived as a positive development and of critical importance for families enduring a deployment, the blurring of lines between the front lines and the </a:t>
            </a:r>
            <a:r>
              <a:rPr lang="en-US" sz="2000" baseline="0" dirty="0" err="1" smtClean="0"/>
              <a:t>homefront</a:t>
            </a:r>
            <a:r>
              <a:rPr lang="en-US" sz="2000" baseline="0" dirty="0" smtClean="0"/>
              <a:t> may also have negative implications.</a:t>
            </a:r>
          </a:p>
          <a:p>
            <a:pPr eaLnBrk="1" hangingPunct="1">
              <a:buFontTx/>
              <a:buChar char="-"/>
            </a:pPr>
            <a:r>
              <a:rPr lang="en-US" sz="2000" baseline="0" dirty="0" smtClean="0"/>
              <a:t>For SMs, intimate knowledge of family matters and problems may cause them to be distracted and have reduced focus on the mission.</a:t>
            </a:r>
          </a:p>
          <a:p>
            <a:pPr eaLnBrk="1" hangingPunct="1">
              <a:buFontTx/>
              <a:buChar char="-"/>
            </a:pPr>
            <a:r>
              <a:rPr lang="en-US" sz="2000" baseline="0" dirty="0" smtClean="0"/>
              <a:t>Families may experience increased distress when anticipated or expected communication is cut off due to the demands of the mission or technical difficulties.</a:t>
            </a:r>
          </a:p>
          <a:p>
            <a:pPr eaLnBrk="1" hangingPunct="1">
              <a:buFontTx/>
              <a:buChar char="-"/>
            </a:pPr>
            <a:endParaRPr lang="en-US" sz="2000" baseline="0" dirty="0" smtClean="0"/>
          </a:p>
          <a:p>
            <a:pPr eaLnBrk="1" hangingPunct="1">
              <a:buFontTx/>
              <a:buNone/>
            </a:pPr>
            <a:r>
              <a:rPr lang="en-US" sz="2000" baseline="0" dirty="0" smtClean="0"/>
              <a:t>A lot of these technologies are new within the past 5 years (</a:t>
            </a:r>
            <a:r>
              <a:rPr lang="en-US" sz="2000" baseline="0" dirty="0" err="1" smtClean="0"/>
              <a:t>Facebook</a:t>
            </a:r>
            <a:r>
              <a:rPr lang="en-US" sz="2000" baseline="0" dirty="0" smtClean="0"/>
              <a:t>, IM, cell phones) </a:t>
            </a:r>
            <a:r>
              <a:rPr lang="en-US" sz="2000" baseline="0" dirty="0" smtClean="0">
                <a:sym typeface="Wingdings" pitchFamily="2" charset="2"/>
              </a:rPr>
              <a:t> they can be good &amp; bad.  There’s increased communication, but it can be hard for SMs to see pictures of home.  They may distance themselves from the family, which leads to increased family stress, and may be a distraction &amp; cause SM to lose focus on the mission.</a:t>
            </a:r>
          </a:p>
          <a:p>
            <a:pPr eaLnBrk="1" hangingPunct="1">
              <a:spcBef>
                <a:spcPct val="0"/>
              </a:spcBef>
            </a:pPr>
            <a:endParaRPr lang="en-US" sz="2000" dirty="0" smtClean="0"/>
          </a:p>
          <a:p>
            <a:pPr eaLnBrk="1" hangingPunct="1">
              <a:spcBef>
                <a:spcPct val="0"/>
              </a:spcBef>
            </a:pPr>
            <a:r>
              <a:rPr lang="en-US" sz="2000" dirty="0" smtClean="0"/>
              <a:t>UC4 – Note that “</a:t>
            </a:r>
            <a:r>
              <a:rPr lang="en-US" sz="2000" dirty="0" err="1" smtClean="0"/>
              <a:t>Facebook</a:t>
            </a:r>
            <a:r>
              <a:rPr lang="en-US" sz="2000" dirty="0" smtClean="0"/>
              <a:t> breakups” in</a:t>
            </a:r>
            <a:r>
              <a:rPr lang="en-US" sz="2000" baseline="0" dirty="0" smtClean="0"/>
              <a:t> college are being experienced by SMs in deployment. There can be a grief reaction in a deployed setting based upon status changes or posted pictures.</a:t>
            </a:r>
            <a:endParaRPr lang="en-US" sz="2000" dirty="0" smtClean="0"/>
          </a:p>
          <a:p>
            <a:pPr eaLnBrk="1" hangingPunct="1">
              <a:spcBef>
                <a:spcPct val="0"/>
              </a:spcBef>
            </a:pPr>
            <a:endParaRPr lang="en-US" sz="190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29" name="Rectangle 7"/>
          <p:cNvSpPr>
            <a:spLocks noGrp="1" noChangeArrowheads="1"/>
          </p:cNvSpPr>
          <p:nvPr>
            <p:ph type="sldNum" sz="quarter" idx="5"/>
          </p:nvPr>
        </p:nvSpPr>
        <p:spPr>
          <a:noFill/>
        </p:spPr>
        <p:txBody>
          <a:bodyPr/>
          <a:lstStyle/>
          <a:p>
            <a:pPr defTabSz="966479"/>
            <a:fld id="{6AF1B220-B6DC-468C-8FA5-8A6EC010BFA2}" type="slidenum">
              <a:rPr lang="en-US" smtClean="0"/>
              <a:pPr defTabSz="966479"/>
              <a:t>19</a:t>
            </a:fld>
            <a:endParaRPr lang="en-US" dirty="0" smtClean="0"/>
          </a:p>
        </p:txBody>
      </p:sp>
      <p:sp>
        <p:nvSpPr>
          <p:cNvPr id="969730" name="Rectangle 2"/>
          <p:cNvSpPr>
            <a:spLocks noGrp="1" noRot="1" noChangeAspect="1" noChangeArrowheads="1" noTextEdit="1"/>
          </p:cNvSpPr>
          <p:nvPr>
            <p:ph type="sldImg"/>
          </p:nvPr>
        </p:nvSpPr>
        <p:spPr>
          <a:xfrm>
            <a:off x="2747963" y="549275"/>
            <a:ext cx="4113212" cy="2741613"/>
          </a:xfrm>
          <a:ln/>
        </p:spPr>
      </p:sp>
      <p:sp>
        <p:nvSpPr>
          <p:cNvPr id="969731"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2000" dirty="0" smtClean="0"/>
              <a:t/>
            </a:r>
            <a:br>
              <a:rPr lang="en-US" sz="2000" dirty="0" smtClean="0"/>
            </a:br>
            <a:r>
              <a:rPr lang="en-US" sz="2000" dirty="0" smtClean="0"/>
              <a:t>UC4: Standard TPs</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200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sz="2000" dirty="0" smtClean="0"/>
              <a:t>Naturally,</a:t>
            </a:r>
            <a:r>
              <a:rPr lang="en-US" sz="2000" baseline="0" dirty="0" smtClean="0"/>
              <a:t> being exposed to the consequences of war can lead to emotional strain.  Even for those who are not in combat units, there are events that happen that are associated with fear, sadness, guilt, etc.  Sometimes these events are occurring in the deployed setting, and sometimes events happen back home that create worry and fear in the SM.  Balancing the emotional rollercoaster of this is an ongoing challenge for the deployed SM.  </a:t>
            </a:r>
            <a:endParaRPr lang="en-US" sz="2000" dirty="0" smtClean="0"/>
          </a:p>
          <a:p>
            <a:pPr eaLnBrk="1" hangingPunct="1">
              <a:spcBef>
                <a:spcPct val="0"/>
              </a:spcBef>
            </a:pPr>
            <a:endParaRPr lang="en-US" sz="2000" dirty="0" smtClean="0"/>
          </a:p>
          <a:p>
            <a:pPr eaLnBrk="1" hangingPunct="1">
              <a:spcBef>
                <a:spcPct val="0"/>
              </a:spcBef>
            </a:pPr>
            <a:endParaRPr lang="en-US" sz="19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pPr defTabSz="966479"/>
            <a:fld id="{14515837-1B92-41DF-B705-A0ACCEE7820F}" type="slidenum">
              <a:rPr lang="en-US" smtClean="0"/>
              <a:pPr defTabSz="966479"/>
              <a:t>2</a:t>
            </a:fld>
            <a:endParaRPr lang="en-US" dirty="0"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r>
              <a:rPr lang="en-US" dirty="0" smtClean="0"/>
              <a:t>Prep work:</a:t>
            </a:r>
          </a:p>
          <a:p>
            <a:pPr eaLnBrk="1" hangingPunct="1"/>
            <a:r>
              <a:rPr lang="en-US" dirty="0" smtClean="0"/>
              <a:t>#</a:t>
            </a:r>
            <a:r>
              <a:rPr lang="en-US" baseline="0" dirty="0" smtClean="0"/>
              <a:t> of undergrads:</a:t>
            </a:r>
          </a:p>
          <a:p>
            <a:pPr eaLnBrk="1" hangingPunct="1"/>
            <a:r>
              <a:rPr lang="en-US" baseline="0" dirty="0" smtClean="0"/>
              <a:t># of vets (estimate 3 – 4%):</a:t>
            </a:r>
          </a:p>
          <a:p>
            <a:pPr eaLnBrk="1" hangingPunct="1"/>
            <a:endParaRPr lang="en-US" baseline="0"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825" name="Rectangle 7"/>
          <p:cNvSpPr>
            <a:spLocks noGrp="1" noChangeArrowheads="1"/>
          </p:cNvSpPr>
          <p:nvPr>
            <p:ph type="sldNum" sz="quarter" idx="5"/>
          </p:nvPr>
        </p:nvSpPr>
        <p:spPr>
          <a:noFill/>
        </p:spPr>
        <p:txBody>
          <a:bodyPr/>
          <a:lstStyle/>
          <a:p>
            <a:pPr defTabSz="966479"/>
            <a:fld id="{0D926942-8B39-4B15-A30A-0DEDCE5CAC0E}" type="slidenum">
              <a:rPr lang="en-US" smtClean="0"/>
              <a:pPr defTabSz="966479"/>
              <a:t>20</a:t>
            </a:fld>
            <a:endParaRPr lang="en-US" dirty="0" smtClean="0"/>
          </a:p>
        </p:txBody>
      </p:sp>
      <p:sp>
        <p:nvSpPr>
          <p:cNvPr id="973826" name="Rectangle 2"/>
          <p:cNvSpPr>
            <a:spLocks noGrp="1" noRot="1" noChangeAspect="1" noChangeArrowheads="1" noTextEdit="1"/>
          </p:cNvSpPr>
          <p:nvPr>
            <p:ph type="sldImg"/>
          </p:nvPr>
        </p:nvSpPr>
        <p:spPr>
          <a:xfrm>
            <a:off x="2747963" y="549275"/>
            <a:ext cx="4113212" cy="2741613"/>
          </a:xfrm>
          <a:ln/>
        </p:spPr>
      </p:sp>
      <p:sp>
        <p:nvSpPr>
          <p:cNvPr id="973827"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sz="200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sz="2000" dirty="0" smtClean="0"/>
              <a:t>UC4: Standard TPs (UC4</a:t>
            </a:r>
            <a:r>
              <a:rPr lang="en-US" sz="2000" baseline="0" dirty="0" smtClean="0"/>
              <a:t> audience will appreciate the discussion of the awareness of spirituality as a deployment challenge)</a:t>
            </a:r>
            <a:endParaRPr lang="en-US" sz="2000" dirty="0" smtClean="0"/>
          </a:p>
          <a:p>
            <a:pPr marL="0" marR="0" indent="0" algn="l" defTabSz="914400" rtl="0" eaLnBrk="1" fontAlgn="base" latinLnBrk="0" hangingPunct="1">
              <a:lnSpc>
                <a:spcPct val="100000"/>
              </a:lnSpc>
              <a:spcBef>
                <a:spcPct val="0"/>
              </a:spcBef>
              <a:spcAft>
                <a:spcPct val="0"/>
              </a:spcAft>
              <a:buClrTx/>
              <a:buSzTx/>
              <a:buFontTx/>
              <a:buNone/>
              <a:tabLst/>
              <a:defRPr/>
            </a:pPr>
            <a:endParaRPr lang="en-US" sz="200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sz="2000" dirty="0" smtClean="0"/>
              <a:t>Spiritua</a:t>
            </a:r>
            <a:r>
              <a:rPr lang="en-US" sz="2000" baseline="0" dirty="0" smtClean="0"/>
              <a:t>l crises during and after deployment may include: loss of faith (“how could God let this happen?”), strengthening of faith (“I would not have made it through the deployment without my spirituality”) as well as others.   It can be helpful to help the SM re-evaluate his/her faith upon return from deployment if this is something that seems part of the clinical picture.  At times, a referral to a pastoral counselor/chaplain can help and be an adjust to therapy.</a:t>
            </a:r>
            <a:endParaRPr lang="en-US" sz="2000" dirty="0" smtClean="0"/>
          </a:p>
          <a:p>
            <a:pPr eaLnBrk="1" hangingPunct="1">
              <a:spcBef>
                <a:spcPct val="0"/>
              </a:spcBef>
            </a:pPr>
            <a:endParaRPr lang="en-US" sz="2000" dirty="0" smtClean="0"/>
          </a:p>
          <a:p>
            <a:pPr eaLnBrk="1" hangingPunct="1">
              <a:spcBef>
                <a:spcPct val="0"/>
              </a:spcBef>
            </a:pPr>
            <a:endParaRPr lang="en-US" sz="190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58E98731-B5F8-41C4-A8F9-F5FED2CA09F5}" type="slidenum">
              <a:rPr lang="en-US"/>
              <a:pPr/>
              <a:t>21</a:t>
            </a:fld>
            <a:endParaRPr lang="en-US"/>
          </a:p>
        </p:txBody>
      </p:sp>
      <p:sp>
        <p:nvSpPr>
          <p:cNvPr id="769025" name="Rectangle 7"/>
          <p:cNvSpPr txBox="1">
            <a:spLocks noGrp="1" noChangeArrowheads="1"/>
          </p:cNvSpPr>
          <p:nvPr/>
        </p:nvSpPr>
        <p:spPr bwMode="auto">
          <a:xfrm>
            <a:off x="5440363" y="6946905"/>
            <a:ext cx="4159250" cy="366713"/>
          </a:xfrm>
          <a:prstGeom prst="rect">
            <a:avLst/>
          </a:prstGeom>
          <a:noFill/>
          <a:ln w="9525">
            <a:noFill/>
            <a:miter lim="800000"/>
            <a:headEnd/>
            <a:tailEnd/>
          </a:ln>
        </p:spPr>
        <p:txBody>
          <a:bodyPr lIns="96636" tIns="48318" rIns="96636" bIns="48318" anchor="b"/>
          <a:lstStyle/>
          <a:p>
            <a:pPr algn="r" defTabSz="966646"/>
            <a:fld id="{B19C9D00-F219-4274-BCB4-23AF93A28B17}" type="slidenum">
              <a:rPr lang="en-US" sz="1200"/>
              <a:pPr algn="r" defTabSz="966646"/>
              <a:t>21</a:t>
            </a:fld>
            <a:endParaRPr lang="en-US" sz="1200" dirty="0"/>
          </a:p>
        </p:txBody>
      </p:sp>
      <p:sp>
        <p:nvSpPr>
          <p:cNvPr id="769026" name="Rectangle 2"/>
          <p:cNvSpPr>
            <a:spLocks noGrp="1" noRot="1" noChangeAspect="1" noChangeArrowheads="1" noTextEdit="1"/>
          </p:cNvSpPr>
          <p:nvPr>
            <p:ph type="sldImg"/>
          </p:nvPr>
        </p:nvSpPr>
        <p:spPr>
          <a:xfrm>
            <a:off x="2743200" y="547688"/>
            <a:ext cx="4114800" cy="2743200"/>
          </a:xfrm>
          <a:ln/>
        </p:spPr>
      </p:sp>
      <p:sp>
        <p:nvSpPr>
          <p:cNvPr id="769027" name="Rectangle 3"/>
          <p:cNvSpPr>
            <a:spLocks noGrp="1" noChangeArrowheads="1"/>
          </p:cNvSpPr>
          <p:nvPr>
            <p:ph type="body" idx="1"/>
          </p:nvPr>
        </p:nvSpPr>
        <p:spPr>
          <a:xfrm>
            <a:off x="960440" y="3475042"/>
            <a:ext cx="7680325" cy="3292475"/>
          </a:xfrm>
        </p:spPr>
        <p:txBody>
          <a:bodyPr/>
          <a:lstStyle/>
          <a:p>
            <a:pPr eaLnBrk="1" hangingPunct="1">
              <a:spcBef>
                <a:spcPct val="0"/>
              </a:spcBef>
            </a:pPr>
            <a:r>
              <a:rPr lang="en-US" dirty="0" smtClean="0"/>
              <a:t>This set of slides (5 challenges) is from Chaplin Morris – who is in the Guard – when he presented at the CDP 2-week course in 2008. Please give him credit. He’s been instrumental in the Minnesota Guard reintegration project called Beyond the Yellow Ribbon Program, which has now become the template for other states.</a:t>
            </a:r>
          </a:p>
          <a:p>
            <a:pPr eaLnBrk="1" hangingPunct="1"/>
            <a:r>
              <a:rPr lang="en-US" dirty="0" smtClean="0"/>
              <a:t>	</a:t>
            </a:r>
          </a:p>
          <a:p>
            <a:pPr eaLnBrk="1" hangingPunct="1"/>
            <a:r>
              <a:rPr lang="en-US" dirty="0" smtClean="0"/>
              <a:t>WE WANT YOU TO COME ALL THE WAY HOME!</a:t>
            </a:r>
          </a:p>
          <a:p>
            <a:pPr eaLnBrk="1" hangingPunct="1"/>
            <a:endParaRPr lang="en-US" dirty="0" smtClean="0"/>
          </a:p>
          <a:p>
            <a:pPr eaLnBrk="1" hangingPunct="1"/>
            <a:r>
              <a:rPr lang="en-US" dirty="0" smtClean="0"/>
              <a:t>To do that you will need to accomplish, along with your families, 5 METL tasks (Mission Essential Task List)</a:t>
            </a:r>
          </a:p>
          <a:p>
            <a:pPr eaLnBrk="1" hangingPunct="1"/>
            <a:r>
              <a:rPr lang="en-US" dirty="0" smtClean="0"/>
              <a:t>As outlined above. Each combat vet must accomplish all 5 tasks or we will be stuck between Iraq and home.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UC4: </a:t>
            </a:r>
          </a:p>
          <a:p>
            <a:endParaRPr lang="en-US" dirty="0" smtClean="0"/>
          </a:p>
          <a:p>
            <a:r>
              <a:rPr lang="en-US" dirty="0" smtClean="0"/>
              <a:t>Short video of </a:t>
            </a:r>
            <a:r>
              <a:rPr lang="en-US" dirty="0" err="1" smtClean="0"/>
              <a:t>Stephenie</a:t>
            </a:r>
            <a:r>
              <a:rPr lang="en-US" baseline="0" dirty="0" smtClean="0"/>
              <a:t> discussing coming back to campus. Note verbal and body language when discussing challenges. Note the disconnections from others. </a:t>
            </a:r>
          </a:p>
          <a:p>
            <a:endParaRPr lang="en-US" baseline="0" dirty="0" smtClean="0"/>
          </a:p>
          <a:p>
            <a:r>
              <a:rPr lang="en-US" baseline="0" dirty="0" err="1" smtClean="0"/>
              <a:t>Stephenie</a:t>
            </a:r>
            <a:r>
              <a:rPr lang="en-US" baseline="0" dirty="0" smtClean="0"/>
              <a:t> loved being a student during her sophomore and junior years: many friends, very social, successful academically. Upon returning, she was “right back to the beginning” in reference to the challenges of feeling disconnected from the campus socially.</a:t>
            </a:r>
          </a:p>
          <a:p>
            <a:endParaRPr lang="en-US" baseline="0" dirty="0" smtClean="0"/>
          </a:p>
          <a:p>
            <a:r>
              <a:rPr lang="en-US" baseline="0" dirty="0" smtClean="0"/>
              <a:t>Note that this is not a case of depression or PTSD, and we are discussing a successful, resilient student and member of the NG. </a:t>
            </a:r>
          </a:p>
          <a:p>
            <a:endParaRPr lang="en-US" baseline="0" dirty="0" smtClean="0"/>
          </a:p>
          <a:p>
            <a:r>
              <a:rPr lang="en-US" baseline="0" dirty="0" smtClean="0"/>
              <a:t>Yet her language describing her senior year: “off” and “wrong”</a:t>
            </a:r>
          </a:p>
          <a:p>
            <a:endParaRPr lang="en-US" baseline="0" dirty="0" smtClean="0"/>
          </a:p>
          <a:p>
            <a:r>
              <a:rPr lang="en-US" baseline="0" dirty="0" smtClean="0"/>
              <a:t>Body language: squirming, scratching thigh, etc.</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59BD4C95-CAD3-4873-B3B3-B4E9544E4D7A}"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4305" name="Rectangle 7"/>
          <p:cNvSpPr>
            <a:spLocks noGrp="1" noChangeArrowheads="1"/>
          </p:cNvSpPr>
          <p:nvPr>
            <p:ph type="sldNum" sz="quarter" idx="5"/>
          </p:nvPr>
        </p:nvSpPr>
        <p:spPr>
          <a:noFill/>
        </p:spPr>
        <p:txBody>
          <a:bodyPr/>
          <a:lstStyle/>
          <a:p>
            <a:pPr defTabSz="966479"/>
            <a:fld id="{C844DFC7-07BB-424C-A230-BF0339875828}" type="slidenum">
              <a:rPr lang="en-US" smtClean="0"/>
              <a:pPr defTabSz="966479"/>
              <a:t>23</a:t>
            </a:fld>
            <a:endParaRPr lang="en-US" dirty="0" smtClean="0"/>
          </a:p>
        </p:txBody>
      </p:sp>
      <p:sp>
        <p:nvSpPr>
          <p:cNvPr id="994306" name="Rectangle 2"/>
          <p:cNvSpPr>
            <a:spLocks noGrp="1" noRot="1" noChangeAspect="1" noChangeArrowheads="1" noTextEdit="1"/>
          </p:cNvSpPr>
          <p:nvPr>
            <p:ph type="sldImg"/>
          </p:nvPr>
        </p:nvSpPr>
        <p:spPr>
          <a:xfrm>
            <a:off x="2747963" y="549275"/>
            <a:ext cx="4113212" cy="2741613"/>
          </a:xfrm>
          <a:ln/>
        </p:spPr>
      </p:sp>
      <p:sp>
        <p:nvSpPr>
          <p:cNvPr id="994307" name="Rectangle 3"/>
          <p:cNvSpPr>
            <a:spLocks noGrp="1" noChangeArrowheads="1"/>
          </p:cNvSpPr>
          <p:nvPr>
            <p:ph type="body" idx="1"/>
          </p:nvPr>
        </p:nvSpPr>
        <p:spPr>
          <a:xfrm>
            <a:off x="1280598" y="3473971"/>
            <a:ext cx="7040010" cy="3291590"/>
          </a:xfrm>
          <a:noFill/>
          <a:ln/>
        </p:spPr>
        <p:txBody>
          <a:bodyPr/>
          <a:lstStyle/>
          <a:p>
            <a:pPr eaLnBrk="1" hangingPunct="1"/>
            <a:endParaRPr lang="en-US" sz="1200" dirty="0" smtClean="0"/>
          </a:p>
          <a:p>
            <a:pPr eaLnBrk="1" hangingPunct="1"/>
            <a:r>
              <a:rPr lang="en-US" sz="1200" i="0" baseline="0" dirty="0" smtClean="0"/>
              <a:t>UC4: We do a disservice when we look at “symptoms” (on the right), combine that info with a deployment history, and determine that it’s a case of PTSD. It *could* be a case of PTSD, but if the challenge is reintegration (not turning off skills that kept a person alive), then PTSD treatment will be ineffective. Similarly, if someone has PTSD and they are being treated with a goal of simply “turning off” the survival skills, the PTSD will persist. </a:t>
            </a:r>
          </a:p>
          <a:p>
            <a:pPr eaLnBrk="1" hangingPunct="1"/>
            <a:endParaRPr lang="en-US" sz="1200" i="0" baseline="0" dirty="0" smtClean="0"/>
          </a:p>
          <a:p>
            <a:pPr eaLnBrk="1" hangingPunct="1"/>
            <a:r>
              <a:rPr lang="en-US" sz="1200" i="0" baseline="0" dirty="0" smtClean="0"/>
              <a:t>Overall talking point: Most people *do not* have PTSD. A significant minority do. It is imperative that we understand the complexities of PTSD as well as reintegration, and be able to offer the proper treatment.</a:t>
            </a:r>
          </a:p>
          <a:p>
            <a:pPr eaLnBrk="1" hangingPunct="1"/>
            <a:endParaRPr lang="en-US" sz="1200" dirty="0" smtClean="0"/>
          </a:p>
          <a:p>
            <a:pPr eaLnBrk="1" hangingPunct="1"/>
            <a:r>
              <a:rPr lang="en-US" sz="1200" dirty="0" smtClean="0"/>
              <a:t>Standard TPs:</a:t>
            </a:r>
          </a:p>
          <a:p>
            <a:pPr eaLnBrk="1" hangingPunct="1"/>
            <a:endParaRPr lang="en-US" sz="1200" dirty="0" smtClean="0"/>
          </a:p>
          <a:p>
            <a:pPr eaLnBrk="1" hangingPunct="1"/>
            <a:r>
              <a:rPr lang="en-US" sz="1200" dirty="0" smtClean="0"/>
              <a:t>Army</a:t>
            </a:r>
            <a:r>
              <a:rPr lang="en-US" sz="1200" baseline="0" dirty="0" smtClean="0"/>
              <a:t> had a program designed to train people to prepare for deployments and to come home.  When in theater, you rely on BATTLEMIND skills to keep you alive but they can cause problems if they continue at home</a:t>
            </a:r>
            <a:endParaRPr lang="en-US" sz="1200" i="0" baseline="0" dirty="0" smtClean="0"/>
          </a:p>
          <a:p>
            <a:pPr eaLnBrk="1" hangingPunct="1"/>
            <a:r>
              <a:rPr lang="en-US" sz="1200" i="1" baseline="0" dirty="0" smtClean="0"/>
              <a:t>Go through them all</a:t>
            </a:r>
            <a:r>
              <a:rPr lang="en-US" sz="1200" i="0" baseline="0" dirty="0" smtClean="0"/>
              <a:t>:</a:t>
            </a:r>
          </a:p>
          <a:p>
            <a:pPr eaLnBrk="1" hangingPunct="1"/>
            <a:r>
              <a:rPr lang="en-US" sz="1200" i="0" baseline="0" dirty="0" smtClean="0"/>
              <a:t>B: Rely on Buddies to keep you alive, bond, trust BUT when you’re at home it becomes hard to trust anyone else</a:t>
            </a:r>
          </a:p>
          <a:p>
            <a:pPr eaLnBrk="1" hangingPunct="1"/>
            <a:r>
              <a:rPr lang="en-US" sz="1200" i="0" baseline="0" dirty="0" smtClean="0"/>
              <a:t>A: Maintaining your weapon/gear is necessary for survival BUT can lead to anger at home when someone messes with your stuff</a:t>
            </a:r>
          </a:p>
          <a:p>
            <a:pPr eaLnBrk="1" hangingPunct="1"/>
            <a:r>
              <a:rPr lang="en-US" sz="1200" i="0" baseline="0" dirty="0" smtClean="0"/>
              <a:t>T: Anger keeps you pumped (kill or be killed) BUT can lead to hostility toward others, assault, abuse</a:t>
            </a:r>
          </a:p>
          <a:p>
            <a:pPr eaLnBrk="1" hangingPunct="1"/>
            <a:r>
              <a:rPr lang="en-US" sz="1200" i="0" baseline="0" dirty="0" smtClean="0"/>
              <a:t>T: Survival depends on constant awareness BUT can lead to anxiety in crowds and being easily startled by loud noises</a:t>
            </a:r>
          </a:p>
          <a:p>
            <a:pPr eaLnBrk="1" hangingPunct="1"/>
            <a:r>
              <a:rPr lang="en-US" sz="1200" i="0" baseline="0" dirty="0" smtClean="0"/>
              <a:t>L: Carrying a weapon is a life and death necessity BUT can lead to feeling unsafe without a weapon when home</a:t>
            </a:r>
          </a:p>
          <a:p>
            <a:pPr eaLnBrk="1" hangingPunct="1"/>
            <a:r>
              <a:rPr lang="en-US" sz="1200" i="0" baseline="0" dirty="0" smtClean="0"/>
              <a:t>E: Controlling emotions is critical for mission success BUT can lead to not showing emotions (except anger) and detachment</a:t>
            </a:r>
          </a:p>
          <a:p>
            <a:pPr eaLnBrk="1" hangingPunct="1"/>
            <a:r>
              <a:rPr lang="en-US" sz="1200" i="0" baseline="0" dirty="0" smtClean="0"/>
              <a:t>M: It’s important to talk about the mission only with those with a need to know BUT can lead SMs to not share any of their deployment experiences with their loved ones</a:t>
            </a:r>
          </a:p>
          <a:p>
            <a:pPr eaLnBrk="1" hangingPunct="1"/>
            <a:r>
              <a:rPr lang="en-US" sz="1200" i="0" baseline="0" dirty="0" smtClean="0"/>
              <a:t>I: Your responsibility in combat is to survive &amp; help your buddies BUT can lead to feelings of guilt about those wounded or KIA</a:t>
            </a:r>
          </a:p>
          <a:p>
            <a:pPr eaLnBrk="1" hangingPunct="1"/>
            <a:r>
              <a:rPr lang="en-US" sz="1200" i="0" baseline="0" dirty="0" smtClean="0"/>
              <a:t>N: Driving in country is designed to avoid IEDs BUT can lead to unsafe driving back home</a:t>
            </a:r>
          </a:p>
          <a:p>
            <a:pPr eaLnBrk="1" hangingPunct="1"/>
            <a:r>
              <a:rPr lang="en-US" sz="1200" i="0" baseline="0" dirty="0" smtClean="0"/>
              <a:t>D: Survival depends on discipline &amp; obeying orders BUT can result in SMs to be demanding when at home and can lead to conflicts</a:t>
            </a:r>
          </a:p>
          <a:p>
            <a:pPr eaLnBrk="1" hangingPunct="1"/>
            <a:endParaRPr lang="en-US" sz="1200" i="0" baseline="0" dirty="0" smtClean="0"/>
          </a:p>
          <a:p>
            <a:pPr eaLnBrk="1" hangingPunct="1"/>
            <a:r>
              <a:rPr lang="en-US" sz="1200" i="0" baseline="0" dirty="0" smtClean="0"/>
              <a:t>The right hand side (HOME) can look like PTSD, but it could only be re-integration (highlights the importance of proper assessment).  While it’s important to know a SM’s trauma history, this information is important because the symptoms can look so similar.  Reintegration can be THE work of therapy – work to help them come home.</a:t>
            </a:r>
          </a:p>
          <a:p>
            <a:pPr eaLnBrk="1" hangingPunct="1"/>
            <a:endParaRPr lang="en-US" sz="1200" i="0" baseline="0" dirty="0" smtClean="0"/>
          </a:p>
          <a:p>
            <a:pPr eaLnBrk="1" hangingPunct="1"/>
            <a:endParaRPr lang="en-US" sz="1200" i="0" baseline="0" dirty="0" smtClean="0"/>
          </a:p>
          <a:p>
            <a:pPr eaLnBrk="1" hangingPunct="1"/>
            <a:endParaRPr lang="en-US" sz="1200" i="0" baseline="0" dirty="0" smtClean="0"/>
          </a:p>
          <a:p>
            <a:pPr eaLnBrk="1" hangingPunct="1"/>
            <a:endParaRPr lang="en-US" sz="1200" i="0" baseline="0" dirty="0" smtClean="0"/>
          </a:p>
          <a:p>
            <a:pPr eaLnBrk="1" hangingPunct="1"/>
            <a:endParaRPr lang="en-US" sz="1200" i="0" baseline="0" dirty="0" smtClean="0"/>
          </a:p>
          <a:p>
            <a:pPr eaLnBrk="1" hangingPunct="1"/>
            <a:endParaRPr lang="en-US" sz="1200" i="0" baseline="0"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UC4:</a:t>
            </a:r>
          </a:p>
          <a:p>
            <a:endParaRPr lang="en-US" dirty="0" smtClean="0"/>
          </a:p>
          <a:p>
            <a:r>
              <a:rPr lang="en-US" dirty="0" smtClean="0"/>
              <a:t>…and as a review</a:t>
            </a:r>
            <a:r>
              <a:rPr lang="en-US" baseline="0" dirty="0" smtClean="0"/>
              <a:t> from this morning’s section, we’ve seen extensively today that if somebody has been deployed, there may be significant effects on any number of areas in the person’s life. And we’ve looked at how these challenges can manifest themselves on campus.</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9BD4C95-CAD3-4873-B3B3-B4E9544E4D7A}"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smtClean="0"/>
          </a:p>
          <a:p>
            <a:r>
              <a:rPr lang="en-US" dirty="0" smtClean="0"/>
              <a:t>UC4:</a:t>
            </a:r>
          </a:p>
          <a:p>
            <a:endParaRPr lang="en-US" dirty="0" smtClean="0"/>
          </a:p>
          <a:p>
            <a:r>
              <a:rPr lang="en-US" dirty="0" smtClean="0"/>
              <a:t>In addition to the social, cultural, and experiential</a:t>
            </a:r>
            <a:r>
              <a:rPr lang="en-US" baseline="0" dirty="0" smtClean="0"/>
              <a:t> concerns of the SM/Vet, we *do* have to be aware of the more common clinical concerns associated with deployment. It should be noted that *not all* of the above are associated with *military service.* For instance, there is no evidence the military service in and of itself precipitates higher rates of depression or PTSD. However, a deployment experience *does* precipitate higher rates of these disorders. Deployment is a factor in the development of each clinical condition listed above, and we as clinicians must be prepared to understand the intersection of deployment and clinical care.</a:t>
            </a:r>
          </a:p>
          <a:p>
            <a:endParaRPr lang="en-US" baseline="0" dirty="0" smtClean="0"/>
          </a:p>
          <a:p>
            <a:r>
              <a:rPr lang="en-US" baseline="0" dirty="0" smtClean="0"/>
              <a:t>We will not have the time today to go through each of these, as that would be a training that would demand far longer than a full day (much less a one-hour segment in the afternoon). Resources are provided at the end of the </a:t>
            </a:r>
            <a:r>
              <a:rPr lang="en-US" baseline="0" dirty="0" err="1" smtClean="0"/>
              <a:t>powerpoint</a:t>
            </a:r>
            <a:r>
              <a:rPr lang="en-US" baseline="0" dirty="0" smtClean="0"/>
              <a:t>.</a:t>
            </a:r>
          </a:p>
          <a:p>
            <a:endParaRPr lang="en-US" baseline="0" dirty="0" smtClean="0"/>
          </a:p>
          <a:p>
            <a:r>
              <a:rPr lang="en-US" baseline="0" dirty="0" smtClean="0"/>
              <a:t>With this chart, we are trying to both expand and focus the ways we conceptualize clients. The circles can easily be moved around, moved in and out, removed, or added. It is possible that all of these can go together, and it is possible that a SM could experience only one at a time. It is also possible (even probable) that someone will experience deployment and not succumb to any diagnosable clinical condition.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59BD4C95-CAD3-4873-B3B3-B4E9544E4D7A}"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We often talk about resilience, and we’ve discussed</a:t>
            </a:r>
            <a:r>
              <a:rPr lang="en-US" baseline="0" dirty="0" smtClean="0"/>
              <a:t> throughout the day the need to recognize that *most* people do not return from deployment with a diagnosable clinical condition. However, that does not mean they have not been under stress. </a:t>
            </a:r>
          </a:p>
          <a:p>
            <a:endParaRPr lang="en-US" baseline="0" dirty="0" smtClean="0"/>
          </a:p>
          <a:p>
            <a:pPr eaLnBrk="1" hangingPunct="1"/>
            <a:r>
              <a:rPr lang="en-US" baseline="0" dirty="0" smtClean="0"/>
              <a:t>Make the statistical point that most people do not have PTSD, Depression, or TBI. But that we must be aware that a significant minority do.</a:t>
            </a:r>
          </a:p>
          <a:p>
            <a:pPr eaLnBrk="1" hangingPunct="1"/>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9BD4C95-CAD3-4873-B3B3-B4E9544E4D7A}"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US" baseline="0" dirty="0" smtClean="0"/>
          </a:p>
          <a:p>
            <a:pPr eaLnBrk="1" hangingPunct="1"/>
            <a:r>
              <a:rPr lang="en-US" baseline="0" dirty="0" smtClean="0"/>
              <a:t>UC4:</a:t>
            </a:r>
          </a:p>
          <a:p>
            <a:pPr eaLnBrk="1" hangingPunct="1"/>
            <a:endParaRPr lang="en-US" baseline="0" dirty="0" smtClean="0"/>
          </a:p>
          <a:p>
            <a:pPr eaLnBrk="1" hangingPunct="1"/>
            <a:r>
              <a:rPr lang="en-US" baseline="0" dirty="0" smtClean="0"/>
              <a:t>ANIMATED SLIDE</a:t>
            </a:r>
          </a:p>
          <a:p>
            <a:pPr eaLnBrk="1" hangingPunct="1"/>
            <a:endParaRPr lang="en-US" baseline="0" dirty="0" smtClean="0"/>
          </a:p>
          <a:p>
            <a:pPr eaLnBrk="1" hangingPunct="1"/>
            <a:r>
              <a:rPr lang="en-US" baseline="0" dirty="0" smtClean="0"/>
              <a:t>Open up the talking point that some people have tools, skills, and protective factors that help reduce their vulnerability to clinical conditions. However, some do not. Consider the matrix above. Many SMs will have experienced high combat stress, but they may also display a great deal of protective factors that reduced their vulnerability to clinical concerns. Of course, some who have experienced high combat stress but do not have the resources to manage that stress may fall into significant, critical conditions.</a:t>
            </a:r>
          </a:p>
          <a:p>
            <a:pPr eaLnBrk="1" hangingPunct="1"/>
            <a:endParaRPr lang="en-US" baseline="0" dirty="0" smtClean="0"/>
          </a:p>
          <a:p>
            <a:pPr eaLnBrk="1" hangingPunct="1"/>
            <a:r>
              <a:rPr lang="en-US" baseline="0" dirty="0" smtClean="0"/>
              <a:t>On the other hand, low combat stress may also lead to critical clinical conditions if the resources are low.</a:t>
            </a:r>
          </a:p>
          <a:p>
            <a:pPr eaLnBrk="1" hangingPunct="1"/>
            <a:endParaRPr lang="en-US" baseline="0" dirty="0" smtClean="0"/>
          </a:p>
          <a:p>
            <a:pPr eaLnBrk="1" hangingPunct="1"/>
            <a:r>
              <a:rPr lang="en-US" baseline="0" dirty="0" smtClean="0"/>
              <a:t>ANIMATION brings in the examples of low/high combat stress and low/high resilience. Discuss as necessary.</a:t>
            </a:r>
          </a:p>
          <a:p>
            <a:pPr eaLnBrk="1" hangingPunct="1"/>
            <a:endParaRPr lang="en-US" baseline="0" dirty="0" smtClean="0"/>
          </a:p>
          <a:p>
            <a:pPr eaLnBrk="1" hangingPunct="1"/>
            <a:endParaRPr lang="en-US" baseline="0" dirty="0" smtClean="0"/>
          </a:p>
        </p:txBody>
      </p:sp>
      <p:sp>
        <p:nvSpPr>
          <p:cNvPr id="4" name="Slide Number Placeholder 3"/>
          <p:cNvSpPr>
            <a:spLocks noGrp="1"/>
          </p:cNvSpPr>
          <p:nvPr>
            <p:ph type="sldNum" sz="quarter" idx="10"/>
          </p:nvPr>
        </p:nvSpPr>
        <p:spPr/>
        <p:txBody>
          <a:bodyPr/>
          <a:lstStyle/>
          <a:p>
            <a:pPr>
              <a:defRPr/>
            </a:pPr>
            <a:fld id="{59BD4C95-CAD3-4873-B3B3-B4E9544E4D7A}"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UC4 </a:t>
            </a:r>
          </a:p>
          <a:p>
            <a:endParaRPr lang="en-US" dirty="0" smtClean="0"/>
          </a:p>
          <a:p>
            <a:r>
              <a:rPr lang="en-US" dirty="0" smtClean="0"/>
              <a:t>It is therefore important to understand the different resources</a:t>
            </a:r>
            <a:r>
              <a:rPr lang="en-US" baseline="0" dirty="0" smtClean="0"/>
              <a:t> and skills needed for the resilience that can contribute to combat or academic success.</a:t>
            </a:r>
          </a:p>
          <a:p>
            <a:endParaRPr lang="en-US" baseline="0" dirty="0" smtClean="0"/>
          </a:p>
          <a:p>
            <a:r>
              <a:rPr lang="en-US" baseline="0" dirty="0" smtClean="0"/>
              <a:t>The things that make a soldier resilient from combat *may not* be the things that ensure academic or student success. They may not be in line with one another. It is entirely possible to have a successful SM struggle at school, and it is also entirely possible that someone who struggled in the military may be a very successful student. This is why we must expand our conceptualizations. The military experience, like the academic experience, is not black/white, nor is it all defining. These matrices are one way to expand our conceptualizations.</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9BD4C95-CAD3-4873-B3B3-B4E9544E4D7A}"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UC4</a:t>
            </a:r>
          </a:p>
          <a:p>
            <a:endParaRPr lang="en-US" dirty="0" smtClean="0"/>
          </a:p>
          <a:p>
            <a:r>
              <a:rPr lang="en-US" dirty="0" smtClean="0"/>
              <a:t>ANIMATED</a:t>
            </a:r>
            <a:r>
              <a:rPr lang="en-US" baseline="0" dirty="0" smtClean="0"/>
              <a:t> SLIDE</a:t>
            </a:r>
          </a:p>
          <a:p>
            <a:endParaRPr lang="en-US" baseline="0" dirty="0" smtClean="0"/>
          </a:p>
          <a:p>
            <a:r>
              <a:rPr lang="en-US" baseline="0" dirty="0" smtClean="0"/>
              <a:t>Some examples of how this matrix might look</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59BD4C95-CAD3-4873-B3B3-B4E9544E4D7A}"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TextEdit="1"/>
          </p:cNvSpPr>
          <p:nvPr>
            <p:ph type="sldImg"/>
          </p:nvPr>
        </p:nvSpPr>
        <p:spPr bwMode="auto">
          <a:noFill/>
          <a:ln>
            <a:solidFill>
              <a:srgbClr val="000000"/>
            </a:solidFill>
            <a:miter lim="800000"/>
            <a:headEnd/>
            <a:tailEnd/>
          </a:ln>
        </p:spPr>
      </p:sp>
      <p:sp>
        <p:nvSpPr>
          <p:cNvPr id="167939"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Disclaimer for Counseling Centers:</a:t>
            </a:r>
          </a:p>
          <a:p>
            <a:endParaRPr lang="en-US" dirty="0" smtClean="0"/>
          </a:p>
          <a:p>
            <a:r>
              <a:rPr lang="en-US" dirty="0" smtClean="0"/>
              <a:t>-- </a:t>
            </a:r>
            <a:r>
              <a:rPr lang="en-US" dirty="0" err="1" smtClean="0"/>
              <a:t>DoD</a:t>
            </a:r>
            <a:r>
              <a:rPr lang="en-US" dirty="0" smtClean="0"/>
              <a:t> does not vet the program and might not agree with what we present</a:t>
            </a:r>
          </a:p>
          <a:p>
            <a:endParaRPr lang="en-US" dirty="0" smtClean="0"/>
          </a:p>
          <a:p>
            <a:r>
              <a:rPr lang="en-US" dirty="0" smtClean="0"/>
              <a:t>** This can be important at Counseling Centers…staff clinicians and university personnel do not necessarily know who we are and often wonder about our motivation/mission. Sometimes they feel we are there to promote or</a:t>
            </a:r>
            <a:r>
              <a:rPr lang="en-US" baseline="0" dirty="0" smtClean="0"/>
              <a:t> defend the military. They appreciate hearing about our mission to provide training as well as our connection with APA accredited internships.</a:t>
            </a:r>
            <a:endParaRPr lang="en-US" dirty="0" smtClean="0"/>
          </a:p>
          <a:p>
            <a:pPr>
              <a:buFontTx/>
              <a:buNone/>
            </a:pPr>
            <a:endParaRPr lang="en-US" dirty="0" smtClean="0"/>
          </a:p>
          <a:p>
            <a:pPr>
              <a:buFontTx/>
              <a:buChar char="-"/>
            </a:pP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UC4: </a:t>
            </a:r>
          </a:p>
          <a:p>
            <a:endParaRPr lang="en-US" dirty="0" smtClean="0"/>
          </a:p>
          <a:p>
            <a:r>
              <a:rPr lang="en-US" dirty="0" smtClean="0"/>
              <a:t>ANIMATED SLIDE</a:t>
            </a:r>
          </a:p>
          <a:p>
            <a:endParaRPr lang="en-US" dirty="0" smtClean="0"/>
          </a:p>
          <a:p>
            <a:r>
              <a:rPr lang="en-US" dirty="0" smtClean="0"/>
              <a:t>The SM/Vet can have</a:t>
            </a:r>
            <a:r>
              <a:rPr lang="en-US" baseline="0" dirty="0" smtClean="0"/>
              <a:t> a perimeter around him/her, and only a few people might have access (see above for common examples). At the same time, there are at least two major campus organizations/departments with direct interest in reaching the veteran, but they may not be able to do so. Those two organizations (Counseling Center and Student Affairs), often work very closely together. These orgs can in turn reach out to the people/departments who are on the Vet’s perimeter but who have access. With the right effort, the goal is to work with the community and people on the perimeter to gain access to the Vet.</a:t>
            </a:r>
            <a:endParaRPr lang="en-US" dirty="0" smtClean="0"/>
          </a:p>
          <a:p>
            <a:endParaRPr lang="en-US" dirty="0" smtClean="0"/>
          </a:p>
          <a:p>
            <a:r>
              <a:rPr lang="en-US" baseline="0" dirty="0" smtClean="0"/>
              <a:t>IF you are able to get through the perimeter to the Veteran:</a:t>
            </a:r>
          </a:p>
          <a:p>
            <a:endParaRPr lang="en-US" baseline="0" dirty="0" smtClean="0"/>
          </a:p>
          <a:p>
            <a:r>
              <a:rPr lang="en-US" baseline="0" dirty="0" smtClean="0"/>
              <a:t>Be prepared to address the alliance from the first moment. “Hallway Therapy” is common in VAs, and “Quad Therapy” is useful on campus. In a deployment, it is not uncommon for SMs/Vets to have clinical contact with a MH professional or chaplain in the open. Clinicians must be prepared if the opportunity presents itself.</a:t>
            </a:r>
          </a:p>
          <a:p>
            <a:endParaRPr lang="en-US" baseline="0" dirty="0" smtClean="0"/>
          </a:p>
          <a:p>
            <a:r>
              <a:rPr lang="en-US" baseline="0" dirty="0" smtClean="0"/>
              <a:t>On the other hand, the barriers to care and concerns of confidentiality can be the concern that prevents the Vet from trusting outside the perimeter. Be prepared to discuss confidentiality with the client at the first session. SMs/Vets know that their mental health records can be requested/required to be provided if they seek future employment with the military or FBI/CIA/Law enforcement. Your clinics are regularly visited by federal marshals requesting records and/or an interview with the clinician. Usually these are not difficult situations, but what happens in the first session and how the issue of “what will be put in the record” is a crucial matter. That might be the one and only chance to forge an alliance with the SM/Vet, and it can happen the instant you sit down. Have the discussion in your clinical case conferences about how to prepare to discuss confidentiality with SMs/Vets.</a:t>
            </a:r>
          </a:p>
          <a:p>
            <a:endParaRPr lang="en-US" baseline="0" dirty="0" smtClean="0"/>
          </a:p>
          <a:p>
            <a:r>
              <a:rPr lang="en-US" baseline="0" dirty="0" smtClean="0"/>
              <a:t>Be prepared to discuss “hot-button” diagnoses/impressions such as: substance abuse, bipolar d/o, personality d/o.</a:t>
            </a:r>
          </a:p>
          <a:p>
            <a:endParaRPr lang="en-US" baseline="0" dirty="0" smtClean="0"/>
          </a:p>
          <a:p>
            <a:r>
              <a:rPr lang="en-US" baseline="0" dirty="0" smtClean="0"/>
              <a:t>Vocational/career counselors: Many SMs/Vets pursue work in law enforcement or another </a:t>
            </a:r>
            <a:r>
              <a:rPr lang="en-US" baseline="0" dirty="0" err="1" smtClean="0"/>
              <a:t>govt</a:t>
            </a:r>
            <a:r>
              <a:rPr lang="en-US" baseline="0" dirty="0" smtClean="0"/>
              <a:t> agency (FBI, CIA, etc.). However, it is important not to make this assumption. If you are working with someone, ask what their MOS (job) was in the military, as well as finding out the reason they joined the military in the first place. Both of those topics can greatly inform the possibilities to be discussed for future directions (Did the military work for you? Did you like your job? Did it meet your expectations? Was it fulfilling? Yes or no on any of those will inform the next steps…)</a:t>
            </a:r>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9BD4C95-CAD3-4873-B3B3-B4E9544E4D7A}" type="slidenum">
              <a:rPr lang="en-US" smtClean="0"/>
              <a:pPr>
                <a:defRPr/>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73" name="Slide Image Placeholder 1"/>
          <p:cNvSpPr>
            <a:spLocks noGrp="1" noRot="1" noChangeAspect="1"/>
          </p:cNvSpPr>
          <p:nvPr>
            <p:ph type="sldImg"/>
          </p:nvPr>
        </p:nvSpPr>
        <p:spPr>
          <a:ln/>
        </p:spPr>
      </p:sp>
      <p:sp>
        <p:nvSpPr>
          <p:cNvPr id="1027074" name="Notes Placeholder 2"/>
          <p:cNvSpPr>
            <a:spLocks noGrp="1"/>
          </p:cNvSpPr>
          <p:nvPr>
            <p:ph type="body" idx="1"/>
          </p:nvPr>
        </p:nvSpPr>
        <p:spPr>
          <a:noFill/>
          <a:ln/>
        </p:spPr>
        <p:txBody>
          <a:bodyPr/>
          <a:lstStyle/>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UC4: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Outreach</a:t>
            </a:r>
            <a:r>
              <a:rPr lang="en-US" baseline="0" dirty="0" smtClean="0"/>
              <a:t> 101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(Note: the breakdown of Outreach 101, 201, 301, and 401 sets up the afternoon Large Group Outreach Exercise)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dirty="0" smtClean="0"/>
              <a:t>The first step in any outreach is the need to determine exactly who your target</a:t>
            </a:r>
            <a:r>
              <a:rPr lang="en-US" baseline="0" dirty="0" smtClean="0"/>
              <a:t> audience/community is. How many SMs/Vets are on your campus, and what are the strengths and weaknesses of your campus? Each campus will be different.</a:t>
            </a:r>
            <a:endParaRPr lang="en-US" dirty="0" smtClean="0"/>
          </a:p>
          <a:p>
            <a:endParaRPr lang="en-US" dirty="0" smtClean="0"/>
          </a:p>
          <a:p>
            <a:r>
              <a:rPr lang="en-US" dirty="0" smtClean="0"/>
              <a:t>Write a needs</a:t>
            </a:r>
            <a:r>
              <a:rPr lang="en-US" baseline="0" dirty="0" smtClean="0"/>
              <a:t> assessment. Does not need to be a year-long, IRB-approved document. Can be a 10 page report written by an interested intern or anybody with an interest. </a:t>
            </a:r>
          </a:p>
          <a:p>
            <a:endParaRPr lang="en-US" baseline="0" dirty="0" smtClean="0"/>
          </a:p>
          <a:p>
            <a:r>
              <a:rPr lang="en-US" baseline="0" dirty="0" smtClean="0"/>
              <a:t>Include basic strengths and weaknesses. This is not a judgmental document. Identify, to the best that you can, the number of SMs and vets on campus. If this number cannot be identified, then that is the weakness that is articulated in the document (eventually this turns into a goal for the university). </a:t>
            </a:r>
          </a:p>
          <a:p>
            <a:endParaRPr lang="en-US" baseline="0" dirty="0" smtClean="0"/>
          </a:p>
          <a:p>
            <a:r>
              <a:rPr lang="en-US" baseline="0" dirty="0" smtClean="0"/>
              <a:t>Investigate career services, disability services, financial aid, housing, student affairs, etc. Determine if there are any programs in place. If not, note that fact. </a:t>
            </a:r>
          </a:p>
          <a:p>
            <a:endParaRPr lang="en-US" baseline="0" dirty="0" smtClean="0"/>
          </a:p>
          <a:p>
            <a:r>
              <a:rPr lang="en-US" baseline="0" dirty="0" smtClean="0"/>
              <a:t>This document provides an outline of campus needs and informs the first steps towards outreach efforts.</a:t>
            </a:r>
          </a:p>
          <a:p>
            <a:endParaRPr lang="en-US" baseline="0" dirty="0" smtClean="0"/>
          </a:p>
          <a:p>
            <a:endParaRPr lang="en-US" baseline="0" dirty="0" smtClean="0"/>
          </a:p>
          <a:p>
            <a:r>
              <a:rPr lang="en-US" baseline="0" dirty="0" smtClean="0"/>
              <a:t>NOTE: Show people the Needs Assessment – Outreach Worksheet that is at the back of the packet. The “Campus Profile” box is represented on the slide deck above. There are three other boxes on the worksheet. This worksheet can be filled out very quickly and assist/augment a campus planning/outreach discussion. </a:t>
            </a:r>
          </a:p>
          <a:p>
            <a:endParaRPr lang="en-US" baseline="0" dirty="0" smtClean="0"/>
          </a:p>
          <a:p>
            <a:r>
              <a:rPr lang="en-US" baseline="0" dirty="0" smtClean="0"/>
              <a:t>Go through the Campus Profile box quickly to identify some pointers (e.g. you can have question marks next to many of the groups, but if you have only a couple then that’s a start).</a:t>
            </a:r>
          </a:p>
          <a:p>
            <a:endParaRPr lang="en-US" baseline="0" dirty="0" smtClean="0"/>
          </a:p>
          <a:p>
            <a:endParaRPr lang="en-US" baseline="0" dirty="0" smtClean="0"/>
          </a:p>
          <a:p>
            <a:endParaRPr lang="en-US" baseline="0" dirty="0" smtClean="0"/>
          </a:p>
          <a:p>
            <a:endParaRPr lang="en-US" baseline="0" dirty="0" smtClean="0"/>
          </a:p>
          <a:p>
            <a:endParaRPr lang="en-US" dirty="0" smtClean="0"/>
          </a:p>
        </p:txBody>
      </p:sp>
      <p:sp>
        <p:nvSpPr>
          <p:cNvPr id="1027075" name="Slide Number Placeholder 3"/>
          <p:cNvSpPr>
            <a:spLocks noGrp="1"/>
          </p:cNvSpPr>
          <p:nvPr>
            <p:ph type="sldNum" sz="quarter" idx="5"/>
          </p:nvPr>
        </p:nvSpPr>
        <p:spPr>
          <a:noFill/>
        </p:spPr>
        <p:txBody>
          <a:bodyPr/>
          <a:lstStyle/>
          <a:p>
            <a:pPr defTabSz="966479"/>
            <a:fld id="{CF8B9374-D739-4373-A8D9-34DEBCB0E23D}" type="slidenum">
              <a:rPr lang="en-US" smtClean="0"/>
              <a:pPr defTabSz="966479"/>
              <a:t>32</a:t>
            </a:fld>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73" name="Slide Image Placeholder 1"/>
          <p:cNvSpPr>
            <a:spLocks noGrp="1" noRot="1" noChangeAspect="1"/>
          </p:cNvSpPr>
          <p:nvPr>
            <p:ph type="sldImg"/>
          </p:nvPr>
        </p:nvSpPr>
        <p:spPr>
          <a:ln/>
        </p:spPr>
      </p:sp>
      <p:sp>
        <p:nvSpPr>
          <p:cNvPr id="1027074" name="Notes Placeholder 2"/>
          <p:cNvSpPr>
            <a:spLocks noGrp="1"/>
          </p:cNvSpPr>
          <p:nvPr>
            <p:ph type="body" idx="1"/>
          </p:nvPr>
        </p:nvSpPr>
        <p:spPr>
          <a:noFill/>
          <a:ln/>
        </p:spPr>
        <p:txBody>
          <a:bodyPr/>
          <a:lstStyle/>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UC4: </a:t>
            </a:r>
          </a:p>
          <a:p>
            <a:endParaRPr lang="en-US" dirty="0" smtClean="0"/>
          </a:p>
          <a:p>
            <a:r>
              <a:rPr lang="en-US" dirty="0" smtClean="0"/>
              <a:t>Outreach 201 – This consists</a:t>
            </a:r>
            <a:r>
              <a:rPr lang="en-US" baseline="0" dirty="0" smtClean="0"/>
              <a:t> of implementing some “bottom up” programming. These are usually implemented by Counseling Centers, but don’t have to be.</a:t>
            </a:r>
          </a:p>
          <a:p>
            <a:endParaRPr lang="en-US" baseline="0" dirty="0" smtClean="0"/>
          </a:p>
          <a:p>
            <a:r>
              <a:rPr lang="en-US" baseline="0" dirty="0" smtClean="0"/>
              <a:t>Basic </a:t>
            </a:r>
            <a:r>
              <a:rPr lang="en-US" baseline="0" dirty="0" err="1" smtClean="0"/>
              <a:t>psychoeducation</a:t>
            </a:r>
            <a:r>
              <a:rPr lang="en-US" baseline="0" dirty="0" smtClean="0"/>
              <a:t> classes, groups, events…each of these are worthy attempts to directly reach the SM/Vet and also strengthen the community. </a:t>
            </a:r>
          </a:p>
          <a:p>
            <a:endParaRPr lang="en-US" baseline="0" dirty="0" smtClean="0"/>
          </a:p>
          <a:p>
            <a:r>
              <a:rPr lang="en-US" baseline="0" dirty="0" smtClean="0"/>
              <a:t>Some examples/anecdotes below:</a:t>
            </a:r>
          </a:p>
          <a:p>
            <a:endParaRPr lang="en-US" baseline="0" dirty="0" smtClean="0"/>
          </a:p>
          <a:p>
            <a:r>
              <a:rPr lang="en-US" dirty="0" smtClean="0"/>
              <a:t>At U of I we started with a 90 minute </a:t>
            </a:r>
            <a:r>
              <a:rPr lang="en-US" dirty="0" err="1" smtClean="0"/>
              <a:t>psychoeducation</a:t>
            </a:r>
            <a:r>
              <a:rPr lang="en-US" dirty="0" smtClean="0"/>
              <a:t> program called “Boots to Books,” which included material about depression, PTSD,</a:t>
            </a:r>
            <a:r>
              <a:rPr lang="en-US" baseline="0" dirty="0" smtClean="0"/>
              <a:t> and reintegration challenges. We put up flyers and invited SMs and Vets for a Tuesday night at 7pm. First meeting 8-9 people. Second meeting 4-5. Third meeting 2-3. </a:t>
            </a:r>
          </a:p>
          <a:p>
            <a:endParaRPr lang="en-US" baseline="0" dirty="0" smtClean="0"/>
          </a:p>
          <a:p>
            <a:r>
              <a:rPr lang="en-US" baseline="0" dirty="0" smtClean="0"/>
              <a:t>The fourth meeting, no one came for 60 minutes. We were about to wrap up when a guy snuck around the corner of the doorway and sheepishly asked “Is this the vet thing?” We invited him in and got to know him. What did we learn? 1) He didn’t believe it was actually happening (otherwise he would have been on time). 2) He really needed/wanted to be there (otherwise he wouldn’t have come at all). Conclusion: This was a successful outreach despite the low attendance and apparent no-show for the first hour. </a:t>
            </a:r>
          </a:p>
          <a:p>
            <a:endParaRPr lang="en-US" baseline="0" dirty="0" smtClean="0"/>
          </a:p>
          <a:p>
            <a:r>
              <a:rPr lang="en-US" baseline="0" dirty="0" smtClean="0"/>
              <a:t>Of course, we want more people to participate in our efforts…so…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 </a:t>
            </a:r>
          </a:p>
          <a:p>
            <a:r>
              <a:rPr lang="en-US" dirty="0" smtClean="0"/>
              <a:t>We</a:t>
            </a:r>
            <a:r>
              <a:rPr lang="en-US" baseline="0" dirty="0" smtClean="0"/>
              <a:t> evaluated the programming that we had offered, and determined that maybe our approach was fine for </a:t>
            </a:r>
            <a:r>
              <a:rPr lang="en-US" baseline="0" dirty="0" err="1" smtClean="0"/>
              <a:t>psychoeducation</a:t>
            </a:r>
            <a:r>
              <a:rPr lang="en-US" baseline="0" dirty="0" smtClean="0"/>
              <a:t>, but was not appropriate for addressing the larger concerns of the community. We came to the conclusion that maybe putting on a program teaching about PTSD, depression, and reintegration challenges was exactly *opposite* of the message we wanted to send. We then offered a non-clinical support group in an effort to build a community. If you look at a VA, you will notice that Vets hang out at the canteen. They don’t even need an appointment to visit with their friends over a cup of coffee. So we offered coffee and donuts (inexpensive, and a realistic alternative to pizza and beer on a college campus). </a:t>
            </a:r>
          </a:p>
          <a:p>
            <a:endParaRPr lang="en-US" baseline="0" dirty="0" smtClean="0"/>
          </a:p>
          <a:p>
            <a:r>
              <a:rPr lang="en-US" baseline="0" dirty="0" smtClean="0"/>
              <a:t>We sent the message (through flyers and other channels) that this was *their* meeting and *their* agenda (the Veterans’), and that we were merely offering a space to congregate, have a cup of coffee, and meet one another. We put some structure/boundaries around the meeting (no recruiting, no political agenda).</a:t>
            </a:r>
          </a:p>
          <a:p>
            <a:endParaRPr lang="en-US" baseline="0" dirty="0" smtClean="0"/>
          </a:p>
          <a:p>
            <a:r>
              <a:rPr lang="en-US" baseline="0" dirty="0" smtClean="0"/>
              <a:t>Our attendance increased again, and then dipped again. Why did it dip again? Because the vets who had met each other were then meeting for pizza and beer. Did this mean that our outreach program was a failure because of the dip in attendance? No, of course not. The community was strengthened because those vets having pizza and beer were no longer isolated.</a:t>
            </a:r>
          </a:p>
          <a:p>
            <a:endParaRPr lang="en-US" baseline="0" dirty="0" smtClean="0"/>
          </a:p>
          <a:p>
            <a:r>
              <a:rPr lang="en-US" baseline="0" dirty="0" smtClean="0"/>
              <a:t>Consistent, visible programming is invaluable, and attendance cannot be the only metric used to determine success of a program.</a:t>
            </a:r>
          </a:p>
          <a:p>
            <a:endParaRPr lang="en-US" baseline="0" dirty="0" smtClean="0"/>
          </a:p>
          <a:p>
            <a:endParaRPr lang="en-US" baseline="0" dirty="0" smtClean="0"/>
          </a:p>
          <a:p>
            <a:endParaRPr lang="en-US" dirty="0" smtClean="0"/>
          </a:p>
          <a:p>
            <a:r>
              <a:rPr lang="en-US" dirty="0" smtClean="0"/>
              <a:t>RSO and </a:t>
            </a:r>
            <a:r>
              <a:rPr lang="en-US" dirty="0" err="1" smtClean="0"/>
              <a:t>Facebook</a:t>
            </a:r>
            <a:r>
              <a:rPr lang="en-US" dirty="0" smtClean="0"/>
              <a:t> talking points:</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UC4: </a:t>
            </a:r>
          </a:p>
          <a:p>
            <a:endParaRPr lang="en-US" dirty="0" smtClean="0"/>
          </a:p>
          <a:p>
            <a:r>
              <a:rPr lang="en-US" dirty="0" smtClean="0"/>
              <a:t>Is there a</a:t>
            </a:r>
            <a:r>
              <a:rPr lang="en-US" baseline="0" dirty="0" smtClean="0"/>
              <a:t> Registered Student Organization (RSO) at the school? If so, put a screenshot here. If not, put a screenshot of where it *isn’t* here. If you can’t find it but they have one, note that, and discuss the challenges of finding the information for the RSO online. </a:t>
            </a:r>
          </a:p>
          <a:p>
            <a:endParaRPr lang="en-US" baseline="0" dirty="0" smtClean="0"/>
          </a:p>
          <a:p>
            <a:r>
              <a:rPr lang="en-US" baseline="0" dirty="0" smtClean="0"/>
              <a:t>Follow-up: How many Vets are members of the RSO? Usually it’s a small percentage of the total estimated on Campus. Sometimes a few dozen, at best (San Diego State) several hundred. But these numbers indicate that even the strongest RSO will not be able to reach all SMs/Vets on campus.</a:t>
            </a:r>
            <a:endParaRPr lang="en-US" dirty="0" smtClean="0"/>
          </a:p>
          <a:p>
            <a:endParaRPr lang="en-US" dirty="0" smtClean="0"/>
          </a:p>
          <a:p>
            <a:r>
              <a:rPr lang="en-US" dirty="0" smtClean="0"/>
              <a:t>Example: No RSO at IU on the online portal. When I did the presentation, they said that they</a:t>
            </a:r>
            <a:r>
              <a:rPr lang="en-US" baseline="0" dirty="0" smtClean="0"/>
              <a:t> *did* have an RSO, and then I simply used my efforts (and failure) to find the RSO as an example of how difficult it is to reach Vets. </a:t>
            </a:r>
            <a:endParaRPr lang="en-US" dirty="0" smtClean="0"/>
          </a:p>
          <a:p>
            <a:endParaRPr lang="en-US" dirty="0" smtClean="0"/>
          </a:p>
          <a:p>
            <a:endParaRPr lang="en-US" dirty="0" smtClean="0"/>
          </a:p>
          <a:p>
            <a:r>
              <a:rPr lang="en-US" dirty="0" smtClean="0"/>
              <a:t>Related to discussion of RSO:</a:t>
            </a:r>
          </a:p>
          <a:p>
            <a:endParaRPr lang="en-US" dirty="0" smtClean="0"/>
          </a:p>
          <a:p>
            <a:r>
              <a:rPr lang="en-US" dirty="0" smtClean="0"/>
              <a:t>Is there a </a:t>
            </a:r>
            <a:r>
              <a:rPr lang="en-US" dirty="0" err="1" smtClean="0"/>
              <a:t>Facebook</a:t>
            </a:r>
            <a:r>
              <a:rPr lang="en-US" dirty="0" smtClean="0"/>
              <a:t> page? I take screenshots</a:t>
            </a:r>
            <a:r>
              <a:rPr lang="en-US" baseline="0" dirty="0" smtClean="0"/>
              <a:t> of a Vet page for a specific campus. Then I will note how many people are members of the group. Same point as the RSO. Sometimes the RSO and FB page are the same. Sometimes completely different.</a:t>
            </a:r>
          </a:p>
          <a:p>
            <a:endParaRPr lang="en-US" baseline="0" dirty="0" smtClean="0"/>
          </a:p>
          <a:p>
            <a:r>
              <a:rPr lang="en-US" baseline="0" dirty="0" smtClean="0"/>
              <a:t>In any case, you are bringing awareness to how many people are *missing* from these groups.</a:t>
            </a:r>
            <a:endParaRPr lang="en-US" dirty="0" smtClean="0"/>
          </a:p>
          <a:p>
            <a:endParaRPr lang="en-US" dirty="0" smtClean="0"/>
          </a:p>
          <a:p>
            <a:r>
              <a:rPr lang="en-US" dirty="0" smtClean="0"/>
              <a:t>Example: only 26 members at IU</a:t>
            </a:r>
          </a:p>
          <a:p>
            <a:endParaRPr lang="en-US" dirty="0" smtClean="0"/>
          </a:p>
          <a:p>
            <a:r>
              <a:rPr lang="en-US" dirty="0" smtClean="0"/>
              <a:t>COUNSELING CENTER’S ROLE: Can you identify student leaders to participate in outreach</a:t>
            </a:r>
            <a:r>
              <a:rPr lang="en-US" baseline="0" dirty="0" smtClean="0"/>
              <a:t> programming? To start an RSO? To organize the </a:t>
            </a:r>
            <a:r>
              <a:rPr lang="en-US" baseline="0" dirty="0" err="1" smtClean="0"/>
              <a:t>Facebook</a:t>
            </a:r>
            <a:r>
              <a:rPr lang="en-US" baseline="0" dirty="0" smtClean="0"/>
              <a:t> page? Anecdote: At U of I, we identified an invested student leader two years in a row. Each year just as the RSO was about to be formed, that individual deployed. Take home: This can be a transient population, making outreach more difficult and posing unique challenges in generating continuity for programming.</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baseline="0"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1027075" name="Slide Number Placeholder 3"/>
          <p:cNvSpPr>
            <a:spLocks noGrp="1"/>
          </p:cNvSpPr>
          <p:nvPr>
            <p:ph type="sldNum" sz="quarter" idx="5"/>
          </p:nvPr>
        </p:nvSpPr>
        <p:spPr>
          <a:noFill/>
        </p:spPr>
        <p:txBody>
          <a:bodyPr/>
          <a:lstStyle/>
          <a:p>
            <a:pPr defTabSz="966479"/>
            <a:fld id="{CF8B9374-D739-4373-A8D9-34DEBCB0E23D}" type="slidenum">
              <a:rPr lang="en-US" smtClean="0"/>
              <a:pPr defTabSz="966479"/>
              <a:t>33</a:t>
            </a:fld>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73" name="Slide Image Placeholder 1"/>
          <p:cNvSpPr>
            <a:spLocks noGrp="1" noRot="1" noChangeAspect="1"/>
          </p:cNvSpPr>
          <p:nvPr>
            <p:ph type="sldImg"/>
          </p:nvPr>
        </p:nvSpPr>
        <p:spPr>
          <a:ln/>
        </p:spPr>
      </p:sp>
      <p:sp>
        <p:nvSpPr>
          <p:cNvPr id="1027074" name="Notes Placeholder 2"/>
          <p:cNvSpPr>
            <a:spLocks noGrp="1"/>
          </p:cNvSpPr>
          <p:nvPr>
            <p:ph type="body" idx="1"/>
          </p:nvPr>
        </p:nvSpPr>
        <p:spPr>
          <a:noFill/>
          <a:ln/>
        </p:spPr>
        <p:txBody>
          <a:bodyPr/>
          <a:lstStyle/>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UC4: </a:t>
            </a:r>
          </a:p>
          <a:p>
            <a:endParaRPr lang="en-US" dirty="0" smtClean="0"/>
          </a:p>
          <a:p>
            <a:r>
              <a:rPr lang="en-US" dirty="0" smtClean="0"/>
              <a:t>Outreach 301</a:t>
            </a:r>
          </a:p>
          <a:p>
            <a:r>
              <a:rPr lang="en-US" dirty="0" smtClean="0"/>
              <a:t/>
            </a:r>
            <a:br>
              <a:rPr lang="en-US" dirty="0" smtClean="0"/>
            </a:br>
            <a:r>
              <a:rPr lang="en-US" dirty="0" smtClean="0"/>
              <a:t>There are thousands of university personnel coming in contact with SMs/Vets (classroom, dining facility, res halls,</a:t>
            </a:r>
            <a:r>
              <a:rPr lang="en-US" baseline="0" dirty="0" smtClean="0"/>
              <a:t> advisors, fin aid, student affairs, etc.)</a:t>
            </a:r>
          </a:p>
          <a:p>
            <a:endParaRPr lang="en-US" baseline="0" dirty="0" smtClean="0"/>
          </a:p>
          <a:p>
            <a:r>
              <a:rPr lang="en-US" baseline="0" dirty="0" smtClean="0"/>
              <a:t>Can the Counseling Center or Student Affairs put together a 30 minute program incorporating the salient point’s of today’s </a:t>
            </a:r>
            <a:r>
              <a:rPr lang="en-US" baseline="0" dirty="0" err="1" smtClean="0"/>
              <a:t>discusion</a:t>
            </a:r>
            <a:r>
              <a:rPr lang="en-US" baseline="0" dirty="0" smtClean="0"/>
              <a:t> and present to groups of university personnel? 15-minute? Include basic info like: Who is on campus (more than ROTC), basic campus stressors, awareness of Deployment cycle stress, break stereotypes, where is the Vet center, etc. If you can’t get 30 minutes, can you get 15? What needs to be said? This is mostly determined on a local level, but take the basic themes from this presentation and re-work them to fit your audience and what needs to be presented. Make this an ongoing series offered to the university community every year.</a:t>
            </a:r>
            <a:endParaRPr lang="en-US" dirty="0" smtClean="0"/>
          </a:p>
          <a:p>
            <a:endParaRPr lang="en-US" dirty="0" smtClean="0"/>
          </a:p>
          <a:p>
            <a:endParaRPr lang="en-US" dirty="0" smtClean="0"/>
          </a:p>
        </p:txBody>
      </p:sp>
      <p:sp>
        <p:nvSpPr>
          <p:cNvPr id="1027075" name="Slide Number Placeholder 3"/>
          <p:cNvSpPr>
            <a:spLocks noGrp="1"/>
          </p:cNvSpPr>
          <p:nvPr>
            <p:ph type="sldNum" sz="quarter" idx="5"/>
          </p:nvPr>
        </p:nvSpPr>
        <p:spPr>
          <a:noFill/>
        </p:spPr>
        <p:txBody>
          <a:bodyPr/>
          <a:lstStyle/>
          <a:p>
            <a:pPr defTabSz="966479"/>
            <a:fld id="{CF8B9374-D739-4373-A8D9-34DEBCB0E23D}" type="slidenum">
              <a:rPr lang="en-US" smtClean="0"/>
              <a:pPr defTabSz="966479"/>
              <a:t>34</a:t>
            </a:fld>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73" name="Slide Image Placeholder 1"/>
          <p:cNvSpPr>
            <a:spLocks noGrp="1" noRot="1" noChangeAspect="1"/>
          </p:cNvSpPr>
          <p:nvPr>
            <p:ph type="sldImg"/>
          </p:nvPr>
        </p:nvSpPr>
        <p:spPr>
          <a:ln/>
        </p:spPr>
      </p:sp>
      <p:sp>
        <p:nvSpPr>
          <p:cNvPr id="1027074" name="Notes Placeholder 2"/>
          <p:cNvSpPr>
            <a:spLocks noGrp="1"/>
          </p:cNvSpPr>
          <p:nvPr>
            <p:ph type="body" idx="1"/>
          </p:nvPr>
        </p:nvSpPr>
        <p:spPr>
          <a:noFill/>
          <a:ln/>
        </p:spPr>
        <p:txBody>
          <a:bodyPr/>
          <a:lstStyle/>
          <a:p>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UC4: </a:t>
            </a:r>
          </a:p>
          <a:p>
            <a:endParaRPr lang="en-US" dirty="0" smtClean="0"/>
          </a:p>
          <a:p>
            <a:r>
              <a:rPr lang="en-US" dirty="0" smtClean="0"/>
              <a:t>(Optional: You can make a joke about people in a room looking at </a:t>
            </a:r>
            <a:r>
              <a:rPr lang="en-US" dirty="0" err="1" smtClean="0"/>
              <a:t>powerpoint</a:t>
            </a:r>
            <a:r>
              <a:rPr lang="en-US" dirty="0" smtClean="0"/>
              <a:t> slides.)</a:t>
            </a:r>
          </a:p>
          <a:p>
            <a:endParaRPr lang="en-US" dirty="0" smtClean="0"/>
          </a:p>
          <a:p>
            <a:r>
              <a:rPr lang="en-US" dirty="0" smtClean="0"/>
              <a:t>Can you create a steering</a:t>
            </a:r>
            <a:r>
              <a:rPr lang="en-US" baseline="0" dirty="0" smtClean="0"/>
              <a:t> committee with one or two reps from each of the offices above? </a:t>
            </a:r>
          </a:p>
          <a:p>
            <a:endParaRPr lang="en-US" baseline="0" dirty="0" smtClean="0"/>
          </a:p>
          <a:p>
            <a:r>
              <a:rPr lang="en-US" baseline="0" dirty="0" smtClean="0"/>
              <a:t>Start with your needs assessment, and then this administrative group can take a hard look at what steps need to be taken. Outreach efforts…with both successes and failures should be discussed. Examine web portals, as well as the presence or absence of specific personnel and/or services (Counseling Center, Disability </a:t>
            </a:r>
            <a:r>
              <a:rPr lang="en-US" baseline="0" dirty="0" err="1" smtClean="0"/>
              <a:t>Servies</a:t>
            </a:r>
            <a:r>
              <a:rPr lang="en-US" baseline="0" dirty="0" smtClean="0"/>
              <a:t>, Financial Aid, etc.). Examine the role of a potential Veterans Liaison (becoming common…and sometimes legally mandated). Discuss resources…many campuses claim “Veteran friendly” but do not have any resources dedicated to SMs/Vets. Explore the meaning and dedication of visible programming. Address whether or not the university tracks SM/Vet status at the administrative level (beyond the Financial Aid level). Explore ways to increase access to SMs/Vets via some form of communication (e.g. if you want to email them, do you have a usable list? How can you get one?).</a:t>
            </a:r>
          </a:p>
          <a:p>
            <a:endParaRPr lang="en-US" baseline="0" dirty="0" smtClean="0"/>
          </a:p>
          <a:p>
            <a:endParaRPr lang="en-US" dirty="0" smtClean="0"/>
          </a:p>
        </p:txBody>
      </p:sp>
      <p:sp>
        <p:nvSpPr>
          <p:cNvPr id="1027075" name="Slide Number Placeholder 3"/>
          <p:cNvSpPr>
            <a:spLocks noGrp="1"/>
          </p:cNvSpPr>
          <p:nvPr>
            <p:ph type="sldNum" sz="quarter" idx="5"/>
          </p:nvPr>
        </p:nvSpPr>
        <p:spPr>
          <a:noFill/>
        </p:spPr>
        <p:txBody>
          <a:bodyPr/>
          <a:lstStyle/>
          <a:p>
            <a:pPr defTabSz="966479"/>
            <a:fld id="{CF8B9374-D739-4373-A8D9-34DEBCB0E23D}" type="slidenum">
              <a:rPr lang="en-US" smtClean="0"/>
              <a:pPr defTabSz="966479"/>
              <a:t>35</a:t>
            </a:fld>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566B35-3ECD-429F-B630-B63B42DE45E4}" type="slidenum">
              <a:rPr lang="en-US" smtClean="0"/>
              <a:pPr/>
              <a:t>39</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pPr defTabSz="966479"/>
            <a:fld id="{14515837-1B92-41DF-B705-A0ACCEE7820F}" type="slidenum">
              <a:rPr lang="en-US" smtClean="0"/>
              <a:pPr defTabSz="966479"/>
              <a:t>40</a:t>
            </a:fld>
            <a:endParaRPr lang="en-US" dirty="0"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r>
              <a:rPr lang="en-US" dirty="0" smtClean="0"/>
              <a:t>Prep work:</a:t>
            </a:r>
          </a:p>
          <a:p>
            <a:pPr eaLnBrk="1" hangingPunct="1"/>
            <a:r>
              <a:rPr lang="en-US" dirty="0" smtClean="0"/>
              <a:t>#</a:t>
            </a:r>
            <a:r>
              <a:rPr lang="en-US" baseline="0" dirty="0" smtClean="0"/>
              <a:t> of undergrads:</a:t>
            </a:r>
          </a:p>
          <a:p>
            <a:pPr eaLnBrk="1" hangingPunct="1"/>
            <a:r>
              <a:rPr lang="en-US" baseline="0" dirty="0" smtClean="0"/>
              <a:t># of vets (estimate 3 – 4%):</a:t>
            </a:r>
          </a:p>
          <a:p>
            <a:pPr eaLnBrk="1" hangingPunct="1"/>
            <a:endParaRPr lang="en-US" baseline="0"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0705" name="Rectangle 7"/>
          <p:cNvSpPr>
            <a:spLocks noGrp="1" noChangeArrowheads="1"/>
          </p:cNvSpPr>
          <p:nvPr>
            <p:ph type="sldNum" sz="quarter" idx="5"/>
          </p:nvPr>
        </p:nvSpPr>
        <p:spPr>
          <a:noFill/>
        </p:spPr>
        <p:txBody>
          <a:bodyPr/>
          <a:lstStyle/>
          <a:p>
            <a:pPr defTabSz="966479"/>
            <a:fld id="{78B3F72F-94BF-4438-9F11-D66F610123FB}" type="slidenum">
              <a:rPr lang="en-US" smtClean="0"/>
              <a:pPr defTabSz="966479"/>
              <a:t>41</a:t>
            </a:fld>
            <a:endParaRPr lang="en-US" dirty="0" smtClean="0"/>
          </a:p>
        </p:txBody>
      </p:sp>
      <p:sp>
        <p:nvSpPr>
          <p:cNvPr id="1480706" name="Rectangle 2"/>
          <p:cNvSpPr>
            <a:spLocks noGrp="1" noRot="1" noChangeAspect="1" noChangeArrowheads="1" noTextEdit="1"/>
          </p:cNvSpPr>
          <p:nvPr>
            <p:ph type="sldImg"/>
          </p:nvPr>
        </p:nvSpPr>
        <p:spPr>
          <a:ln/>
        </p:spPr>
      </p:sp>
      <p:sp>
        <p:nvSpPr>
          <p:cNvPr id="14807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0705" name="Rectangle 7"/>
          <p:cNvSpPr>
            <a:spLocks noGrp="1" noChangeArrowheads="1"/>
          </p:cNvSpPr>
          <p:nvPr>
            <p:ph type="sldNum" sz="quarter" idx="5"/>
          </p:nvPr>
        </p:nvSpPr>
        <p:spPr>
          <a:noFill/>
        </p:spPr>
        <p:txBody>
          <a:bodyPr/>
          <a:lstStyle/>
          <a:p>
            <a:pPr defTabSz="966479"/>
            <a:fld id="{78B3F72F-94BF-4438-9F11-D66F610123FB}" type="slidenum">
              <a:rPr lang="en-US" smtClean="0"/>
              <a:pPr defTabSz="966479"/>
              <a:t>42</a:t>
            </a:fld>
            <a:endParaRPr lang="en-US" dirty="0" smtClean="0"/>
          </a:p>
        </p:txBody>
      </p:sp>
      <p:sp>
        <p:nvSpPr>
          <p:cNvPr id="1480706" name="Rectangle 2"/>
          <p:cNvSpPr>
            <a:spLocks noGrp="1" noRot="1" noChangeAspect="1" noChangeArrowheads="1" noTextEdit="1"/>
          </p:cNvSpPr>
          <p:nvPr>
            <p:ph type="sldImg"/>
          </p:nvPr>
        </p:nvSpPr>
        <p:spPr>
          <a:ln/>
        </p:spPr>
      </p:sp>
      <p:sp>
        <p:nvSpPr>
          <p:cNvPr id="14807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6977" name="Rectangle 7"/>
          <p:cNvSpPr txBox="1">
            <a:spLocks noGrp="1" noChangeArrowheads="1"/>
          </p:cNvSpPr>
          <p:nvPr/>
        </p:nvSpPr>
        <p:spPr bwMode="auto">
          <a:xfrm>
            <a:off x="5439813" y="6947941"/>
            <a:ext cx="4159217" cy="366010"/>
          </a:xfrm>
          <a:prstGeom prst="rect">
            <a:avLst/>
          </a:prstGeom>
          <a:noFill/>
          <a:ln w="9525">
            <a:noFill/>
            <a:miter lim="800000"/>
            <a:headEnd/>
            <a:tailEnd/>
          </a:ln>
        </p:spPr>
        <p:txBody>
          <a:bodyPr lIns="96636" tIns="48318" rIns="96636" bIns="48318" anchor="b"/>
          <a:lstStyle/>
          <a:p>
            <a:pPr algn="r" defTabSz="966479"/>
            <a:fld id="{9822A439-8D86-4784-8AF5-2AB7F4546A40}" type="slidenum">
              <a:rPr lang="en-US" sz="1200">
                <a:ea typeface="ＭＳ Ｐゴシック"/>
                <a:cs typeface="ＭＳ Ｐゴシック"/>
              </a:rPr>
              <a:pPr algn="r" defTabSz="966479"/>
              <a:t>43</a:t>
            </a:fld>
            <a:endParaRPr lang="en-US" sz="1200" dirty="0">
              <a:ea typeface="ＭＳ Ｐゴシック"/>
              <a:cs typeface="ＭＳ Ｐゴシック"/>
            </a:endParaRPr>
          </a:p>
        </p:txBody>
      </p:sp>
      <p:sp>
        <p:nvSpPr>
          <p:cNvPr id="1406978" name="Rectangle 2"/>
          <p:cNvSpPr>
            <a:spLocks noGrp="1" noRot="1" noChangeAspect="1" noChangeArrowheads="1" noTextEdit="1"/>
          </p:cNvSpPr>
          <p:nvPr>
            <p:ph type="sldImg"/>
          </p:nvPr>
        </p:nvSpPr>
        <p:spPr>
          <a:ln/>
        </p:spPr>
      </p:sp>
      <p:sp>
        <p:nvSpPr>
          <p:cNvPr id="1406979" name="Rectangle 3"/>
          <p:cNvSpPr>
            <a:spLocks noGrp="1" noChangeArrowheads="1"/>
          </p:cNvSpPr>
          <p:nvPr>
            <p:ph type="body" idx="1"/>
          </p:nvPr>
        </p:nvSpPr>
        <p:spPr>
          <a:noFill/>
          <a:ln/>
        </p:spPr>
        <p:txBody>
          <a:bodyPr/>
          <a:lstStyle/>
          <a:p>
            <a:pPr>
              <a:buFontTx/>
              <a:buNone/>
            </a:pPr>
            <a:endParaRPr lang="en-GB" b="1" dirty="0" smtClean="0">
              <a:ea typeface="ＭＳ Ｐゴシック"/>
              <a:cs typeface="ＭＳ Ｐゴシック"/>
            </a:endParaRPr>
          </a:p>
          <a:p>
            <a:pPr>
              <a:buFontTx/>
              <a:buNone/>
            </a:pPr>
            <a:r>
              <a:rPr lang="en-GB" b="1" dirty="0" smtClean="0">
                <a:ea typeface="ＭＳ Ｐゴシック"/>
                <a:cs typeface="ＭＳ Ｐゴシック"/>
              </a:rPr>
              <a:t>UC4 – no discussion</a:t>
            </a:r>
          </a:p>
          <a:p>
            <a:pPr>
              <a:buFontTx/>
              <a:buChar char="•"/>
            </a:pPr>
            <a:endParaRPr lang="en-GB" b="1" dirty="0" smtClean="0">
              <a:ea typeface="ＭＳ Ｐゴシック"/>
              <a:cs typeface="ＭＳ Ｐゴシック"/>
            </a:endParaRPr>
          </a:p>
          <a:p>
            <a:pPr>
              <a:buFontTx/>
              <a:buNone/>
            </a:pPr>
            <a:endParaRPr lang="en-GB" b="1" dirty="0" smtClean="0">
              <a:ea typeface="ＭＳ Ｐゴシック"/>
              <a:cs typeface="ＭＳ Ｐゴシック"/>
            </a:endParaRPr>
          </a:p>
          <a:p>
            <a:pPr>
              <a:buFontTx/>
              <a:buChar char="•"/>
            </a:pPr>
            <a:r>
              <a:rPr lang="en-GB" b="1" dirty="0" smtClean="0">
                <a:ea typeface="ＭＳ Ｐゴシック"/>
                <a:cs typeface="ＭＳ Ｐゴシック"/>
              </a:rPr>
              <a:t>ORIENT</a:t>
            </a:r>
            <a:r>
              <a:rPr lang="en-GB" dirty="0" smtClean="0">
                <a:ea typeface="ＭＳ Ｐゴシック"/>
                <a:cs typeface="ＭＳ Ｐゴシック"/>
              </a:rPr>
              <a:t> </a:t>
            </a:r>
            <a:r>
              <a:rPr lang="en-GB" b="1" dirty="0" smtClean="0">
                <a:ea typeface="ＭＳ Ｐゴシック"/>
                <a:cs typeface="ＭＳ Ｐゴシック"/>
              </a:rPr>
              <a:t>participants to the materials </a:t>
            </a:r>
            <a:r>
              <a:rPr lang="en-GB" dirty="0" smtClean="0">
                <a:ea typeface="ＭＳ Ｐゴシック"/>
                <a:cs typeface="ＭＳ Ｐゴシック"/>
              </a:rPr>
              <a:t>on hand. This will maximize the audience’s ability to follow along during the subsequent session-by-session synopsis of the therapy,</a:t>
            </a:r>
            <a:endParaRPr lang="en-GB" b="1" dirty="0" smtClean="0">
              <a:ea typeface="ＭＳ Ｐゴシック"/>
              <a:cs typeface="ＭＳ Ｐゴシック"/>
            </a:endParaRPr>
          </a:p>
          <a:p>
            <a:pPr>
              <a:buFontTx/>
              <a:buChar char="•"/>
            </a:pPr>
            <a:r>
              <a:rPr lang="en-GB" b="1" dirty="0" smtClean="0">
                <a:ea typeface="ＭＳ Ｐゴシック"/>
                <a:cs typeface="ＭＳ Ｐゴシック"/>
              </a:rPr>
              <a:t>MAKE sure participants have their manual</a:t>
            </a:r>
            <a:r>
              <a:rPr lang="en-GB" dirty="0" smtClean="0">
                <a:ea typeface="ＭＳ Ｐゴシック"/>
                <a:cs typeface="ＭＳ Ｐゴシック"/>
              </a:rPr>
              <a:t> in front of them, including the various handouts and veteran examples, and that the materials are organized by session.  This step is particularly important if the materials have been sent electronically because sometimes individuals will organize their printed copies differently.  It is sometimes difficult for therapists to leave a training with a good overall idea of what takes place in each session because the reference for that is essentially the entire treatment manual. </a:t>
            </a:r>
            <a:endParaRPr lang="en-GB" b="1" dirty="0" smtClean="0">
              <a:ea typeface="ＭＳ Ｐゴシック"/>
              <a:cs typeface="ＭＳ Ｐゴシック"/>
            </a:endParaRPr>
          </a:p>
          <a:p>
            <a:pPr>
              <a:buFontTx/>
              <a:buChar char="•"/>
            </a:pPr>
            <a:r>
              <a:rPr lang="en-GB" b="1" dirty="0" smtClean="0">
                <a:ea typeface="ＭＳ Ｐゴシック"/>
                <a:cs typeface="ＭＳ Ｐゴシック"/>
              </a:rPr>
              <a:t>REFER to the summaries of each session</a:t>
            </a:r>
            <a:r>
              <a:rPr lang="en-GB" dirty="0" smtClean="0">
                <a:ea typeface="ＭＳ Ｐゴシック"/>
                <a:cs typeface="ＭＳ Ｐゴシック"/>
              </a:rPr>
              <a:t> that precedes the session content.  These handouts can also be helpful to illustrate the expected timing/pacing of each session as time estimates for each section are indicated.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pPr defTabSz="966479"/>
            <a:fld id="{399F3DDA-B6FF-408A-8F85-97794391A17B}" type="slidenum">
              <a:rPr lang="en-US" smtClean="0"/>
              <a:pPr defTabSz="966479"/>
              <a:t>4</a:t>
            </a:fld>
            <a:endParaRPr lang="en-US" dirty="0" smtClean="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UC4: </a:t>
            </a:r>
          </a:p>
          <a:p>
            <a:pPr eaLnBrk="1" hangingPunct="1"/>
            <a:endParaRPr lang="en-US" dirty="0" smtClean="0"/>
          </a:p>
          <a:p>
            <a:pPr eaLnBrk="1" hangingPunct="1"/>
            <a:r>
              <a:rPr lang="en-US" dirty="0" smtClean="0"/>
              <a:t>Brief discussion of why people enter the military.</a:t>
            </a:r>
          </a:p>
          <a:p>
            <a:pPr eaLnBrk="1" hangingPunct="1"/>
            <a:endParaRPr lang="en-US" dirty="0" smtClean="0"/>
          </a:p>
          <a:p>
            <a:pPr eaLnBrk="1" hangingPunct="1"/>
            <a:r>
              <a:rPr lang="en-US" dirty="0" smtClean="0"/>
              <a:t>Ask:</a:t>
            </a:r>
          </a:p>
          <a:p>
            <a:pPr eaLnBrk="1" hangingPunct="1"/>
            <a:r>
              <a:rPr lang="en-US" dirty="0" smtClean="0"/>
              <a:t>Are any of these inherently “wrong” or “bad”?</a:t>
            </a:r>
          </a:p>
          <a:p>
            <a:pPr eaLnBrk="1" hangingPunct="1"/>
            <a:r>
              <a:rPr lang="en-US" dirty="0" smtClean="0"/>
              <a:t>What are others?</a:t>
            </a:r>
          </a:p>
          <a:p>
            <a:pPr eaLnBrk="1" hangingPunct="1"/>
            <a:endParaRPr lang="en-US" dirty="0" smtClean="0"/>
          </a:p>
          <a:p>
            <a:pPr eaLnBrk="1" hangingPunct="1"/>
            <a:r>
              <a:rPr lang="en-US" dirty="0" smtClean="0"/>
              <a:t>Question: </a:t>
            </a:r>
          </a:p>
          <a:p>
            <a:pPr eaLnBrk="1" hangingPunct="1"/>
            <a:r>
              <a:rPr lang="en-US" dirty="0" smtClean="0"/>
              <a:t>What if someone’s military experience does not match their expectations/reasons</a:t>
            </a:r>
            <a:r>
              <a:rPr lang="en-US" baseline="0" dirty="0" smtClean="0"/>
              <a:t> for joining?</a:t>
            </a:r>
          </a:p>
          <a:p>
            <a:pPr eaLnBrk="1" hangingPunct="1"/>
            <a:endParaRPr lang="en-US" baseline="0" dirty="0" smtClean="0"/>
          </a:p>
          <a:p>
            <a:pPr eaLnBrk="1" hangingPunct="1"/>
            <a:r>
              <a:rPr lang="en-US" baseline="0" dirty="0" smtClean="0"/>
              <a:t>Talking point:</a:t>
            </a:r>
          </a:p>
          <a:p>
            <a:pPr eaLnBrk="1" hangingPunct="1"/>
            <a:r>
              <a:rPr lang="en-US" baseline="0" dirty="0" smtClean="0"/>
              <a:t>For clinicians, the question “Why did you join the military” is highly informative about a person’s background, values, resources, character, wishes for the future, identity, etc. The question also prompts informative follow-up discussion during clinical interview (expectations, current status as a vet or NG, success or failure, career preferences, state of integration/reintegration on campus/civilian community).</a:t>
            </a:r>
          </a:p>
          <a:p>
            <a:pPr eaLnBrk="1" hangingPunct="1"/>
            <a:endParaRPr lang="en-US" dirty="0" smtClean="0"/>
          </a:p>
          <a:p>
            <a:pPr eaLnBrk="1" hangingPunct="1"/>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7697" name="Rectangle 7"/>
          <p:cNvSpPr txBox="1">
            <a:spLocks noGrp="1" noChangeArrowheads="1"/>
          </p:cNvSpPr>
          <p:nvPr/>
        </p:nvSpPr>
        <p:spPr bwMode="auto">
          <a:xfrm>
            <a:off x="5439813" y="6947941"/>
            <a:ext cx="4159217" cy="366010"/>
          </a:xfrm>
          <a:prstGeom prst="rect">
            <a:avLst/>
          </a:prstGeom>
          <a:noFill/>
          <a:ln w="9525">
            <a:noFill/>
            <a:miter lim="800000"/>
            <a:headEnd/>
            <a:tailEnd/>
          </a:ln>
        </p:spPr>
        <p:txBody>
          <a:bodyPr lIns="96636" tIns="48318" rIns="96636" bIns="48318" anchor="b"/>
          <a:lstStyle/>
          <a:p>
            <a:pPr algn="r" defTabSz="966479"/>
            <a:fld id="{BD429D24-DC31-4A36-92AC-67790F78F476}" type="slidenum">
              <a:rPr lang="en-US" sz="1200">
                <a:ea typeface="ＭＳ Ｐゴシック"/>
                <a:cs typeface="ＭＳ Ｐゴシック"/>
              </a:rPr>
              <a:pPr algn="r" defTabSz="966479"/>
              <a:t>44</a:t>
            </a:fld>
            <a:endParaRPr lang="en-US" sz="1200" dirty="0">
              <a:ea typeface="ＭＳ Ｐゴシック"/>
              <a:cs typeface="ＭＳ Ｐゴシック"/>
            </a:endParaRPr>
          </a:p>
        </p:txBody>
      </p:sp>
      <p:sp>
        <p:nvSpPr>
          <p:cNvPr id="1437698" name="Rectangle 2"/>
          <p:cNvSpPr>
            <a:spLocks noGrp="1" noRot="1" noChangeAspect="1" noChangeArrowheads="1" noTextEdit="1"/>
          </p:cNvSpPr>
          <p:nvPr>
            <p:ph type="sldImg"/>
          </p:nvPr>
        </p:nvSpPr>
        <p:spPr>
          <a:ln/>
        </p:spPr>
      </p:sp>
      <p:sp>
        <p:nvSpPr>
          <p:cNvPr id="1437699" name="Rectangle 3"/>
          <p:cNvSpPr>
            <a:spLocks noGrp="1" noChangeArrowheads="1"/>
          </p:cNvSpPr>
          <p:nvPr>
            <p:ph type="body" idx="1"/>
          </p:nvPr>
        </p:nvSpPr>
        <p:spPr>
          <a:noFill/>
          <a:ln/>
        </p:spPr>
        <p:txBody>
          <a:bodyPr/>
          <a:lstStyle/>
          <a:p>
            <a:pPr>
              <a:buFontTx/>
              <a:buNone/>
            </a:pPr>
            <a:endParaRPr lang="en-GB" b="1" dirty="0" smtClean="0">
              <a:ea typeface="ＭＳ Ｐゴシック"/>
              <a:cs typeface="ＭＳ Ｐゴシック"/>
            </a:endParaRPr>
          </a:p>
          <a:p>
            <a:pPr>
              <a:buFontTx/>
              <a:buNone/>
            </a:pPr>
            <a:r>
              <a:rPr lang="en-GB" b="1" dirty="0" smtClean="0">
                <a:ea typeface="ＭＳ Ｐゴシック"/>
                <a:cs typeface="ＭＳ Ｐゴシック"/>
              </a:rPr>
              <a:t>UC4 –</a:t>
            </a:r>
            <a:r>
              <a:rPr lang="en-GB" b="1" baseline="0" dirty="0" smtClean="0">
                <a:ea typeface="ＭＳ Ｐゴシック"/>
                <a:cs typeface="ＭＳ Ｐゴシック"/>
              </a:rPr>
              <a:t> no discussion on this</a:t>
            </a:r>
            <a:endParaRPr lang="en-GB" b="1" dirty="0" smtClean="0">
              <a:ea typeface="ＭＳ Ｐゴシック"/>
              <a:cs typeface="ＭＳ Ｐゴシック"/>
            </a:endParaRPr>
          </a:p>
          <a:p>
            <a:pPr>
              <a:buFontTx/>
              <a:buChar char="•"/>
            </a:pPr>
            <a:endParaRPr lang="en-GB" b="1" dirty="0" smtClean="0">
              <a:ea typeface="ＭＳ Ｐゴシック"/>
              <a:cs typeface="ＭＳ Ｐゴシック"/>
            </a:endParaRPr>
          </a:p>
          <a:p>
            <a:pPr>
              <a:buFontTx/>
              <a:buChar char="•"/>
            </a:pPr>
            <a:r>
              <a:rPr lang="en-GB" b="1" dirty="0" smtClean="0">
                <a:ea typeface="ＭＳ Ｐゴシック"/>
                <a:cs typeface="ＭＳ Ｐゴシック"/>
              </a:rPr>
              <a:t>ORIENT</a:t>
            </a:r>
            <a:r>
              <a:rPr lang="en-GB" dirty="0" smtClean="0">
                <a:ea typeface="ＭＳ Ｐゴシック"/>
                <a:cs typeface="ＭＳ Ｐゴシック"/>
              </a:rPr>
              <a:t> </a:t>
            </a:r>
            <a:r>
              <a:rPr lang="en-GB" b="1" dirty="0" smtClean="0">
                <a:ea typeface="ＭＳ Ｐゴシック"/>
                <a:cs typeface="ＭＳ Ｐゴシック"/>
              </a:rPr>
              <a:t>participants to the materials </a:t>
            </a:r>
            <a:r>
              <a:rPr lang="en-GB" dirty="0" smtClean="0">
                <a:ea typeface="ＭＳ Ｐゴシック"/>
                <a:cs typeface="ＭＳ Ｐゴシック"/>
              </a:rPr>
              <a:t>on hand. This will maximize the audience’s ability to follow along during the subsequent session-by-session synopsis of the therapy,</a:t>
            </a:r>
            <a:endParaRPr lang="en-GB" b="1" dirty="0" smtClean="0">
              <a:ea typeface="ＭＳ Ｐゴシック"/>
              <a:cs typeface="ＭＳ Ｐゴシック"/>
            </a:endParaRPr>
          </a:p>
          <a:p>
            <a:pPr>
              <a:buFontTx/>
              <a:buChar char="•"/>
            </a:pPr>
            <a:r>
              <a:rPr lang="en-GB" b="1" dirty="0" smtClean="0">
                <a:ea typeface="ＭＳ Ｐゴシック"/>
                <a:cs typeface="ＭＳ Ｐゴシック"/>
              </a:rPr>
              <a:t>MAKE sure participants have their manual</a:t>
            </a:r>
            <a:r>
              <a:rPr lang="en-GB" dirty="0" smtClean="0">
                <a:ea typeface="ＭＳ Ｐゴシック"/>
                <a:cs typeface="ＭＳ Ｐゴシック"/>
              </a:rPr>
              <a:t> in front of them, including the various handouts and veteran examples, and that the materials are organized by session.  This step is particularly important if the materials have been sent electronically because sometimes individuals will organize their printed copies differently.  It is sometimes difficult for therapists to leave a training with a good overall idea of what takes place in each session because the reference for that is essentially the entire treatment manual. </a:t>
            </a:r>
            <a:endParaRPr lang="en-GB" b="1" dirty="0" smtClean="0">
              <a:ea typeface="ＭＳ Ｐゴシック"/>
              <a:cs typeface="ＭＳ Ｐゴシック"/>
            </a:endParaRPr>
          </a:p>
          <a:p>
            <a:pPr>
              <a:buFontTx/>
              <a:buChar char="•"/>
            </a:pPr>
            <a:r>
              <a:rPr lang="en-GB" b="1" dirty="0" smtClean="0">
                <a:ea typeface="ＭＳ Ｐゴシック"/>
                <a:cs typeface="ＭＳ Ｐゴシック"/>
              </a:rPr>
              <a:t>REFER to the summaries of each session</a:t>
            </a:r>
            <a:r>
              <a:rPr lang="en-GB" dirty="0" smtClean="0">
                <a:ea typeface="ＭＳ Ｐゴシック"/>
                <a:cs typeface="ＭＳ Ｐゴシック"/>
              </a:rPr>
              <a:t> that precedes the session content.  These handouts can also be helpful to illustrate the expected timing/pacing of each session as time estimates for each section are indicated.</a:t>
            </a:r>
          </a:p>
          <a:p>
            <a:pPr>
              <a:buFontTx/>
              <a:buChar char="•"/>
            </a:pPr>
            <a:endParaRPr lang="en-GB" dirty="0" smtClean="0">
              <a:ea typeface="ＭＳ Ｐゴシック"/>
              <a:cs typeface="ＭＳ Ｐゴシック"/>
            </a:endParaRPr>
          </a:p>
          <a:p>
            <a:pPr>
              <a:buFontTx/>
              <a:buChar char="•"/>
            </a:pPr>
            <a:endParaRPr lang="en-GB" dirty="0" smtClean="0">
              <a:ea typeface="ＭＳ Ｐゴシック"/>
              <a:cs typeface="ＭＳ Ｐゴシック"/>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9745" name="Rectangle 7"/>
          <p:cNvSpPr txBox="1">
            <a:spLocks noGrp="1" noChangeArrowheads="1"/>
          </p:cNvSpPr>
          <p:nvPr/>
        </p:nvSpPr>
        <p:spPr bwMode="auto">
          <a:xfrm>
            <a:off x="5439813" y="6947941"/>
            <a:ext cx="4159217" cy="366010"/>
          </a:xfrm>
          <a:prstGeom prst="rect">
            <a:avLst/>
          </a:prstGeom>
          <a:noFill/>
          <a:ln w="9525">
            <a:noFill/>
            <a:miter lim="800000"/>
            <a:headEnd/>
            <a:tailEnd/>
          </a:ln>
        </p:spPr>
        <p:txBody>
          <a:bodyPr lIns="96636" tIns="48318" rIns="96636" bIns="48318" anchor="b"/>
          <a:lstStyle/>
          <a:p>
            <a:pPr algn="r" defTabSz="966479"/>
            <a:fld id="{8D602965-5976-4E98-B3A6-BA7A47FBC311}" type="slidenum">
              <a:rPr lang="en-US" sz="1200">
                <a:ea typeface="ＭＳ Ｐゴシック"/>
                <a:cs typeface="ＭＳ Ｐゴシック"/>
              </a:rPr>
              <a:pPr algn="r" defTabSz="966479"/>
              <a:t>45</a:t>
            </a:fld>
            <a:endParaRPr lang="en-US" sz="1200" dirty="0">
              <a:ea typeface="ＭＳ Ｐゴシック"/>
              <a:cs typeface="ＭＳ Ｐゴシック"/>
            </a:endParaRPr>
          </a:p>
        </p:txBody>
      </p:sp>
      <p:sp>
        <p:nvSpPr>
          <p:cNvPr id="1439746" name="Rectangle 2"/>
          <p:cNvSpPr>
            <a:spLocks noGrp="1" noRot="1" noChangeAspect="1" noChangeArrowheads="1" noTextEdit="1"/>
          </p:cNvSpPr>
          <p:nvPr>
            <p:ph type="sldImg"/>
          </p:nvPr>
        </p:nvSpPr>
        <p:spPr>
          <a:ln/>
        </p:spPr>
      </p:sp>
      <p:sp>
        <p:nvSpPr>
          <p:cNvPr id="1439747" name="Rectangle 3"/>
          <p:cNvSpPr>
            <a:spLocks noGrp="1" noChangeArrowheads="1"/>
          </p:cNvSpPr>
          <p:nvPr>
            <p:ph type="body" idx="1"/>
          </p:nvPr>
        </p:nvSpPr>
        <p:spPr>
          <a:noFill/>
          <a:ln/>
        </p:spPr>
        <p:txBody>
          <a:bodyPr/>
          <a:lstStyle/>
          <a:p>
            <a:pPr>
              <a:buFontTx/>
              <a:buChar char="•"/>
            </a:pPr>
            <a:endParaRPr lang="en-GB" b="1" dirty="0" smtClean="0">
              <a:ea typeface="ＭＳ Ｐゴシック"/>
              <a:cs typeface="ＭＳ Ｐゴシック"/>
            </a:endParaRPr>
          </a:p>
          <a:p>
            <a:pPr marL="0" marR="0" indent="0" algn="l" defTabSz="914400" rtl="0" eaLnBrk="0" fontAlgn="base" latinLnBrk="0" hangingPunct="0">
              <a:lnSpc>
                <a:spcPct val="100000"/>
              </a:lnSpc>
              <a:spcBef>
                <a:spcPct val="30000"/>
              </a:spcBef>
              <a:spcAft>
                <a:spcPct val="0"/>
              </a:spcAft>
              <a:buClrTx/>
              <a:buSzTx/>
              <a:buFontTx/>
              <a:buChar char="•"/>
              <a:tabLst/>
              <a:defRPr/>
            </a:pPr>
            <a:r>
              <a:rPr lang="en-GB" b="1" dirty="0" smtClean="0">
                <a:ea typeface="ＭＳ Ｐゴシック"/>
                <a:cs typeface="ＭＳ Ｐゴシック"/>
              </a:rPr>
              <a:t>UC4 –</a:t>
            </a:r>
            <a:r>
              <a:rPr lang="en-GB" b="1" baseline="0" dirty="0" smtClean="0">
                <a:ea typeface="ＭＳ Ｐゴシック"/>
                <a:cs typeface="ＭＳ Ｐゴシック"/>
              </a:rPr>
              <a:t> no discussion on this</a:t>
            </a:r>
            <a:endParaRPr lang="en-GB" b="1" dirty="0" smtClean="0">
              <a:ea typeface="ＭＳ Ｐゴシック"/>
              <a:cs typeface="ＭＳ Ｐゴシック"/>
            </a:endParaRPr>
          </a:p>
          <a:p>
            <a:pPr>
              <a:buFontTx/>
              <a:buChar char="•"/>
            </a:pPr>
            <a:endParaRPr lang="en-GB" b="1" dirty="0" smtClean="0">
              <a:ea typeface="ＭＳ Ｐゴシック"/>
              <a:cs typeface="ＭＳ Ｐゴシック"/>
            </a:endParaRPr>
          </a:p>
          <a:p>
            <a:pPr>
              <a:buFontTx/>
              <a:buChar char="•"/>
            </a:pPr>
            <a:endParaRPr lang="en-GB" b="1" dirty="0" smtClean="0">
              <a:ea typeface="ＭＳ Ｐゴシック"/>
              <a:cs typeface="ＭＳ Ｐゴシック"/>
            </a:endParaRPr>
          </a:p>
          <a:p>
            <a:pPr>
              <a:buFontTx/>
              <a:buChar char="•"/>
            </a:pPr>
            <a:r>
              <a:rPr lang="en-GB" b="1" dirty="0" smtClean="0">
                <a:ea typeface="ＭＳ Ｐゴシック"/>
                <a:cs typeface="ＭＳ Ｐゴシック"/>
              </a:rPr>
              <a:t>ORIENT</a:t>
            </a:r>
            <a:r>
              <a:rPr lang="en-GB" dirty="0" smtClean="0">
                <a:ea typeface="ＭＳ Ｐゴシック"/>
                <a:cs typeface="ＭＳ Ｐゴシック"/>
              </a:rPr>
              <a:t> </a:t>
            </a:r>
            <a:r>
              <a:rPr lang="en-GB" b="1" dirty="0" smtClean="0">
                <a:ea typeface="ＭＳ Ｐゴシック"/>
                <a:cs typeface="ＭＳ Ｐゴシック"/>
              </a:rPr>
              <a:t>participants to the materials </a:t>
            </a:r>
            <a:r>
              <a:rPr lang="en-GB" dirty="0" smtClean="0">
                <a:ea typeface="ＭＳ Ｐゴシック"/>
                <a:cs typeface="ＭＳ Ｐゴシック"/>
              </a:rPr>
              <a:t>on hand. This will maximize the audience’s ability to follow along during the subsequent session-by-session synopsis of the therapy,</a:t>
            </a:r>
            <a:endParaRPr lang="en-GB" b="1" dirty="0" smtClean="0">
              <a:ea typeface="ＭＳ Ｐゴシック"/>
              <a:cs typeface="ＭＳ Ｐゴシック"/>
            </a:endParaRPr>
          </a:p>
          <a:p>
            <a:pPr>
              <a:buFontTx/>
              <a:buChar char="•"/>
            </a:pPr>
            <a:r>
              <a:rPr lang="en-GB" b="1" dirty="0" smtClean="0">
                <a:ea typeface="ＭＳ Ｐゴシック"/>
                <a:cs typeface="ＭＳ Ｐゴシック"/>
              </a:rPr>
              <a:t>MAKE sure participants have their manual</a:t>
            </a:r>
            <a:r>
              <a:rPr lang="en-GB" dirty="0" smtClean="0">
                <a:ea typeface="ＭＳ Ｐゴシック"/>
                <a:cs typeface="ＭＳ Ｐゴシック"/>
              </a:rPr>
              <a:t> in front of them, including the various handouts and veteran examples, and that the materials are organized by session.  This step is particularly important if the materials have been sent electronically because sometimes individuals will organize their printed copies differently.  It is sometimes difficult for therapists to leave a training with a good overall idea of what takes place in each session because the reference for that is essentially the entire treatment manual. </a:t>
            </a:r>
            <a:endParaRPr lang="en-GB" b="1" dirty="0" smtClean="0">
              <a:ea typeface="ＭＳ Ｐゴシック"/>
              <a:cs typeface="ＭＳ Ｐゴシック"/>
            </a:endParaRPr>
          </a:p>
          <a:p>
            <a:pPr>
              <a:buFontTx/>
              <a:buChar char="•"/>
            </a:pPr>
            <a:r>
              <a:rPr lang="en-GB" b="1" dirty="0" smtClean="0">
                <a:ea typeface="ＭＳ Ｐゴシック"/>
                <a:cs typeface="ＭＳ Ｐゴシック"/>
              </a:rPr>
              <a:t>REFER to the summaries of each session</a:t>
            </a:r>
            <a:r>
              <a:rPr lang="en-GB" dirty="0" smtClean="0">
                <a:ea typeface="ＭＳ Ｐゴシック"/>
                <a:cs typeface="ＭＳ Ｐゴシック"/>
              </a:rPr>
              <a:t> that precedes the session content.  These handouts can also be helpful to illustrate the expected timing/pacing of each session as time estimates for each section are indicated.</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Offer resources</a:t>
            </a:r>
            <a:endParaRPr lang="en-US" dirty="0"/>
          </a:p>
        </p:txBody>
      </p:sp>
      <p:sp>
        <p:nvSpPr>
          <p:cNvPr id="4" name="Slide Number Placeholder 3"/>
          <p:cNvSpPr>
            <a:spLocks noGrp="1"/>
          </p:cNvSpPr>
          <p:nvPr>
            <p:ph type="sldNum" sz="quarter" idx="10"/>
          </p:nvPr>
        </p:nvSpPr>
        <p:spPr/>
        <p:txBody>
          <a:bodyPr/>
          <a:lstStyle/>
          <a:p>
            <a:pPr>
              <a:defRPr/>
            </a:pPr>
            <a:fld id="{59BD4C95-CAD3-4873-B3B3-B4E9544E4D7A}" type="slidenum">
              <a:rPr lang="en-US" smtClean="0"/>
              <a:pPr>
                <a:defRPr/>
              </a:pPr>
              <a:t>46</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Resources…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9BD4C95-CAD3-4873-B3B3-B4E9544E4D7A}" type="slidenum">
              <a:rPr lang="en-US" smtClean="0"/>
              <a:pPr>
                <a:defRPr/>
              </a:pPr>
              <a:t>47</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Resources…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9BD4C95-CAD3-4873-B3B3-B4E9544E4D7A}" type="slidenum">
              <a:rPr lang="en-US" smtClean="0"/>
              <a:pPr>
                <a:defRPr/>
              </a:pPr>
              <a:t>49</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1" name="Rectangle 2"/>
          <p:cNvSpPr>
            <a:spLocks noGrp="1" noRot="1" noChangeAspect="1" noChangeArrowheads="1" noTextEdit="1"/>
          </p:cNvSpPr>
          <p:nvPr>
            <p:ph type="sldImg"/>
          </p:nvPr>
        </p:nvSpPr>
        <p:spPr>
          <a:ln/>
        </p:spPr>
      </p:sp>
      <p:sp>
        <p:nvSpPr>
          <p:cNvPr id="1049602" name="Rectangle 3"/>
          <p:cNvSpPr>
            <a:spLocks noGrp="1" noChangeArrowheads="1"/>
          </p:cNvSpPr>
          <p:nvPr>
            <p:ph type="body" idx="1"/>
          </p:nvPr>
        </p:nvSpPr>
        <p:spPr>
          <a:noFill/>
          <a:ln/>
        </p:spPr>
        <p:txBody>
          <a:bodyPr/>
          <a:lstStyle/>
          <a:p>
            <a:endParaRPr lang="en-US" dirty="0" smtClean="0"/>
          </a:p>
          <a:p>
            <a:r>
              <a:rPr lang="en-US" dirty="0" smtClean="0"/>
              <a:t>UC4:</a:t>
            </a:r>
          </a:p>
          <a:p>
            <a:endParaRPr lang="en-US" dirty="0" smtClean="0"/>
          </a:p>
          <a:p>
            <a:r>
              <a:rPr lang="en-US" dirty="0" smtClean="0"/>
              <a:t>The following slides contain documents</a:t>
            </a:r>
            <a:r>
              <a:rPr lang="en-US" baseline="0" dirty="0" smtClean="0"/>
              <a:t> available for free download that are useful resources for serving Vets on campus</a:t>
            </a:r>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49" name="Rectangle 2"/>
          <p:cNvSpPr>
            <a:spLocks noGrp="1" noRot="1" noChangeAspect="1" noChangeArrowheads="1" noTextEdit="1"/>
          </p:cNvSpPr>
          <p:nvPr>
            <p:ph type="sldImg"/>
          </p:nvPr>
        </p:nvSpPr>
        <p:spPr>
          <a:ln/>
        </p:spPr>
      </p:sp>
      <p:sp>
        <p:nvSpPr>
          <p:cNvPr id="105165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697" name="Rectangle 2"/>
          <p:cNvSpPr>
            <a:spLocks noGrp="1" noRot="1" noChangeAspect="1" noChangeArrowheads="1" noTextEdit="1"/>
          </p:cNvSpPr>
          <p:nvPr>
            <p:ph type="sldImg"/>
          </p:nvPr>
        </p:nvSpPr>
        <p:spPr>
          <a:ln/>
        </p:spPr>
      </p:sp>
      <p:sp>
        <p:nvSpPr>
          <p:cNvPr id="105369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745" name="Rectangle 2"/>
          <p:cNvSpPr>
            <a:spLocks noGrp="1" noRot="1" noChangeAspect="1" noChangeArrowheads="1" noTextEdit="1"/>
          </p:cNvSpPr>
          <p:nvPr>
            <p:ph type="sldImg"/>
          </p:nvPr>
        </p:nvSpPr>
        <p:spPr>
          <a:ln/>
        </p:spPr>
      </p:sp>
      <p:sp>
        <p:nvSpPr>
          <p:cNvPr id="10557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793" name="Rectangle 2"/>
          <p:cNvSpPr>
            <a:spLocks noGrp="1" noRot="1" noChangeAspect="1" noChangeArrowheads="1" noTextEdit="1"/>
          </p:cNvSpPr>
          <p:nvPr>
            <p:ph type="sldImg"/>
          </p:nvPr>
        </p:nvSpPr>
        <p:spPr>
          <a:ln/>
        </p:spPr>
      </p:sp>
      <p:sp>
        <p:nvSpPr>
          <p:cNvPr id="105779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UC4: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Char char="-"/>
              <a:tabLst/>
              <a:defRPr/>
            </a:pPr>
            <a:r>
              <a:rPr lang="en-US" dirty="0" smtClean="0"/>
              <a:t>- Hide this slide when printing. Make visible</a:t>
            </a:r>
            <a:r>
              <a:rPr lang="en-US" baseline="0" dirty="0" smtClean="0"/>
              <a:t> for the presentation. –</a:t>
            </a:r>
            <a:endParaRPr lang="en-US" dirty="0" smtClean="0"/>
          </a:p>
          <a:p>
            <a:pPr>
              <a:buFontTx/>
              <a:buNone/>
            </a:pPr>
            <a:endParaRPr lang="en-US" dirty="0" smtClean="0"/>
          </a:p>
          <a:p>
            <a:r>
              <a:rPr lang="en-US" dirty="0" smtClean="0"/>
              <a:t>Can</a:t>
            </a:r>
            <a:r>
              <a:rPr lang="en-US" baseline="0" dirty="0" smtClean="0"/>
              <a:t> you identify the vet in this picture?</a:t>
            </a:r>
          </a:p>
          <a:p>
            <a:endParaRPr lang="en-US" baseline="0" dirty="0" smtClean="0"/>
          </a:p>
          <a:p>
            <a:r>
              <a:rPr lang="en-US" baseline="0" dirty="0" smtClean="0"/>
              <a:t>SGT </a:t>
            </a:r>
            <a:r>
              <a:rPr lang="en-US" baseline="0" dirty="0" err="1" smtClean="0"/>
              <a:t>Stephenie</a:t>
            </a:r>
            <a:r>
              <a:rPr lang="en-US" baseline="0" dirty="0" smtClean="0"/>
              <a:t> Austin (middle) is pictured with other friends who are also in the Illinois NG. This is a </a:t>
            </a:r>
            <a:r>
              <a:rPr lang="en-US" baseline="0" dirty="0" err="1" smtClean="0"/>
              <a:t>pic</a:t>
            </a:r>
            <a:r>
              <a:rPr lang="en-US" baseline="0" dirty="0" smtClean="0"/>
              <a:t> of them at a football tailgate party. If you saw these young women on campus, would your first thought be “they are veterans”?</a:t>
            </a:r>
          </a:p>
          <a:p>
            <a:endParaRPr lang="en-US" baseline="0" dirty="0" smtClean="0"/>
          </a:p>
          <a:p>
            <a:r>
              <a:rPr lang="en-US" baseline="0" dirty="0" smtClean="0"/>
              <a:t>We will discuss </a:t>
            </a:r>
            <a:r>
              <a:rPr lang="en-US" baseline="0" dirty="0" err="1" smtClean="0"/>
              <a:t>Stephenie</a:t>
            </a:r>
            <a:r>
              <a:rPr lang="en-US" baseline="0" dirty="0" smtClean="0"/>
              <a:t> throughout the day. She joined the Illinois National Guard at 17, attended Basic during the summer before her senior year of high school, and attended NG drill once per month during high school. Upon arriving at college for her freshman year in August of 2005, she was mobilized with her unit to New Orleans to clean up after hurricane Katrina. She returned to school during her first semester, and maintained her status as a Guard member and full-time student for the next three years. She deployed to Afghanistan for one year after her junior year of college, and returned to U of I to complete her degree after missing three semesters due to deployment.</a:t>
            </a:r>
          </a:p>
          <a:p>
            <a:endParaRPr lang="en-US" baseline="0" dirty="0" smtClean="0"/>
          </a:p>
          <a:p>
            <a:r>
              <a:rPr lang="en-US" baseline="0" dirty="0" smtClean="0"/>
              <a:t>NOTE: </a:t>
            </a:r>
            <a:r>
              <a:rPr lang="en-US" baseline="0" dirty="0" err="1" smtClean="0"/>
              <a:t>Stephenie</a:t>
            </a:r>
            <a:r>
              <a:rPr lang="en-US" baseline="0" dirty="0" smtClean="0"/>
              <a:t> was not a client, and has given CDP permission to use her story, photos, and videos in our trainings. There are no concerns regarding confidentiality.</a:t>
            </a:r>
          </a:p>
        </p:txBody>
      </p:sp>
      <p:sp>
        <p:nvSpPr>
          <p:cNvPr id="36867" name="Slide Number Placeholder 3"/>
          <p:cNvSpPr>
            <a:spLocks noGrp="1"/>
          </p:cNvSpPr>
          <p:nvPr>
            <p:ph type="sldNum" sz="quarter" idx="5"/>
          </p:nvPr>
        </p:nvSpPr>
        <p:spPr>
          <a:noFill/>
        </p:spPr>
        <p:txBody>
          <a:bodyPr/>
          <a:lstStyle/>
          <a:p>
            <a:pPr defTabSz="966479"/>
            <a:fld id="{324C72D6-A6F4-4897-BA08-77E11FBCBB31}" type="slidenum">
              <a:rPr lang="en-US" smtClean="0"/>
              <a:pPr defTabSz="966479"/>
              <a:t>5</a:t>
            </a:fld>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841" name="Rectangle 2"/>
          <p:cNvSpPr>
            <a:spLocks noGrp="1" noRot="1" noChangeAspect="1" noChangeArrowheads="1" noTextEdit="1"/>
          </p:cNvSpPr>
          <p:nvPr>
            <p:ph type="sldImg"/>
          </p:nvPr>
        </p:nvSpPr>
        <p:spPr>
          <a:ln/>
        </p:spPr>
      </p:sp>
      <p:sp>
        <p:nvSpPr>
          <p:cNvPr id="10598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1889" name="Rectangle 2"/>
          <p:cNvSpPr>
            <a:spLocks noGrp="1" noRot="1" noChangeAspect="1" noChangeArrowheads="1" noTextEdit="1"/>
          </p:cNvSpPr>
          <p:nvPr>
            <p:ph type="sldImg"/>
          </p:nvPr>
        </p:nvSpPr>
        <p:spPr>
          <a:ln/>
        </p:spPr>
      </p:sp>
      <p:sp>
        <p:nvSpPr>
          <p:cNvPr id="106189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p:spPr>
        <p:txBody>
          <a:bodyPr/>
          <a:lstStyle/>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Hide this slide when printing. Make visible</a:t>
            </a:r>
            <a:r>
              <a:rPr lang="en-US" baseline="0" dirty="0" smtClean="0"/>
              <a:t> for the presentation.</a:t>
            </a:r>
            <a:endParaRPr lang="en-US" dirty="0" smtClean="0"/>
          </a:p>
          <a:p>
            <a:endParaRPr lang="en-US" dirty="0" smtClean="0"/>
          </a:p>
          <a:p>
            <a:endParaRPr lang="en-US" dirty="0" smtClean="0"/>
          </a:p>
          <a:p>
            <a:r>
              <a:rPr lang="en-US" dirty="0" err="1" smtClean="0"/>
              <a:t>Pic</a:t>
            </a:r>
            <a:r>
              <a:rPr lang="en-US" dirty="0" smtClean="0"/>
              <a:t> of </a:t>
            </a:r>
            <a:r>
              <a:rPr lang="en-US" dirty="0" err="1" smtClean="0"/>
              <a:t>Stephenie</a:t>
            </a:r>
            <a:r>
              <a:rPr lang="en-US" dirty="0" smtClean="0"/>
              <a:t> on</a:t>
            </a:r>
            <a:r>
              <a:rPr lang="en-US" baseline="0" dirty="0" smtClean="0"/>
              <a:t> a </a:t>
            </a:r>
            <a:r>
              <a:rPr lang="en-US" baseline="0" dirty="0" err="1" smtClean="0"/>
              <a:t>mountan</a:t>
            </a:r>
            <a:r>
              <a:rPr lang="en-US" baseline="0" dirty="0" smtClean="0"/>
              <a:t> outside of Kabul. Note the U of I banner, note the sidearm on her hip.</a:t>
            </a:r>
          </a:p>
          <a:p>
            <a:endParaRPr lang="en-US" dirty="0" smtClean="0"/>
          </a:p>
        </p:txBody>
      </p:sp>
      <p:sp>
        <p:nvSpPr>
          <p:cNvPr id="36867" name="Slide Number Placeholder 3"/>
          <p:cNvSpPr>
            <a:spLocks noGrp="1"/>
          </p:cNvSpPr>
          <p:nvPr>
            <p:ph type="sldNum" sz="quarter" idx="5"/>
          </p:nvPr>
        </p:nvSpPr>
        <p:spPr>
          <a:noFill/>
        </p:spPr>
        <p:txBody>
          <a:bodyPr/>
          <a:lstStyle/>
          <a:p>
            <a:pPr defTabSz="966479"/>
            <a:fld id="{324C72D6-A6F4-4897-BA08-77E11FBCBB31}" type="slidenum">
              <a:rPr lang="en-US" smtClean="0"/>
              <a:pPr defTabSz="966479"/>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Hide this slide when printing. Make visible</a:t>
            </a:r>
            <a:r>
              <a:rPr lang="en-US" baseline="0" dirty="0" smtClean="0"/>
              <a:t> for the presentation.</a:t>
            </a:r>
            <a:endParaRPr lang="en-US" dirty="0" smtClean="0"/>
          </a:p>
          <a:p>
            <a:endParaRPr lang="en-US" dirty="0" smtClean="0"/>
          </a:p>
          <a:p>
            <a:endParaRPr lang="en-US" dirty="0" smtClean="0"/>
          </a:p>
          <a:p>
            <a:r>
              <a:rPr lang="en-US" dirty="0" err="1" smtClean="0"/>
              <a:t>Pic</a:t>
            </a:r>
            <a:r>
              <a:rPr lang="en-US" dirty="0" smtClean="0"/>
              <a:t> of </a:t>
            </a:r>
            <a:r>
              <a:rPr lang="en-US" dirty="0" err="1" smtClean="0"/>
              <a:t>Stephenie</a:t>
            </a:r>
            <a:r>
              <a:rPr lang="en-US" dirty="0" smtClean="0"/>
              <a:t> in “Full Battle Rattle”</a:t>
            </a:r>
          </a:p>
        </p:txBody>
      </p:sp>
      <p:sp>
        <p:nvSpPr>
          <p:cNvPr id="36867" name="Slide Number Placeholder 3"/>
          <p:cNvSpPr>
            <a:spLocks noGrp="1"/>
          </p:cNvSpPr>
          <p:nvPr>
            <p:ph type="sldNum" sz="quarter" idx="5"/>
          </p:nvPr>
        </p:nvSpPr>
        <p:spPr>
          <a:noFill/>
        </p:spPr>
        <p:txBody>
          <a:bodyPr/>
          <a:lstStyle/>
          <a:p>
            <a:pPr defTabSz="966479"/>
            <a:fld id="{324C72D6-A6F4-4897-BA08-77E11FBCBB31}" type="slidenum">
              <a:rPr lang="en-US" smtClean="0"/>
              <a:pPr defTabSz="966479"/>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5" name="Rectangle 2"/>
          <p:cNvSpPr>
            <a:spLocks noGrp="1" noRot="1" noChangeAspect="1" noChangeArrowheads="1" noTextEdit="1"/>
          </p:cNvSpPr>
          <p:nvPr>
            <p:ph type="sldImg"/>
          </p:nvPr>
        </p:nvSpPr>
        <p:spPr>
          <a:ln/>
        </p:spPr>
      </p:sp>
      <p:sp>
        <p:nvSpPr>
          <p:cNvPr id="907266" name="Rectangle 3"/>
          <p:cNvSpPr>
            <a:spLocks noGrp="1" noChangeArrowheads="1"/>
          </p:cNvSpPr>
          <p:nvPr>
            <p:ph type="body" idx="1"/>
          </p:nvPr>
        </p:nvSpPr>
        <p:spPr>
          <a:noFill/>
          <a:ln/>
        </p:spPr>
        <p:txBody>
          <a:bodyPr/>
          <a:lstStyle/>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UC4: </a:t>
            </a:r>
          </a:p>
          <a:p>
            <a:endParaRPr lang="en-US" dirty="0" smtClean="0"/>
          </a:p>
          <a:p>
            <a:r>
              <a:rPr lang="en-US" dirty="0" smtClean="0"/>
              <a:t>Prior</a:t>
            </a:r>
            <a:r>
              <a:rPr lang="en-US" baseline="0" dirty="0" smtClean="0"/>
              <a:t> to flipping to this slide, ask “Who is on campus?” and “How do you know someone is in the military?”</a:t>
            </a:r>
          </a:p>
          <a:p>
            <a:endParaRPr lang="en-US" baseline="0" dirty="0" smtClean="0"/>
          </a:p>
          <a:p>
            <a:r>
              <a:rPr lang="en-US" baseline="0" dirty="0" smtClean="0"/>
              <a:t>People will generally say: ROTC. </a:t>
            </a:r>
          </a:p>
          <a:p>
            <a:r>
              <a:rPr lang="en-US" baseline="0" dirty="0" smtClean="0"/>
              <a:t>Talking point: Yes. How do you know? In uniform. </a:t>
            </a:r>
          </a:p>
          <a:p>
            <a:r>
              <a:rPr lang="en-US" baseline="0" dirty="0" smtClean="0"/>
              <a:t>Clarify: ROTC is an academic program. Students are in uniform once per week. They are connected with the military and will enter as officers after they graduate. They are not susceptible for deployment during school.</a:t>
            </a:r>
          </a:p>
          <a:p>
            <a:endParaRPr lang="en-US" baseline="0" dirty="0" smtClean="0"/>
          </a:p>
          <a:p>
            <a:r>
              <a:rPr lang="en-US" baseline="0" dirty="0" smtClean="0"/>
              <a:t>Talking point: Go through each as a component of students on campus. </a:t>
            </a:r>
          </a:p>
          <a:p>
            <a:endParaRPr lang="en-US" baseline="0" dirty="0" smtClean="0"/>
          </a:p>
          <a:p>
            <a:r>
              <a:rPr lang="en-US" baseline="0" dirty="0" smtClean="0"/>
              <a:t>Reserve and NG have dual responsibilities and are susceptible to deployment while in school. Note competing responsibilities such as: going to drill one weekend a month, and how does that conflict with academic responsibilities such as preparing for a midterm, reading a chapter, or writing a paper. </a:t>
            </a:r>
          </a:p>
          <a:p>
            <a:endParaRPr lang="en-US" baseline="0" dirty="0" smtClean="0"/>
          </a:p>
          <a:p>
            <a:r>
              <a:rPr lang="en-US" baseline="0" dirty="0" smtClean="0"/>
              <a:t>Veterans are no longer connected with the military and may have already deployed. Older than the traditional student. Note the challenges of self-identifying. Begin to note integration challenges, such as identifying as a vet in class and then being asked “did you kill anyone” by a fellow student. Note that they are in civilian clothes, which may be a challenge for them as it impacts their identity. Do they *want* to be in civilian clothes? What about their experience with being deployed (for some of them) but seeing ROTC get thanked for their service, when internally they are conflicted about identifying as a veteran but being resentful about having deployed and not being thanked.</a:t>
            </a:r>
          </a:p>
          <a:p>
            <a:endParaRPr lang="en-US" baseline="0" dirty="0" smtClean="0"/>
          </a:p>
          <a:p>
            <a:r>
              <a:rPr lang="en-US" baseline="0" dirty="0" smtClean="0"/>
              <a:t>How do veterans identify and find one another?</a:t>
            </a:r>
          </a:p>
          <a:p>
            <a:endParaRPr lang="en-US" baseline="0" dirty="0" smtClean="0"/>
          </a:p>
          <a:p>
            <a:r>
              <a:rPr lang="en-US" baseline="0" dirty="0" smtClean="0"/>
              <a:t>Active Duty is a minority on campus. Sometimes if a campus is close to a base, there may be an AD personnel on campus as a part time student. But this is not common (more common in places like San Diego or North Carolina or San Antonio, for instance).</a:t>
            </a:r>
          </a:p>
          <a:p>
            <a:endParaRPr lang="en-US" baseline="0" dirty="0" smtClean="0"/>
          </a:p>
          <a:p>
            <a:r>
              <a:rPr lang="en-US" baseline="0" dirty="0" smtClean="0"/>
              <a:t>Wrap up talking point: What we will talk about today is primarily Reserve/NG and Veterans. For the most part, we are not talking about ROTC (which will surprise some people) or Active Duty (except for the deployment section of the deployment cycle).</a:t>
            </a:r>
          </a:p>
          <a:p>
            <a:endParaRPr lang="en-US" baseline="0" dirty="0" smtClean="0"/>
          </a:p>
          <a:p>
            <a:endParaRPr lang="en-US" baseline="0" dirty="0" smtClean="0"/>
          </a:p>
          <a:p>
            <a:endParaRPr lang="en-US" baseline="0" dirty="0" smtClean="0"/>
          </a:p>
          <a:p>
            <a:endParaRPr lang="en-US" baseline="0" dirty="0" smtClean="0"/>
          </a:p>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3" name="Slide Image Placeholder 1"/>
          <p:cNvSpPr>
            <a:spLocks noGrp="1" noRot="1" noChangeAspect="1"/>
          </p:cNvSpPr>
          <p:nvPr>
            <p:ph type="sldImg"/>
          </p:nvPr>
        </p:nvSpPr>
        <p:spPr>
          <a:ln/>
        </p:spPr>
      </p:sp>
      <p:sp>
        <p:nvSpPr>
          <p:cNvPr id="909314" name="Notes Placeholder 2"/>
          <p:cNvSpPr>
            <a:spLocks noGrp="1"/>
          </p:cNvSpPr>
          <p:nvPr>
            <p:ph type="body" idx="1"/>
          </p:nvPr>
        </p:nvSpPr>
        <p:spPr>
          <a:noFill/>
          <a:ln/>
        </p:spPr>
        <p:txBody>
          <a:bodyPr/>
          <a:lstStyle/>
          <a:p>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UC4:</a:t>
            </a:r>
          </a:p>
          <a:p>
            <a:endParaRPr lang="en-US" dirty="0" smtClean="0"/>
          </a:p>
          <a:p>
            <a:r>
              <a:rPr lang="en-US" dirty="0" smtClean="0"/>
              <a:t>Although these are 2007-8</a:t>
            </a:r>
            <a:r>
              <a:rPr lang="en-US" baseline="0" dirty="0" smtClean="0"/>
              <a:t> numbers, they remain the most recent numbers I’ve been able to find.</a:t>
            </a:r>
            <a:endParaRPr lang="en-US" dirty="0" smtClean="0"/>
          </a:p>
          <a:p>
            <a:endParaRPr lang="en-US" dirty="0" smtClean="0"/>
          </a:p>
          <a:p>
            <a:r>
              <a:rPr lang="en-US" dirty="0" smtClean="0"/>
              <a:t>TPs are self-evident. I usually just encourage</a:t>
            </a:r>
            <a:r>
              <a:rPr lang="en-US" baseline="0" dirty="0" smtClean="0"/>
              <a:t> audience members to read these slides on their own. </a:t>
            </a:r>
          </a:p>
          <a:p>
            <a:endParaRPr lang="en-US" baseline="0" dirty="0" smtClean="0"/>
          </a:p>
          <a:p>
            <a:r>
              <a:rPr lang="en-US" baseline="0" dirty="0" smtClean="0"/>
              <a:t>If time permits, TPs can include:</a:t>
            </a:r>
          </a:p>
          <a:p>
            <a:r>
              <a:rPr lang="en-US" baseline="0" dirty="0" smtClean="0"/>
              <a:t>-- military undergraduates are primarily Veterans</a:t>
            </a:r>
          </a:p>
          <a:p>
            <a:r>
              <a:rPr lang="en-US" baseline="0" dirty="0" smtClean="0"/>
              <a:t>-- The AD # appears to be high, and probably indicates NG/Res who have been activated (this is per the published report)</a:t>
            </a:r>
            <a:endParaRPr lang="en-US" dirty="0" smtClean="0"/>
          </a:p>
          <a:p>
            <a:endParaRPr lang="en-US" dirty="0" smtClean="0"/>
          </a:p>
          <a:p>
            <a:endParaRPr lang="en-US" dirty="0" smtClean="0"/>
          </a:p>
          <a:p>
            <a:endParaRPr lang="en-US" dirty="0" smtClean="0"/>
          </a:p>
          <a:p>
            <a:r>
              <a:rPr lang="en-US" dirty="0" smtClean="0"/>
              <a:t>Military Service Members and Veterans in Higher Education: What the New GI Bill May Mean for Postsecondary Institutions, (2009). American Council on Education, Washington, DC. 	www.acenet.edu.</a:t>
            </a:r>
          </a:p>
          <a:p>
            <a:endParaRPr lang="en-US" dirty="0" smtClean="0"/>
          </a:p>
        </p:txBody>
      </p:sp>
      <p:sp>
        <p:nvSpPr>
          <p:cNvPr id="909315" name="Slide Number Placeholder 3"/>
          <p:cNvSpPr>
            <a:spLocks noGrp="1"/>
          </p:cNvSpPr>
          <p:nvPr>
            <p:ph type="sldNum" sz="quarter" idx="5"/>
          </p:nvPr>
        </p:nvSpPr>
        <p:spPr>
          <a:noFill/>
        </p:spPr>
        <p:txBody>
          <a:bodyPr/>
          <a:lstStyle/>
          <a:p>
            <a:pPr defTabSz="966479"/>
            <a:fld id="{75188136-9FE9-458D-AAA1-844CF6CCBD6D}" type="slidenum">
              <a:rPr lang="en-US" smtClean="0"/>
              <a:pPr defTabSz="966479"/>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1558926"/>
            <a:ext cx="874395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543050" y="3314700"/>
            <a:ext cx="72009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a:xfrm>
            <a:off x="3514725" y="6000750"/>
            <a:ext cx="325755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7372350" y="6000750"/>
            <a:ext cx="2400300" cy="365125"/>
          </a:xfrm>
          <a:prstGeom prst="rect">
            <a:avLst/>
          </a:prstGeom>
        </p:spPr>
        <p:txBody>
          <a:bodyPr/>
          <a:lstStyle>
            <a:lvl1pPr fontAlgn="auto">
              <a:spcBef>
                <a:spcPts val="0"/>
              </a:spcBef>
              <a:spcAft>
                <a:spcPts val="0"/>
              </a:spcAft>
              <a:defRPr>
                <a:latin typeface="+mn-lt"/>
              </a:defRPr>
            </a:lvl1pPr>
          </a:lstStyle>
          <a:p>
            <a:pPr>
              <a:defRPr/>
            </a:pPr>
            <a:fld id="{DE81D951-43EA-4004-A649-38A4FEBEDE0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 descr="http://www.hjf.org/images/HJF2.gif"/>
          <p:cNvPicPr>
            <a:picLocks noChangeAspect="1" noChangeArrowheads="1"/>
          </p:cNvPicPr>
          <p:nvPr userDrawn="1"/>
        </p:nvPicPr>
        <p:blipFill>
          <a:blip r:embed="rId2" cstate="print"/>
          <a:srcRect/>
          <a:stretch>
            <a:fillRect/>
          </a:stretch>
        </p:blipFill>
        <p:spPr bwMode="auto">
          <a:xfrm>
            <a:off x="0" y="6043613"/>
            <a:ext cx="876300" cy="81438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1"/>
          </p:nvPr>
        </p:nvSpPr>
        <p:spPr>
          <a:xfrm>
            <a:off x="3514725" y="6051550"/>
            <a:ext cx="325755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5"/>
          <p:cNvSpPr>
            <a:spLocks noGrp="1"/>
          </p:cNvSpPr>
          <p:nvPr>
            <p:ph type="sldNum" sz="quarter" idx="12"/>
          </p:nvPr>
        </p:nvSpPr>
        <p:spPr>
          <a:xfrm>
            <a:off x="7372350" y="6051550"/>
            <a:ext cx="2400300" cy="365125"/>
          </a:xfrm>
          <a:prstGeom prst="rect">
            <a:avLst/>
          </a:prstGeom>
        </p:spPr>
        <p:txBody>
          <a:bodyPr/>
          <a:lstStyle>
            <a:lvl1pPr fontAlgn="auto">
              <a:spcBef>
                <a:spcPts val="0"/>
              </a:spcBef>
              <a:spcAft>
                <a:spcPts val="0"/>
              </a:spcAft>
              <a:defRPr>
                <a:latin typeface="+mn-lt"/>
              </a:defRPr>
            </a:lvl1pPr>
          </a:lstStyle>
          <a:p>
            <a:pPr>
              <a:defRPr/>
            </a:pPr>
            <a:fld id="{6DCECD70-C6BF-4CD1-B339-67CFF83D9C0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1"/>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600201"/>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3514725" y="6178550"/>
            <a:ext cx="325755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7372350" y="6178550"/>
            <a:ext cx="2400300" cy="365125"/>
          </a:xfrm>
          <a:prstGeom prst="rect">
            <a:avLst/>
          </a:prstGeom>
        </p:spPr>
        <p:txBody>
          <a:bodyPr/>
          <a:lstStyle>
            <a:lvl1pPr fontAlgn="auto">
              <a:spcBef>
                <a:spcPts val="0"/>
              </a:spcBef>
              <a:spcAft>
                <a:spcPts val="0"/>
              </a:spcAft>
              <a:defRPr>
                <a:latin typeface="+mn-lt"/>
              </a:defRPr>
            </a:lvl1pPr>
          </a:lstStyle>
          <a:p>
            <a:pPr>
              <a:defRPr/>
            </a:pPr>
            <a:fld id="{F5818277-65F1-4B99-8C48-5C698E311398}" type="slidenum">
              <a:rPr lang="en-US"/>
              <a:pPr>
                <a:defRPr/>
              </a:pPr>
              <a:t>‹#›</a:t>
            </a:fld>
            <a:endParaRPr lang="en-US"/>
          </a:p>
        </p:txBody>
      </p:sp>
      <p:sp>
        <p:nvSpPr>
          <p:cNvPr id="8" name="Text Box 2"/>
          <p:cNvSpPr txBox="1">
            <a:spLocks noChangeArrowheads="1"/>
          </p:cNvSpPr>
          <p:nvPr userDrawn="1"/>
        </p:nvSpPr>
        <p:spPr bwMode="auto">
          <a:xfrm>
            <a:off x="8724900" y="6172200"/>
            <a:ext cx="1371600" cy="685800"/>
          </a:xfrm>
          <a:prstGeom prst="rect">
            <a:avLst/>
          </a:prstGeom>
          <a:solidFill>
            <a:srgbClr val="FFFFFF">
              <a:alpha val="0"/>
            </a:srgb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solidFill>
                    <a:schemeClr val="tx1"/>
                  </a:solidFill>
                </a:ln>
                <a:solidFill>
                  <a:srgbClr val="FFCC00"/>
                </a:solidFill>
                <a:effectLst>
                  <a:outerShdw blurRad="50800" dist="38100" dir="2700000" algn="tl" rotWithShape="0">
                    <a:prstClr val="black">
                      <a:alpha val="40000"/>
                    </a:prstClr>
                  </a:outerShdw>
                </a:effectLst>
                <a:latin typeface="Copperplate Gothic Bold" pitchFamily="34" charset="0"/>
                <a:cs typeface="Arial" pitchFamily="34" charset="0"/>
              </a:rPr>
              <a:t>UC4</a:t>
            </a:r>
            <a:endParaRPr kumimoji="0" lang="en-US" sz="1100" b="0" i="0" u="none" strike="noStrike" cap="none" normalizeH="0" baseline="0" dirty="0" smtClean="0">
              <a:ln>
                <a:solidFill>
                  <a:schemeClr val="tx1"/>
                </a:solidFill>
              </a:ln>
              <a:solidFill>
                <a:schemeClr val="tx1"/>
              </a:solidFill>
              <a:effectLst>
                <a:outerShdw blurRad="50800" dist="38100" dir="2700000" algn="tl" rotWithShape="0">
                  <a:prstClr val="black">
                    <a:alpha val="40000"/>
                  </a:prstClr>
                </a:outerShdw>
              </a:effectLst>
              <a:latin typeface="Arial" pitchFamily="34" charset="0"/>
              <a:cs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3514725" y="6356350"/>
            <a:ext cx="325755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Text Box 2"/>
          <p:cNvSpPr txBox="1">
            <a:spLocks noChangeArrowheads="1"/>
          </p:cNvSpPr>
          <p:nvPr userDrawn="1"/>
        </p:nvSpPr>
        <p:spPr bwMode="auto">
          <a:xfrm>
            <a:off x="8724900" y="6172200"/>
            <a:ext cx="1371600" cy="685800"/>
          </a:xfrm>
          <a:prstGeom prst="rect">
            <a:avLst/>
          </a:prstGeom>
          <a:solidFill>
            <a:srgbClr val="FFFFFF">
              <a:alpha val="0"/>
            </a:srgb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solidFill>
                    <a:schemeClr val="tx1"/>
                  </a:solidFill>
                </a:ln>
                <a:solidFill>
                  <a:srgbClr val="FFCC00"/>
                </a:solidFill>
                <a:effectLst>
                  <a:outerShdw blurRad="50800" dist="38100" dir="2700000" algn="tl" rotWithShape="0">
                    <a:prstClr val="black">
                      <a:alpha val="40000"/>
                    </a:prstClr>
                  </a:outerShdw>
                </a:effectLst>
                <a:latin typeface="Copperplate Gothic Bold" pitchFamily="34" charset="0"/>
                <a:cs typeface="Arial" pitchFamily="34" charset="0"/>
              </a:rPr>
              <a:t>UC4</a:t>
            </a:r>
            <a:endParaRPr kumimoji="0" lang="en-US" sz="1100" b="0" i="0" u="none" strike="noStrike" cap="none" normalizeH="0" baseline="0" dirty="0" smtClean="0">
              <a:ln>
                <a:solidFill>
                  <a:schemeClr val="tx1"/>
                </a:solidFill>
              </a:ln>
              <a:solidFill>
                <a:schemeClr val="tx1"/>
              </a:solidFill>
              <a:effectLst>
                <a:outerShdw blurRad="50800" dist="38100" dir="2700000" algn="tl" rotWithShape="0">
                  <a:prstClr val="black">
                    <a:alpha val="40000"/>
                  </a:prstClr>
                </a:outerShdw>
              </a:effectLst>
              <a:latin typeface="Arial" pitchFamily="34" charset="0"/>
              <a:cs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514725" y="6356350"/>
            <a:ext cx="325755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4" name="Slide Number Placeholder 3"/>
          <p:cNvSpPr>
            <a:spLocks noGrp="1"/>
          </p:cNvSpPr>
          <p:nvPr>
            <p:ph type="sldNum" sz="quarter" idx="12"/>
          </p:nvPr>
        </p:nvSpPr>
        <p:spPr>
          <a:xfrm>
            <a:off x="7372350" y="6356350"/>
            <a:ext cx="2400300" cy="365125"/>
          </a:xfrm>
          <a:prstGeom prst="rect">
            <a:avLst/>
          </a:prstGeom>
        </p:spPr>
        <p:txBody>
          <a:bodyPr/>
          <a:lstStyle>
            <a:lvl1pPr fontAlgn="auto">
              <a:spcBef>
                <a:spcPts val="0"/>
              </a:spcBef>
              <a:spcAft>
                <a:spcPts val="0"/>
              </a:spcAft>
              <a:defRPr>
                <a:latin typeface="+mn-lt"/>
              </a:defRPr>
            </a:lvl1pPr>
          </a:lstStyle>
          <a:p>
            <a:pPr>
              <a:defRPr/>
            </a:pPr>
            <a:fld id="{4F8AF66B-7390-4549-BFF5-2232D4EDFB5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14350" y="1600200"/>
            <a:ext cx="9258300" cy="4525963"/>
          </a:xfrm>
        </p:spPr>
        <p:txBody>
          <a:bodyPr rtlCol="0">
            <a:normAutofit/>
          </a:bodyPr>
          <a:lstStyle/>
          <a:p>
            <a:pPr lvl="0"/>
            <a:endParaRPr lang="en-US" noProof="0" smtClean="0"/>
          </a:p>
        </p:txBody>
      </p:sp>
      <p:sp>
        <p:nvSpPr>
          <p:cNvPr id="4" name="Rectangle 4"/>
          <p:cNvSpPr>
            <a:spLocks noGrp="1" noChangeArrowheads="1"/>
          </p:cNvSpPr>
          <p:nvPr>
            <p:ph type="dt" sz="half" idx="10"/>
          </p:nvPr>
        </p:nvSpPr>
        <p:spPr>
          <a:xfrm>
            <a:off x="514350" y="6245225"/>
            <a:ext cx="2400300" cy="47625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514725" y="6245225"/>
            <a:ext cx="3257550" cy="47625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7372350" y="6245225"/>
            <a:ext cx="2400300" cy="476250"/>
          </a:xfrm>
          <a:prstGeom prst="rect">
            <a:avLst/>
          </a:prstGeom>
        </p:spPr>
        <p:txBody>
          <a:bodyPr/>
          <a:lstStyle>
            <a:lvl1pPr>
              <a:defRPr/>
            </a:lvl1pPr>
          </a:lstStyle>
          <a:p>
            <a:pPr>
              <a:defRPr/>
            </a:pPr>
            <a:fld id="{CB8A77ED-6CAA-47DE-9AC7-901088CE49B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10287000" cy="6858000"/>
          </a:xfrm>
          <a:prstGeom prst="rect">
            <a:avLst/>
          </a:prstGeom>
          <a:solidFill>
            <a:srgbClr val="B7DEE8"/>
          </a:solidFill>
          <a:ln w="9525" algn="ctr">
            <a:solidFill>
              <a:srgbClr val="4A7EBB"/>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ndParaRPr>
          </a:p>
        </p:txBody>
      </p:sp>
      <p:pic>
        <p:nvPicPr>
          <p:cNvPr id="1027" name="Picture 18" descr="SlideFooter.png"/>
          <p:cNvPicPr>
            <a:picLocks noChangeAspect="1"/>
          </p:cNvPicPr>
          <p:nvPr/>
        </p:nvPicPr>
        <p:blipFill>
          <a:blip r:embed="rId8" cstate="print"/>
          <a:srcRect/>
          <a:stretch>
            <a:fillRect/>
          </a:stretch>
        </p:blipFill>
        <p:spPr bwMode="auto">
          <a:xfrm>
            <a:off x="0" y="5918200"/>
            <a:ext cx="10287000" cy="939800"/>
          </a:xfrm>
          <a:prstGeom prst="rect">
            <a:avLst/>
          </a:prstGeom>
          <a:noFill/>
          <a:ln w="9525">
            <a:noFill/>
            <a:miter lim="800000"/>
            <a:headEnd/>
            <a:tailEnd/>
          </a:ln>
        </p:spPr>
      </p:pic>
      <p:sp>
        <p:nvSpPr>
          <p:cNvPr id="1028" name="Title Placeholder 1"/>
          <p:cNvSpPr>
            <a:spLocks noGrp="1"/>
          </p:cNvSpPr>
          <p:nvPr>
            <p:ph type="title"/>
          </p:nvPr>
        </p:nvSpPr>
        <p:spPr bwMode="auto">
          <a:xfrm>
            <a:off x="514350" y="122238"/>
            <a:ext cx="9258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514350" y="1600200"/>
            <a:ext cx="92583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Rectangle 5"/>
          <p:cNvSpPr/>
          <p:nvPr/>
        </p:nvSpPr>
        <p:spPr>
          <a:xfrm>
            <a:off x="0" y="1265238"/>
            <a:ext cx="10287000" cy="46037"/>
          </a:xfrm>
          <a:prstGeom prst="rect">
            <a:avLst/>
          </a:prstGeom>
          <a:solidFill>
            <a:srgbClr val="091D3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1" name="Picture 6" descr="2-inch-brand-png.png"/>
          <p:cNvPicPr>
            <a:picLocks noChangeAspect="1"/>
          </p:cNvPicPr>
          <p:nvPr/>
        </p:nvPicPr>
        <p:blipFill>
          <a:blip r:embed="rId9" cstate="print"/>
          <a:srcRect/>
          <a:stretch>
            <a:fillRect/>
          </a:stretch>
        </p:blipFill>
        <p:spPr bwMode="auto">
          <a:xfrm>
            <a:off x="9180513" y="266700"/>
            <a:ext cx="720725" cy="733425"/>
          </a:xfrm>
          <a:prstGeom prst="rect">
            <a:avLst/>
          </a:prstGeom>
          <a:noFill/>
          <a:ln w="9525">
            <a:noFill/>
            <a:miter lim="800000"/>
            <a:headEnd/>
            <a:tailEnd/>
          </a:ln>
        </p:spPr>
      </p:pic>
      <p:pic>
        <p:nvPicPr>
          <p:cNvPr id="1032" name="Picture 8" descr="CDP.png"/>
          <p:cNvPicPr>
            <a:picLocks noChangeAspect="1"/>
          </p:cNvPicPr>
          <p:nvPr/>
        </p:nvPicPr>
        <p:blipFill>
          <a:blip r:embed="rId10" cstate="print"/>
          <a:srcRect/>
          <a:stretch>
            <a:fillRect/>
          </a:stretch>
        </p:blipFill>
        <p:spPr bwMode="auto">
          <a:xfrm>
            <a:off x="342900" y="266700"/>
            <a:ext cx="700088" cy="733425"/>
          </a:xfrm>
          <a:prstGeom prst="rect">
            <a:avLst/>
          </a:prstGeom>
          <a:noFill/>
          <a:ln w="9525">
            <a:noFill/>
            <a:miter lim="800000"/>
            <a:headEnd/>
            <a:tailEnd/>
          </a:ln>
        </p:spPr>
      </p:pic>
      <p:pic>
        <p:nvPicPr>
          <p:cNvPr id="1033" name="Picture 1" descr="http://www.hjf.org/images/HJF2.gif"/>
          <p:cNvPicPr>
            <a:picLocks noChangeAspect="1" noChangeArrowheads="1"/>
          </p:cNvPicPr>
          <p:nvPr/>
        </p:nvPicPr>
        <p:blipFill>
          <a:blip r:embed="rId11" cstate="print"/>
          <a:srcRect/>
          <a:stretch>
            <a:fillRect/>
          </a:stretch>
        </p:blipFill>
        <p:spPr bwMode="auto">
          <a:xfrm>
            <a:off x="0" y="6043613"/>
            <a:ext cx="876300" cy="8143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Lst>
  <p:txStyles>
    <p:titleStyle>
      <a:lvl1pPr algn="ctr" defTabSz="457200" rtl="0" eaLnBrk="0" fontAlgn="base" hangingPunct="0">
        <a:spcBef>
          <a:spcPct val="0"/>
        </a:spcBef>
        <a:spcAft>
          <a:spcPct val="0"/>
        </a:spcAft>
        <a:defRPr sz="3000" b="1" kern="1200">
          <a:solidFill>
            <a:srgbClr val="091D35"/>
          </a:solidFill>
          <a:latin typeface="Georgia"/>
          <a:ea typeface="Georgia" pitchFamily="84" charset="0"/>
          <a:cs typeface="Georgia"/>
        </a:defRPr>
      </a:lvl1pPr>
      <a:lvl2pPr algn="ctr" defTabSz="457200" rtl="0" eaLnBrk="0" fontAlgn="base" hangingPunct="0">
        <a:spcBef>
          <a:spcPct val="0"/>
        </a:spcBef>
        <a:spcAft>
          <a:spcPct val="0"/>
        </a:spcAft>
        <a:defRPr sz="3000" b="1">
          <a:solidFill>
            <a:srgbClr val="091D35"/>
          </a:solidFill>
          <a:latin typeface="Georgia" pitchFamily="84" charset="0"/>
          <a:ea typeface="Georgia" pitchFamily="84" charset="0"/>
          <a:cs typeface="Georgia" pitchFamily="84" charset="0"/>
        </a:defRPr>
      </a:lvl2pPr>
      <a:lvl3pPr algn="ctr" defTabSz="457200" rtl="0" eaLnBrk="0" fontAlgn="base" hangingPunct="0">
        <a:spcBef>
          <a:spcPct val="0"/>
        </a:spcBef>
        <a:spcAft>
          <a:spcPct val="0"/>
        </a:spcAft>
        <a:defRPr sz="3000" b="1">
          <a:solidFill>
            <a:srgbClr val="091D35"/>
          </a:solidFill>
          <a:latin typeface="Georgia" pitchFamily="84" charset="0"/>
          <a:ea typeface="Georgia" pitchFamily="84" charset="0"/>
          <a:cs typeface="Georgia" pitchFamily="84" charset="0"/>
        </a:defRPr>
      </a:lvl3pPr>
      <a:lvl4pPr algn="ctr" defTabSz="457200" rtl="0" eaLnBrk="0" fontAlgn="base" hangingPunct="0">
        <a:spcBef>
          <a:spcPct val="0"/>
        </a:spcBef>
        <a:spcAft>
          <a:spcPct val="0"/>
        </a:spcAft>
        <a:defRPr sz="3000" b="1">
          <a:solidFill>
            <a:srgbClr val="091D35"/>
          </a:solidFill>
          <a:latin typeface="Georgia" pitchFamily="84" charset="0"/>
          <a:ea typeface="Georgia" pitchFamily="84" charset="0"/>
          <a:cs typeface="Georgia" pitchFamily="84" charset="0"/>
        </a:defRPr>
      </a:lvl4pPr>
      <a:lvl5pPr algn="ctr" defTabSz="457200" rtl="0" eaLnBrk="0" fontAlgn="base" hangingPunct="0">
        <a:spcBef>
          <a:spcPct val="0"/>
        </a:spcBef>
        <a:spcAft>
          <a:spcPct val="0"/>
        </a:spcAft>
        <a:defRPr sz="3000" b="1">
          <a:solidFill>
            <a:srgbClr val="091D35"/>
          </a:solidFill>
          <a:latin typeface="Georgia" pitchFamily="84" charset="0"/>
          <a:ea typeface="Georgia" pitchFamily="84" charset="0"/>
          <a:cs typeface="Georgia" pitchFamily="84" charset="0"/>
        </a:defRPr>
      </a:lvl5pPr>
      <a:lvl6pPr marL="457200" algn="ctr" defTabSz="457200" rtl="0" fontAlgn="base">
        <a:spcBef>
          <a:spcPct val="0"/>
        </a:spcBef>
        <a:spcAft>
          <a:spcPct val="0"/>
        </a:spcAft>
        <a:defRPr sz="3000" b="1">
          <a:solidFill>
            <a:srgbClr val="091D35"/>
          </a:solidFill>
          <a:latin typeface="Georgia" pitchFamily="84" charset="0"/>
          <a:ea typeface="Georgia" pitchFamily="84" charset="0"/>
          <a:cs typeface="Georgia" pitchFamily="84" charset="0"/>
        </a:defRPr>
      </a:lvl6pPr>
      <a:lvl7pPr marL="914400" algn="ctr" defTabSz="457200" rtl="0" fontAlgn="base">
        <a:spcBef>
          <a:spcPct val="0"/>
        </a:spcBef>
        <a:spcAft>
          <a:spcPct val="0"/>
        </a:spcAft>
        <a:defRPr sz="3000" b="1">
          <a:solidFill>
            <a:srgbClr val="091D35"/>
          </a:solidFill>
          <a:latin typeface="Georgia" pitchFamily="84" charset="0"/>
          <a:ea typeface="Georgia" pitchFamily="84" charset="0"/>
          <a:cs typeface="Georgia" pitchFamily="84" charset="0"/>
        </a:defRPr>
      </a:lvl7pPr>
      <a:lvl8pPr marL="1371600" algn="ctr" defTabSz="457200" rtl="0" fontAlgn="base">
        <a:spcBef>
          <a:spcPct val="0"/>
        </a:spcBef>
        <a:spcAft>
          <a:spcPct val="0"/>
        </a:spcAft>
        <a:defRPr sz="3000" b="1">
          <a:solidFill>
            <a:srgbClr val="091D35"/>
          </a:solidFill>
          <a:latin typeface="Georgia" pitchFamily="84" charset="0"/>
          <a:ea typeface="Georgia" pitchFamily="84" charset="0"/>
          <a:cs typeface="Georgia" pitchFamily="84" charset="0"/>
        </a:defRPr>
      </a:lvl8pPr>
      <a:lvl9pPr marL="1828800" algn="ctr" defTabSz="457200" rtl="0" fontAlgn="base">
        <a:spcBef>
          <a:spcPct val="0"/>
        </a:spcBef>
        <a:spcAft>
          <a:spcPct val="0"/>
        </a:spcAft>
        <a:defRPr sz="3000" b="1">
          <a:solidFill>
            <a:srgbClr val="091D35"/>
          </a:solidFill>
          <a:latin typeface="Georgia" pitchFamily="84" charset="0"/>
          <a:ea typeface="Georgia" pitchFamily="84" charset="0"/>
          <a:cs typeface="Georgia" pitchFamily="8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rgbClr val="10253F"/>
          </a:solidFill>
          <a:latin typeface="Helvetica"/>
          <a:ea typeface="+mn-ea"/>
          <a:cs typeface="Helvetica"/>
        </a:defRPr>
      </a:lvl1pPr>
      <a:lvl2pPr marL="742950" indent="-285750" algn="l" defTabSz="457200" rtl="0" eaLnBrk="0" fontAlgn="base" hangingPunct="0">
        <a:spcBef>
          <a:spcPct val="20000"/>
        </a:spcBef>
        <a:spcAft>
          <a:spcPct val="0"/>
        </a:spcAft>
        <a:buFont typeface="Arial" charset="0"/>
        <a:buChar char="–"/>
        <a:defRPr sz="2800" kern="1200">
          <a:solidFill>
            <a:srgbClr val="10253F"/>
          </a:solidFill>
          <a:latin typeface="Helvetica"/>
          <a:ea typeface="+mn-ea"/>
          <a:cs typeface="Helvetica"/>
        </a:defRPr>
      </a:lvl2pPr>
      <a:lvl3pPr marL="1143000" indent="-228600" algn="l" defTabSz="457200" rtl="0" eaLnBrk="0" fontAlgn="base" hangingPunct="0">
        <a:spcBef>
          <a:spcPct val="20000"/>
        </a:spcBef>
        <a:spcAft>
          <a:spcPct val="0"/>
        </a:spcAft>
        <a:buFont typeface="Arial" charset="0"/>
        <a:buChar char="•"/>
        <a:defRPr sz="2400" kern="1200">
          <a:solidFill>
            <a:srgbClr val="10253F"/>
          </a:solidFill>
          <a:latin typeface="Helvetica"/>
          <a:ea typeface="+mn-ea"/>
          <a:cs typeface="Helvetica"/>
        </a:defRPr>
      </a:lvl3pPr>
      <a:lvl4pPr marL="1600200" indent="-228600" algn="l" defTabSz="457200" rtl="0" eaLnBrk="0" fontAlgn="base" hangingPunct="0">
        <a:spcBef>
          <a:spcPct val="20000"/>
        </a:spcBef>
        <a:spcAft>
          <a:spcPct val="0"/>
        </a:spcAft>
        <a:buFont typeface="Arial" charset="0"/>
        <a:buChar char="–"/>
        <a:defRPr sz="2000" kern="1200">
          <a:solidFill>
            <a:srgbClr val="10253F"/>
          </a:solidFill>
          <a:latin typeface="Helvetica"/>
          <a:ea typeface="+mn-ea"/>
          <a:cs typeface="Helvetica"/>
        </a:defRPr>
      </a:lvl4pPr>
      <a:lvl5pPr marL="2057400" indent="-228600" algn="l" defTabSz="457200" rtl="0" eaLnBrk="0" fontAlgn="base" hangingPunct="0">
        <a:spcBef>
          <a:spcPct val="20000"/>
        </a:spcBef>
        <a:spcAft>
          <a:spcPct val="0"/>
        </a:spcAft>
        <a:buFont typeface="Arial" charset="0"/>
        <a:buChar char="»"/>
        <a:defRPr sz="2000" kern="1200">
          <a:solidFill>
            <a:srgbClr val="10253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file:///C:\Documents%20and%20Settings\tbonar\Desktop\Stephenie%20Video%20Clips%20-%20FINAL\553%20Afghanistan.wmv" TargetMode="Externa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ideo" Target="file:///C:\Documents%20and%20Settings\tbonar\Desktop\Stephenie%20Video%20Clips%20-%20FINAL\557%20Postdeployment.wmv" TargetMode="Externa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ideo" Target="file:///\\corey\CDP\Stephenie%20video%20clips%20-%20FINAL\566%20Future.wmv"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hyperlink" Target="http://www.dvbic.org/" TargetMode="Externa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3" Type="http://schemas.openxmlformats.org/officeDocument/2006/relationships/hyperlink" Target="http://deploymentpsych.org/training/online-courses" TargetMode="External"/><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hyperlink" Target="http://www.army.mil/media/amp/" TargetMode="External"/><Relationship Id="rId2" Type="http://schemas.openxmlformats.org/officeDocument/2006/relationships/notesSlide" Target="../notesSlides/notesSlide44.xml"/><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healthquality.va.gov/management_of_concussion_mtbi.asp" TargetMode="External"/><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hyperlink" Target="http://www.healthquality.va.gov/Post_Traumatic_Stress_Disorder_PTSD.asp"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healthquality.va.gov/Major_Depressive_Disorder_MDD_Clinical_Practice_Guideline.asp" TargetMode="Externa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healthquality.va.gov/Substance_Use_Disorder_SUD.asp"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www.studentveterans.org/"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www.studentveterans.org/"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www.acenet.edu/"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www.acenet.edu/"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www.acenet.ed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www.acenet.ed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0287000" cy="6858000"/>
          </a:xfrm>
          <a:prstGeom prst="rect">
            <a:avLst/>
          </a:prstGeom>
          <a:solidFill>
            <a:srgbClr val="B2D4DE"/>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Box 5"/>
          <p:cNvSpPr txBox="1"/>
          <p:nvPr/>
        </p:nvSpPr>
        <p:spPr>
          <a:xfrm>
            <a:off x="566738" y="4273550"/>
            <a:ext cx="9021762" cy="1446213"/>
          </a:xfrm>
          <a:prstGeom prst="rect">
            <a:avLst/>
          </a:prstGeom>
          <a:noFill/>
        </p:spPr>
        <p:txBody>
          <a:bodyPr>
            <a:spAutoFit/>
          </a:bodyPr>
          <a:lstStyle/>
          <a:p>
            <a:pPr algn="ctr" fontAlgn="auto">
              <a:spcBef>
                <a:spcPts val="0"/>
              </a:spcBef>
              <a:spcAft>
                <a:spcPts val="0"/>
              </a:spcAft>
              <a:defRPr/>
            </a:pPr>
            <a:r>
              <a:rPr lang="en-US" sz="4400" b="1" cap="small" dirty="0">
                <a:solidFill>
                  <a:srgbClr val="091D35"/>
                </a:solidFill>
                <a:latin typeface="Georgia"/>
                <a:cs typeface="Georgia"/>
              </a:rPr>
              <a:t>Center For</a:t>
            </a:r>
          </a:p>
          <a:p>
            <a:pPr algn="ctr" fontAlgn="auto">
              <a:spcBef>
                <a:spcPts val="0"/>
              </a:spcBef>
              <a:spcAft>
                <a:spcPts val="0"/>
              </a:spcAft>
              <a:defRPr/>
            </a:pPr>
            <a:r>
              <a:rPr lang="en-US" sz="4400" b="1" cap="small" dirty="0">
                <a:solidFill>
                  <a:srgbClr val="091D35"/>
                </a:solidFill>
                <a:latin typeface="Georgia"/>
                <a:cs typeface="Georgia"/>
              </a:rPr>
              <a:t>Deployment Psychology</a:t>
            </a:r>
          </a:p>
        </p:txBody>
      </p:sp>
      <p:pic>
        <p:nvPicPr>
          <p:cNvPr id="9219" name="Picture 8" descr="Logo.png"/>
          <p:cNvPicPr>
            <a:picLocks noChangeAspect="1"/>
          </p:cNvPicPr>
          <p:nvPr/>
        </p:nvPicPr>
        <p:blipFill>
          <a:blip r:embed="rId3" cstate="print"/>
          <a:srcRect/>
          <a:stretch>
            <a:fillRect/>
          </a:stretch>
        </p:blipFill>
        <p:spPr bwMode="auto">
          <a:xfrm>
            <a:off x="3759200" y="506413"/>
            <a:ext cx="3032125" cy="3441700"/>
          </a:xfrm>
          <a:prstGeom prst="rect">
            <a:avLst/>
          </a:prstGeom>
          <a:noFill/>
          <a:ln w="9525">
            <a:noFill/>
            <a:miter lim="800000"/>
            <a:headEnd/>
            <a:tailEnd/>
          </a:ln>
        </p:spPr>
      </p:pic>
      <p:pic>
        <p:nvPicPr>
          <p:cNvPr id="9220" name="Picture 9" descr="SlideFooter.png"/>
          <p:cNvPicPr>
            <a:picLocks noChangeAspect="1"/>
          </p:cNvPicPr>
          <p:nvPr/>
        </p:nvPicPr>
        <p:blipFill>
          <a:blip r:embed="rId4" cstate="print"/>
          <a:srcRect/>
          <a:stretch>
            <a:fillRect/>
          </a:stretch>
        </p:blipFill>
        <p:spPr bwMode="auto">
          <a:xfrm>
            <a:off x="0" y="5918200"/>
            <a:ext cx="10287000" cy="939800"/>
          </a:xfrm>
          <a:prstGeom prst="rect">
            <a:avLst/>
          </a:prstGeom>
          <a:noFill/>
          <a:ln w="9525">
            <a:noFill/>
            <a:miter lim="800000"/>
            <a:headEnd/>
            <a:tailEnd/>
          </a:ln>
        </p:spPr>
      </p:pic>
      <p:pic>
        <p:nvPicPr>
          <p:cNvPr id="9221" name="Picture 1" descr="http://www.hjf.org/images/HJF2.gif"/>
          <p:cNvPicPr>
            <a:picLocks noChangeAspect="1" noChangeArrowheads="1"/>
          </p:cNvPicPr>
          <p:nvPr/>
        </p:nvPicPr>
        <p:blipFill>
          <a:blip r:embed="rId5" cstate="print"/>
          <a:srcRect/>
          <a:stretch>
            <a:fillRect/>
          </a:stretch>
        </p:blipFill>
        <p:spPr bwMode="auto">
          <a:xfrm>
            <a:off x="0" y="6043613"/>
            <a:ext cx="876300" cy="814387"/>
          </a:xfrm>
          <a:prstGeom prst="rect">
            <a:avLst/>
          </a:prstGeom>
          <a:noFill/>
          <a:ln w="9525">
            <a:noFill/>
            <a:miter lim="800000"/>
            <a:headEnd/>
            <a:tailEnd/>
          </a:ln>
        </p:spPr>
      </p:pic>
      <p:sp>
        <p:nvSpPr>
          <p:cNvPr id="9222" name="Text Box 4"/>
          <p:cNvSpPr txBox="1">
            <a:spLocks noChangeArrowheads="1"/>
          </p:cNvSpPr>
          <p:nvPr/>
        </p:nvSpPr>
        <p:spPr bwMode="auto">
          <a:xfrm>
            <a:off x="1104900" y="6400800"/>
            <a:ext cx="4495800" cy="307975"/>
          </a:xfrm>
          <a:prstGeom prst="rect">
            <a:avLst/>
          </a:prstGeom>
          <a:noFill/>
          <a:ln w="9525">
            <a:noFill/>
            <a:miter lim="800000"/>
            <a:headEnd/>
            <a:tailEnd/>
          </a:ln>
        </p:spPr>
        <p:txBody>
          <a:bodyPr>
            <a:spAutoFit/>
          </a:bodyPr>
          <a:lstStyle/>
          <a:p>
            <a:r>
              <a:rPr lang="en-US" sz="1400" dirty="0"/>
              <a:t>© Henry M Jackson Foundation All Rights Reserved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z="4200" dirty="0" smtClean="0"/>
              <a:t>Service Members and</a:t>
            </a:r>
            <a:br>
              <a:rPr lang="en-US" sz="4200" dirty="0" smtClean="0"/>
            </a:br>
            <a:r>
              <a:rPr lang="en-US" sz="4200" dirty="0" smtClean="0"/>
              <a:t>Veterans on Campus - 2008</a:t>
            </a:r>
            <a:endParaRPr lang="en-US" sz="4200" dirty="0"/>
          </a:p>
        </p:txBody>
      </p:sp>
      <p:sp>
        <p:nvSpPr>
          <p:cNvPr id="3" name="Content Placeholder 2"/>
          <p:cNvSpPr>
            <a:spLocks noGrp="1"/>
          </p:cNvSpPr>
          <p:nvPr>
            <p:ph idx="1"/>
          </p:nvPr>
        </p:nvSpPr>
        <p:spPr>
          <a:xfrm>
            <a:off x="1714500" y="1600201"/>
            <a:ext cx="6457950" cy="4343399"/>
          </a:xfrm>
        </p:spPr>
        <p:txBody>
          <a:bodyPr rtlCol="0">
            <a:normAutofit/>
          </a:bodyPr>
          <a:lstStyle/>
          <a:p>
            <a:pPr algn="ctr" eaLnBrk="1" fontAlgn="auto" hangingPunct="1">
              <a:spcAft>
                <a:spcPts val="0"/>
              </a:spcAft>
              <a:buFont typeface="Arial"/>
              <a:buNone/>
              <a:defRPr/>
            </a:pPr>
            <a:r>
              <a:rPr lang="en-US" sz="2400" u="sng" dirty="0" smtClean="0">
                <a:solidFill>
                  <a:schemeClr val="tx2">
                    <a:lumMod val="50000"/>
                  </a:schemeClr>
                </a:solidFill>
                <a:latin typeface="+mj-lt"/>
                <a:ea typeface="+mn-ea"/>
              </a:rPr>
              <a:t>2007 – 2008</a:t>
            </a:r>
          </a:p>
          <a:p>
            <a:pPr algn="ctr" eaLnBrk="1" fontAlgn="auto" hangingPunct="1">
              <a:spcAft>
                <a:spcPts val="0"/>
              </a:spcAft>
              <a:buNone/>
              <a:defRPr/>
            </a:pPr>
            <a:endParaRPr lang="en-US" sz="2400" dirty="0" smtClean="0">
              <a:solidFill>
                <a:schemeClr val="tx2">
                  <a:lumMod val="50000"/>
                </a:schemeClr>
              </a:solidFill>
              <a:latin typeface="+mn-lt"/>
              <a:ea typeface="+mn-ea"/>
            </a:endParaRPr>
          </a:p>
          <a:p>
            <a:pPr algn="ctr" eaLnBrk="1" fontAlgn="auto" hangingPunct="1">
              <a:spcAft>
                <a:spcPts val="0"/>
              </a:spcAft>
              <a:buFont typeface="Arial"/>
              <a:buChar char="•"/>
              <a:defRPr/>
            </a:pPr>
            <a:r>
              <a:rPr lang="en-US" sz="2400" dirty="0" smtClean="0">
                <a:solidFill>
                  <a:schemeClr val="tx2">
                    <a:lumMod val="50000"/>
                  </a:schemeClr>
                </a:solidFill>
                <a:latin typeface="+mn-lt"/>
                <a:ea typeface="+mn-ea"/>
              </a:rPr>
              <a:t>Only about 38% of military undergraduates used their veterans’ education benefits</a:t>
            </a:r>
          </a:p>
          <a:p>
            <a:pPr algn="ctr" eaLnBrk="1" fontAlgn="auto" hangingPunct="1">
              <a:spcAft>
                <a:spcPts val="0"/>
              </a:spcAft>
              <a:buFont typeface="Arial"/>
              <a:buChar char="•"/>
              <a:defRPr/>
            </a:pPr>
            <a:r>
              <a:rPr lang="en-US" sz="2400" dirty="0" smtClean="0">
                <a:solidFill>
                  <a:schemeClr val="tx2">
                    <a:lumMod val="50000"/>
                  </a:schemeClr>
                </a:solidFill>
                <a:latin typeface="+mn-lt"/>
                <a:ea typeface="+mn-ea"/>
              </a:rPr>
              <a:t>85% 24 or older</a:t>
            </a:r>
          </a:p>
          <a:p>
            <a:pPr algn="ctr" eaLnBrk="1" fontAlgn="auto" hangingPunct="1">
              <a:spcAft>
                <a:spcPts val="0"/>
              </a:spcAft>
              <a:buFont typeface="Arial"/>
              <a:buChar char="•"/>
              <a:defRPr/>
            </a:pPr>
            <a:r>
              <a:rPr lang="en-US" sz="2400" dirty="0" smtClean="0">
                <a:solidFill>
                  <a:schemeClr val="tx2">
                    <a:lumMod val="50000"/>
                  </a:schemeClr>
                </a:solidFill>
                <a:latin typeface="+mn-lt"/>
                <a:ea typeface="+mn-ea"/>
              </a:rPr>
              <a:t>73% male</a:t>
            </a:r>
          </a:p>
          <a:p>
            <a:pPr algn="ctr" eaLnBrk="1" fontAlgn="auto" hangingPunct="1">
              <a:spcAft>
                <a:spcPts val="0"/>
              </a:spcAft>
              <a:buFont typeface="Arial"/>
              <a:buChar char="•"/>
              <a:defRPr/>
            </a:pPr>
            <a:r>
              <a:rPr lang="en-US" sz="2400" dirty="0" smtClean="0">
                <a:solidFill>
                  <a:schemeClr val="tx2">
                    <a:lumMod val="50000"/>
                  </a:schemeClr>
                </a:solidFill>
                <a:latin typeface="+mn-lt"/>
                <a:ea typeface="+mn-ea"/>
              </a:rPr>
              <a:t>60% non-Hispanic white</a:t>
            </a:r>
          </a:p>
          <a:p>
            <a:pPr algn="ctr" eaLnBrk="1" fontAlgn="auto" hangingPunct="1">
              <a:spcAft>
                <a:spcPts val="0"/>
              </a:spcAft>
              <a:buFont typeface="Arial"/>
              <a:buChar char="•"/>
              <a:defRPr/>
            </a:pPr>
            <a:r>
              <a:rPr lang="en-US" sz="2400" dirty="0" smtClean="0">
                <a:solidFill>
                  <a:schemeClr val="tx2">
                    <a:lumMod val="50000"/>
                  </a:schemeClr>
                </a:solidFill>
                <a:latin typeface="+mn-lt"/>
                <a:ea typeface="+mn-ea"/>
              </a:rPr>
              <a:t> 62% had a spouse, child, or both</a:t>
            </a:r>
          </a:p>
        </p:txBody>
      </p:sp>
      <p:sp>
        <p:nvSpPr>
          <p:cNvPr id="4" name="TextBox 3"/>
          <p:cNvSpPr txBox="1"/>
          <p:nvPr/>
        </p:nvSpPr>
        <p:spPr>
          <a:xfrm>
            <a:off x="952500" y="6248401"/>
            <a:ext cx="7543800" cy="830997"/>
          </a:xfrm>
          <a:prstGeom prst="rect">
            <a:avLst/>
          </a:prstGeom>
          <a:noFill/>
        </p:spPr>
        <p:txBody>
          <a:bodyPr wrap="square">
            <a:spAutoFit/>
          </a:bodyPr>
          <a:lstStyle/>
          <a:p>
            <a:pPr indent="-914400">
              <a:defRPr/>
            </a:pPr>
            <a:r>
              <a:rPr lang="en-US" sz="1200" dirty="0"/>
              <a:t>Military Service Members and Veterans in Higher Education: What the New GI Bill May Mean for Postsecondary </a:t>
            </a:r>
            <a:r>
              <a:rPr lang="en-US" sz="1200" dirty="0" smtClean="0"/>
              <a:t> Institutions</a:t>
            </a:r>
            <a:r>
              <a:rPr lang="en-US" sz="1200" dirty="0"/>
              <a:t>, (2009). American Council on Education, Washington, DC. www.acenet.edu.</a:t>
            </a:r>
          </a:p>
          <a:p>
            <a:pPr>
              <a:defRPr/>
            </a:pPr>
            <a:endParaRPr lang="en-US" sz="1200" dirty="0"/>
          </a:p>
          <a:p>
            <a:pPr>
              <a:defRPr/>
            </a:pPr>
            <a:endParaRPr lang="en-US"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lnSpcReduction="10000"/>
          </a:bodyPr>
          <a:lstStyle/>
          <a:p>
            <a:pPr algn="ctr" eaLnBrk="1" fontAlgn="auto" hangingPunct="1">
              <a:spcAft>
                <a:spcPts val="0"/>
              </a:spcAft>
              <a:buFont typeface="Arial"/>
              <a:buChar char="•"/>
              <a:defRPr/>
            </a:pPr>
            <a:r>
              <a:rPr lang="en-US" sz="2400" dirty="0" smtClean="0">
                <a:solidFill>
                  <a:schemeClr val="tx2">
                    <a:lumMod val="50000"/>
                  </a:schemeClr>
                </a:solidFill>
                <a:latin typeface="+mn-lt"/>
                <a:ea typeface="+mn-ea"/>
              </a:rPr>
              <a:t>In 1980, women represented 4% of veteran population</a:t>
            </a:r>
          </a:p>
          <a:p>
            <a:pPr algn="ctr" eaLnBrk="1" fontAlgn="auto" hangingPunct="1">
              <a:spcAft>
                <a:spcPts val="0"/>
              </a:spcAft>
              <a:buFont typeface="Arial"/>
              <a:buNone/>
              <a:defRPr/>
            </a:pPr>
            <a:endParaRPr lang="en-US" sz="2400" dirty="0" smtClean="0">
              <a:solidFill>
                <a:schemeClr val="tx2">
                  <a:lumMod val="50000"/>
                </a:schemeClr>
              </a:solidFill>
              <a:latin typeface="+mn-lt"/>
              <a:ea typeface="+mn-ea"/>
            </a:endParaRPr>
          </a:p>
          <a:p>
            <a:pPr algn="ctr" eaLnBrk="1" fontAlgn="auto" hangingPunct="1">
              <a:spcAft>
                <a:spcPts val="0"/>
              </a:spcAft>
              <a:buFont typeface="Arial"/>
              <a:buChar char="•"/>
              <a:defRPr/>
            </a:pPr>
            <a:r>
              <a:rPr lang="en-US" sz="2400" dirty="0" smtClean="0">
                <a:solidFill>
                  <a:schemeClr val="tx2">
                    <a:lumMod val="50000"/>
                  </a:schemeClr>
                </a:solidFill>
                <a:latin typeface="+mn-lt"/>
                <a:ea typeface="+mn-ea"/>
              </a:rPr>
              <a:t>In 2006, 1.64 million women represented </a:t>
            </a:r>
          </a:p>
          <a:p>
            <a:pPr algn="ctr" eaLnBrk="1" fontAlgn="auto" hangingPunct="1">
              <a:spcAft>
                <a:spcPts val="0"/>
              </a:spcAft>
              <a:buFont typeface="Arial"/>
              <a:buNone/>
              <a:defRPr/>
            </a:pPr>
            <a:r>
              <a:rPr lang="en-US" sz="2400" dirty="0" smtClean="0">
                <a:solidFill>
                  <a:schemeClr val="tx2">
                    <a:lumMod val="50000"/>
                  </a:schemeClr>
                </a:solidFill>
                <a:latin typeface="+mn-lt"/>
                <a:ea typeface="+mn-ea"/>
              </a:rPr>
              <a:t>7% of all veterans, and 9% of all veterans under the age of 65</a:t>
            </a:r>
          </a:p>
          <a:p>
            <a:pPr algn="ctr" eaLnBrk="1" fontAlgn="auto" hangingPunct="1">
              <a:spcAft>
                <a:spcPts val="0"/>
              </a:spcAft>
              <a:buFont typeface="Arial"/>
              <a:buNone/>
              <a:defRPr/>
            </a:pPr>
            <a:endParaRPr lang="en-US" sz="2400" dirty="0" smtClean="0">
              <a:solidFill>
                <a:schemeClr val="tx2">
                  <a:lumMod val="50000"/>
                </a:schemeClr>
              </a:solidFill>
              <a:latin typeface="+mn-lt"/>
              <a:ea typeface="+mn-ea"/>
            </a:endParaRPr>
          </a:p>
          <a:p>
            <a:pPr algn="ctr" eaLnBrk="1" fontAlgn="auto" hangingPunct="1">
              <a:spcAft>
                <a:spcPts val="0"/>
              </a:spcAft>
              <a:buFont typeface="Arial"/>
              <a:buChar char="•"/>
              <a:defRPr/>
            </a:pPr>
            <a:r>
              <a:rPr lang="en-US" sz="2400" dirty="0" smtClean="0">
                <a:solidFill>
                  <a:schemeClr val="tx2">
                    <a:lumMod val="50000"/>
                  </a:schemeClr>
                </a:solidFill>
                <a:latin typeface="+mn-lt"/>
                <a:ea typeface="+mn-ea"/>
              </a:rPr>
              <a:t>In 2006 among post-9/11 veterans, </a:t>
            </a:r>
          </a:p>
          <a:p>
            <a:pPr algn="ctr" eaLnBrk="1" fontAlgn="auto" hangingPunct="1">
              <a:spcAft>
                <a:spcPts val="0"/>
              </a:spcAft>
              <a:buFont typeface="Arial"/>
              <a:buNone/>
              <a:defRPr/>
            </a:pPr>
            <a:r>
              <a:rPr lang="en-US" sz="2400" dirty="0" smtClean="0">
                <a:solidFill>
                  <a:schemeClr val="tx2">
                    <a:lumMod val="50000"/>
                  </a:schemeClr>
                </a:solidFill>
                <a:latin typeface="+mn-lt"/>
                <a:ea typeface="+mn-ea"/>
              </a:rPr>
              <a:t>750,000 were women, representing 16% of this population</a:t>
            </a:r>
          </a:p>
          <a:p>
            <a:pPr algn="ctr" eaLnBrk="1" fontAlgn="auto" hangingPunct="1">
              <a:spcAft>
                <a:spcPts val="0"/>
              </a:spcAft>
              <a:buFont typeface="Arial"/>
              <a:buNone/>
              <a:defRPr/>
            </a:pPr>
            <a:endParaRPr lang="en-US" sz="2400" dirty="0" smtClean="0">
              <a:solidFill>
                <a:schemeClr val="tx2">
                  <a:lumMod val="50000"/>
                </a:schemeClr>
              </a:solidFill>
              <a:latin typeface="+mn-lt"/>
              <a:ea typeface="+mn-ea"/>
            </a:endParaRPr>
          </a:p>
          <a:p>
            <a:pPr algn="ctr" eaLnBrk="1" fontAlgn="auto" hangingPunct="1">
              <a:spcAft>
                <a:spcPts val="0"/>
              </a:spcAft>
              <a:buFont typeface="Arial"/>
              <a:buChar char="•"/>
              <a:defRPr/>
            </a:pPr>
            <a:r>
              <a:rPr lang="en-US" sz="2400" dirty="0" smtClean="0">
                <a:solidFill>
                  <a:schemeClr val="tx2">
                    <a:lumMod val="50000"/>
                  </a:schemeClr>
                </a:solidFill>
                <a:latin typeface="+mn-lt"/>
                <a:ea typeface="+mn-ea"/>
              </a:rPr>
              <a:t>The US Department of Veterans Affairs projects that by 2020, </a:t>
            </a:r>
          </a:p>
          <a:p>
            <a:pPr algn="ctr" eaLnBrk="1" fontAlgn="auto" hangingPunct="1">
              <a:spcAft>
                <a:spcPts val="0"/>
              </a:spcAft>
              <a:buFont typeface="Arial"/>
              <a:buNone/>
              <a:defRPr/>
            </a:pPr>
            <a:r>
              <a:rPr lang="en-US" sz="2400" dirty="0" smtClean="0">
                <a:solidFill>
                  <a:schemeClr val="tx2">
                    <a:lumMod val="50000"/>
                  </a:schemeClr>
                </a:solidFill>
                <a:latin typeface="+mn-lt"/>
                <a:ea typeface="+mn-ea"/>
              </a:rPr>
              <a:t>the number of female veterans will reach 1.9 million, </a:t>
            </a:r>
          </a:p>
          <a:p>
            <a:pPr algn="ctr" eaLnBrk="1" fontAlgn="auto" hangingPunct="1">
              <a:spcAft>
                <a:spcPts val="0"/>
              </a:spcAft>
              <a:buFont typeface="Arial"/>
              <a:buNone/>
              <a:defRPr/>
            </a:pPr>
            <a:r>
              <a:rPr lang="en-US" sz="2400" dirty="0" smtClean="0">
                <a:solidFill>
                  <a:schemeClr val="tx2">
                    <a:lumMod val="50000"/>
                  </a:schemeClr>
                </a:solidFill>
                <a:latin typeface="+mn-lt"/>
                <a:ea typeface="+mn-ea"/>
              </a:rPr>
              <a:t>representing 10% of the entire veteran population</a:t>
            </a:r>
          </a:p>
        </p:txBody>
      </p:sp>
      <p:sp>
        <p:nvSpPr>
          <p:cNvPr id="5" name="TextBox 4"/>
          <p:cNvSpPr txBox="1"/>
          <p:nvPr/>
        </p:nvSpPr>
        <p:spPr>
          <a:xfrm>
            <a:off x="952500" y="6248401"/>
            <a:ext cx="7543800" cy="830997"/>
          </a:xfrm>
          <a:prstGeom prst="rect">
            <a:avLst/>
          </a:prstGeom>
          <a:noFill/>
        </p:spPr>
        <p:txBody>
          <a:bodyPr wrap="square">
            <a:spAutoFit/>
          </a:bodyPr>
          <a:lstStyle/>
          <a:p>
            <a:pPr indent="-914400">
              <a:defRPr/>
            </a:pPr>
            <a:r>
              <a:rPr lang="en-US" sz="1200" dirty="0"/>
              <a:t>Military Service Members and Veterans in Higher Education: What the New GI Bill May Mean for Postsecondary </a:t>
            </a:r>
            <a:r>
              <a:rPr lang="en-US" sz="1200" dirty="0" smtClean="0"/>
              <a:t> Institutions</a:t>
            </a:r>
            <a:r>
              <a:rPr lang="en-US" sz="1200" dirty="0"/>
              <a:t>, (2009). American Council on Education, Washington, DC. www.acenet.edu.</a:t>
            </a:r>
          </a:p>
          <a:p>
            <a:pPr>
              <a:defRPr/>
            </a:pPr>
            <a:endParaRPr lang="en-US" sz="1200" dirty="0"/>
          </a:p>
          <a:p>
            <a:pPr>
              <a:defRPr/>
            </a:pPr>
            <a:endParaRPr lang="en-US" sz="1200" dirty="0"/>
          </a:p>
        </p:txBody>
      </p:sp>
      <p:sp>
        <p:nvSpPr>
          <p:cNvPr id="6" name="Title 1"/>
          <p:cNvSpPr>
            <a:spLocks noGrp="1"/>
          </p:cNvSpPr>
          <p:nvPr>
            <p:ph type="title"/>
          </p:nvPr>
        </p:nvSpPr>
        <p:spPr/>
        <p:txBody>
          <a:bodyPr rtlCol="0">
            <a:normAutofit fontScale="90000"/>
          </a:bodyPr>
          <a:lstStyle/>
          <a:p>
            <a:pPr eaLnBrk="1" fontAlgn="auto" hangingPunct="1">
              <a:spcAft>
                <a:spcPts val="0"/>
              </a:spcAft>
              <a:defRPr/>
            </a:pPr>
            <a:r>
              <a:rPr lang="en-US" sz="4200" dirty="0" smtClean="0"/>
              <a:t>Service Members and</a:t>
            </a:r>
            <a:br>
              <a:rPr lang="en-US" sz="4200" dirty="0" smtClean="0"/>
            </a:br>
            <a:r>
              <a:rPr lang="en-US" sz="4200" dirty="0" smtClean="0"/>
              <a:t>Veterans on Campus - 2008</a:t>
            </a:r>
            <a:endParaRPr lang="en-US" sz="4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Deployment Stressors</a:t>
            </a:r>
            <a:endParaRPr lang="en-US" dirty="0"/>
          </a:p>
        </p:txBody>
      </p:sp>
      <p:sp>
        <p:nvSpPr>
          <p:cNvPr id="7" name="TextBox 6"/>
          <p:cNvSpPr txBox="1"/>
          <p:nvPr/>
        </p:nvSpPr>
        <p:spPr>
          <a:xfrm>
            <a:off x="0" y="6412468"/>
            <a:ext cx="10287000" cy="369332"/>
          </a:xfrm>
          <a:prstGeom prst="rect">
            <a:avLst/>
          </a:prstGeom>
          <a:noFill/>
        </p:spPr>
        <p:txBody>
          <a:bodyPr wrap="square" rtlCol="0">
            <a:spAutoFit/>
          </a:bodyPr>
          <a:lstStyle/>
          <a:p>
            <a:pPr algn="ctr"/>
            <a:r>
              <a:rPr lang="en-US" dirty="0" smtClean="0">
                <a:latin typeface="+mn-lt"/>
              </a:rPr>
              <a:t>© 2010 Center for Deployment Psychology</a:t>
            </a:r>
            <a:endParaRPr lang="en-US" dirty="0">
              <a:latin typeface="+mn-lt"/>
            </a:endParaRPr>
          </a:p>
        </p:txBody>
      </p:sp>
      <p:pic>
        <p:nvPicPr>
          <p:cNvPr id="8" name="553 Afghanistan.wmv">
            <a:hlinkClick r:id="" action="ppaction://media"/>
          </p:cNvPr>
          <p:cNvPicPr>
            <a:picLocks noGrp="1" noRot="1" noChangeAspect="1"/>
          </p:cNvPicPr>
          <p:nvPr>
            <p:ph idx="1"/>
            <a:videoFile r:link="rId1"/>
          </p:nvPr>
        </p:nvPicPr>
        <p:blipFill>
          <a:blip r:embed="rId4" cstate="print"/>
          <a:stretch>
            <a:fillRect/>
          </a:stretch>
        </p:blipFill>
        <p:spPr>
          <a:xfrm>
            <a:off x="571500" y="1290638"/>
            <a:ext cx="9144000" cy="51435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425" name="Title 1"/>
          <p:cNvSpPr>
            <a:spLocks noGrp="1"/>
          </p:cNvSpPr>
          <p:nvPr>
            <p:ph type="title"/>
          </p:nvPr>
        </p:nvSpPr>
        <p:spPr/>
        <p:txBody>
          <a:bodyPr/>
          <a:lstStyle/>
          <a:p>
            <a:pPr eaLnBrk="1" hangingPunct="1"/>
            <a:r>
              <a:rPr lang="en-US" smtClean="0">
                <a:latin typeface="Georgia" pitchFamily="18" charset="0"/>
              </a:rPr>
              <a:t>Campus Challenges</a:t>
            </a:r>
          </a:p>
        </p:txBody>
      </p:sp>
      <p:sp>
        <p:nvSpPr>
          <p:cNvPr id="3" name="Content Placeholder 2"/>
          <p:cNvSpPr>
            <a:spLocks noGrp="1"/>
          </p:cNvSpPr>
          <p:nvPr>
            <p:ph idx="1"/>
          </p:nvPr>
        </p:nvSpPr>
        <p:spPr/>
        <p:txBody>
          <a:bodyPr rtlCol="0">
            <a:noAutofit/>
          </a:bodyPr>
          <a:lstStyle/>
          <a:p>
            <a:pPr algn="ctr" eaLnBrk="1" fontAlgn="auto" hangingPunct="1">
              <a:spcAft>
                <a:spcPts val="0"/>
              </a:spcAft>
              <a:buFont typeface="Arial"/>
              <a:buNone/>
              <a:defRPr/>
            </a:pPr>
            <a:r>
              <a:rPr lang="en-US" sz="2400" b="1" dirty="0" smtClean="0">
                <a:solidFill>
                  <a:schemeClr val="tx2">
                    <a:lumMod val="50000"/>
                  </a:schemeClr>
                </a:solidFill>
                <a:latin typeface="+mn-lt"/>
                <a:ea typeface="+mn-ea"/>
              </a:rPr>
              <a:t>Administrative</a:t>
            </a:r>
          </a:p>
          <a:p>
            <a:pPr algn="ctr" eaLnBrk="1" fontAlgn="auto" hangingPunct="1">
              <a:spcAft>
                <a:spcPts val="0"/>
              </a:spcAft>
              <a:buFont typeface="Arial"/>
              <a:buNone/>
              <a:defRPr/>
            </a:pPr>
            <a:endParaRPr lang="en-US" sz="2400" b="1" dirty="0" smtClean="0">
              <a:solidFill>
                <a:schemeClr val="tx2">
                  <a:lumMod val="50000"/>
                </a:schemeClr>
              </a:solidFill>
              <a:latin typeface="+mn-lt"/>
              <a:ea typeface="+mn-ea"/>
            </a:endParaRPr>
          </a:p>
          <a:p>
            <a:pPr algn="ctr" eaLnBrk="1" fontAlgn="auto" hangingPunct="1">
              <a:spcAft>
                <a:spcPts val="0"/>
              </a:spcAft>
              <a:buFont typeface="Arial"/>
              <a:buNone/>
              <a:defRPr/>
            </a:pPr>
            <a:r>
              <a:rPr lang="en-US" sz="2400" b="1" dirty="0" smtClean="0">
                <a:solidFill>
                  <a:schemeClr val="tx2">
                    <a:lumMod val="50000"/>
                  </a:schemeClr>
                </a:solidFill>
                <a:latin typeface="+mn-lt"/>
                <a:ea typeface="+mn-ea"/>
              </a:rPr>
              <a:t>Social</a:t>
            </a:r>
          </a:p>
          <a:p>
            <a:pPr algn="ctr" eaLnBrk="1" fontAlgn="auto" hangingPunct="1">
              <a:spcAft>
                <a:spcPts val="0"/>
              </a:spcAft>
              <a:buFont typeface="Arial"/>
              <a:buNone/>
              <a:defRPr/>
            </a:pPr>
            <a:endParaRPr lang="en-US" sz="2400" b="1" dirty="0" smtClean="0">
              <a:solidFill>
                <a:schemeClr val="tx2">
                  <a:lumMod val="50000"/>
                </a:schemeClr>
              </a:solidFill>
              <a:latin typeface="+mn-lt"/>
              <a:ea typeface="+mn-ea"/>
            </a:endParaRPr>
          </a:p>
          <a:p>
            <a:pPr algn="ctr" eaLnBrk="1" fontAlgn="auto" hangingPunct="1">
              <a:spcAft>
                <a:spcPts val="0"/>
              </a:spcAft>
              <a:buFont typeface="Arial"/>
              <a:buNone/>
              <a:defRPr/>
            </a:pPr>
            <a:r>
              <a:rPr lang="en-US" sz="2400" b="1" dirty="0" smtClean="0">
                <a:solidFill>
                  <a:schemeClr val="tx2">
                    <a:lumMod val="50000"/>
                  </a:schemeClr>
                </a:solidFill>
                <a:latin typeface="+mn-lt"/>
                <a:ea typeface="+mn-ea"/>
              </a:rPr>
              <a:t>Visibility</a:t>
            </a:r>
          </a:p>
          <a:p>
            <a:pPr algn="ctr" eaLnBrk="1" fontAlgn="auto" hangingPunct="1">
              <a:spcAft>
                <a:spcPts val="0"/>
              </a:spcAft>
              <a:buFont typeface="Arial"/>
              <a:buNone/>
              <a:defRPr/>
            </a:pPr>
            <a:endParaRPr lang="en-US" sz="2400" b="1" dirty="0" smtClean="0">
              <a:solidFill>
                <a:schemeClr val="tx2">
                  <a:lumMod val="50000"/>
                </a:schemeClr>
              </a:solidFill>
              <a:latin typeface="+mn-lt"/>
              <a:ea typeface="+mn-ea"/>
            </a:endParaRPr>
          </a:p>
          <a:p>
            <a:pPr algn="ctr" eaLnBrk="1" fontAlgn="auto" hangingPunct="1">
              <a:spcAft>
                <a:spcPts val="0"/>
              </a:spcAft>
              <a:buFont typeface="Arial"/>
              <a:buNone/>
              <a:defRPr/>
            </a:pPr>
            <a:r>
              <a:rPr lang="en-US" sz="2400" b="1" dirty="0" smtClean="0">
                <a:solidFill>
                  <a:schemeClr val="tx2">
                    <a:lumMod val="50000"/>
                  </a:schemeClr>
                </a:solidFill>
                <a:latin typeface="+mn-lt"/>
                <a:ea typeface="+mn-ea"/>
              </a:rPr>
              <a:t>Identity</a:t>
            </a:r>
          </a:p>
          <a:p>
            <a:pPr algn="ctr" eaLnBrk="1" fontAlgn="auto" hangingPunct="1">
              <a:spcAft>
                <a:spcPts val="0"/>
              </a:spcAft>
              <a:buFont typeface="Arial"/>
              <a:buNone/>
              <a:defRPr/>
            </a:pPr>
            <a:endParaRPr lang="en-US" sz="2400" b="1" dirty="0" smtClean="0">
              <a:solidFill>
                <a:schemeClr val="tx2">
                  <a:lumMod val="50000"/>
                </a:schemeClr>
              </a:solidFill>
              <a:latin typeface="+mn-lt"/>
              <a:ea typeface="+mn-ea"/>
            </a:endParaRPr>
          </a:p>
          <a:p>
            <a:pPr algn="ctr" eaLnBrk="1" fontAlgn="auto" hangingPunct="1">
              <a:spcAft>
                <a:spcPts val="0"/>
              </a:spcAft>
              <a:buFont typeface="Arial"/>
              <a:buNone/>
              <a:defRPr/>
            </a:pPr>
            <a:r>
              <a:rPr lang="en-US" sz="2400" b="1" dirty="0" smtClean="0">
                <a:solidFill>
                  <a:schemeClr val="tx2">
                    <a:lumMod val="50000"/>
                  </a:schemeClr>
                </a:solidFill>
                <a:latin typeface="+mn-lt"/>
                <a:ea typeface="+mn-ea"/>
              </a:rPr>
              <a:t>Stigma/Barriers</a:t>
            </a:r>
          </a:p>
          <a:p>
            <a:pPr algn="ctr" eaLnBrk="1" fontAlgn="auto" hangingPunct="1">
              <a:spcAft>
                <a:spcPts val="0"/>
              </a:spcAft>
              <a:buFont typeface="Arial"/>
              <a:buNone/>
              <a:defRPr/>
            </a:pPr>
            <a:endParaRPr lang="en-US" sz="2400" b="1" dirty="0" smtClean="0">
              <a:solidFill>
                <a:schemeClr val="tx2">
                  <a:lumMod val="50000"/>
                </a:schemeClr>
              </a:solidFill>
              <a:latin typeface="+mn-lt"/>
            </a:endParaRPr>
          </a:p>
          <a:p>
            <a:pPr algn="ctr" eaLnBrk="1" fontAlgn="auto" hangingPunct="1">
              <a:spcAft>
                <a:spcPts val="0"/>
              </a:spcAft>
              <a:buNone/>
              <a:defRPr/>
            </a:pPr>
            <a:r>
              <a:rPr lang="en-US" sz="2400" b="1" dirty="0" smtClean="0">
                <a:solidFill>
                  <a:schemeClr val="tx2">
                    <a:lumMod val="50000"/>
                  </a:schemeClr>
                </a:solidFill>
                <a:latin typeface="+mn-lt"/>
              </a:rPr>
              <a:t>Financial</a:t>
            </a:r>
          </a:p>
          <a:p>
            <a:pPr algn="ctr" eaLnBrk="1" fontAlgn="auto" hangingPunct="1">
              <a:spcAft>
                <a:spcPts val="0"/>
              </a:spcAft>
              <a:buFont typeface="Arial"/>
              <a:buNone/>
              <a:defRPr/>
            </a:pPr>
            <a:endParaRPr lang="en-US" sz="2400" b="1" dirty="0" smtClean="0">
              <a:solidFill>
                <a:schemeClr val="tx2">
                  <a:lumMod val="50000"/>
                </a:schemeClr>
              </a:solidFill>
              <a:latin typeface="+mn-lt"/>
              <a:ea typeface="+mn-ea"/>
            </a:endParaRPr>
          </a:p>
          <a:p>
            <a:pPr eaLnBrk="1" fontAlgn="auto" hangingPunct="1">
              <a:spcAft>
                <a:spcPts val="0"/>
              </a:spcAft>
              <a:buFont typeface="Arial"/>
              <a:buNone/>
              <a:defRPr/>
            </a:pPr>
            <a:endParaRPr lang="en-US" sz="2400" b="1" dirty="0">
              <a:solidFill>
                <a:schemeClr val="tx2">
                  <a:lumMod val="50000"/>
                </a:schemeClr>
              </a:solidFill>
              <a:latin typeface="+mn-lt"/>
              <a:ea typeface="+mn-e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ChangeArrowheads="1"/>
          </p:cNvSpPr>
          <p:nvPr>
            <p:ph type="title"/>
          </p:nvPr>
        </p:nvSpPr>
        <p:spPr>
          <a:xfrm>
            <a:off x="0" y="152400"/>
            <a:ext cx="10287000" cy="1066800"/>
          </a:xfrm>
        </p:spPr>
        <p:txBody>
          <a:bodyPr/>
          <a:lstStyle/>
          <a:p>
            <a:pPr eaLnBrk="1" hangingPunct="1"/>
            <a:r>
              <a:rPr lang="en-US" sz="4000" dirty="0" smtClean="0"/>
              <a:t>The Deployment Cycle</a:t>
            </a:r>
          </a:p>
        </p:txBody>
      </p:sp>
      <p:sp>
        <p:nvSpPr>
          <p:cNvPr id="131074" name="Rectangle 3"/>
          <p:cNvSpPr>
            <a:spLocks noGrp="1" noChangeArrowheads="1"/>
          </p:cNvSpPr>
          <p:nvPr>
            <p:ph idx="1"/>
          </p:nvPr>
        </p:nvSpPr>
        <p:spPr>
          <a:xfrm>
            <a:off x="3600450" y="1668463"/>
            <a:ext cx="2933700" cy="1577975"/>
          </a:xfrm>
        </p:spPr>
        <p:txBody>
          <a:bodyPr>
            <a:normAutofit fontScale="92500" lnSpcReduction="10000"/>
          </a:bodyPr>
          <a:lstStyle/>
          <a:p>
            <a:pPr algn="ctr" eaLnBrk="1" hangingPunct="1">
              <a:lnSpc>
                <a:spcPct val="90000"/>
              </a:lnSpc>
              <a:buFontTx/>
              <a:buNone/>
            </a:pPr>
            <a:r>
              <a:rPr lang="en-US" sz="2400" b="1" dirty="0" smtClean="0">
                <a:solidFill>
                  <a:schemeClr val="tx1"/>
                </a:solidFill>
              </a:rPr>
              <a:t>Pre-deployment</a:t>
            </a:r>
          </a:p>
          <a:p>
            <a:pPr lvl="1" eaLnBrk="1" hangingPunct="1">
              <a:lnSpc>
                <a:spcPct val="90000"/>
              </a:lnSpc>
              <a:buFontTx/>
              <a:buNone/>
            </a:pPr>
            <a:endParaRPr lang="en-US" sz="2000" dirty="0" smtClean="0">
              <a:solidFill>
                <a:schemeClr val="tx1"/>
              </a:solidFill>
            </a:endParaRPr>
          </a:p>
          <a:p>
            <a:pPr lvl="1" eaLnBrk="1" hangingPunct="1">
              <a:lnSpc>
                <a:spcPct val="90000"/>
              </a:lnSpc>
              <a:buFontTx/>
              <a:buNone/>
            </a:pPr>
            <a:r>
              <a:rPr lang="en-US" sz="2000" dirty="0" smtClean="0">
                <a:solidFill>
                  <a:schemeClr val="tx1"/>
                </a:solidFill>
              </a:rPr>
              <a:t>Notification</a:t>
            </a:r>
          </a:p>
          <a:p>
            <a:pPr lvl="1" eaLnBrk="1" hangingPunct="1">
              <a:lnSpc>
                <a:spcPct val="90000"/>
              </a:lnSpc>
              <a:buFontTx/>
              <a:buNone/>
            </a:pPr>
            <a:r>
              <a:rPr lang="en-US" sz="2000" dirty="0" smtClean="0">
                <a:solidFill>
                  <a:schemeClr val="tx1"/>
                </a:solidFill>
              </a:rPr>
              <a:t>Preparation</a:t>
            </a:r>
          </a:p>
          <a:p>
            <a:pPr lvl="1" eaLnBrk="1" hangingPunct="1">
              <a:lnSpc>
                <a:spcPct val="90000"/>
              </a:lnSpc>
              <a:buFontTx/>
              <a:buNone/>
            </a:pPr>
            <a:r>
              <a:rPr lang="en-US" sz="2000" dirty="0" smtClean="0">
                <a:solidFill>
                  <a:schemeClr val="tx1"/>
                </a:solidFill>
              </a:rPr>
              <a:t>Training</a:t>
            </a:r>
          </a:p>
        </p:txBody>
      </p:sp>
      <p:sp>
        <p:nvSpPr>
          <p:cNvPr id="131075" name="Text Box 4"/>
          <p:cNvSpPr txBox="1">
            <a:spLocks noChangeArrowheads="1"/>
          </p:cNvSpPr>
          <p:nvPr/>
        </p:nvSpPr>
        <p:spPr bwMode="auto">
          <a:xfrm>
            <a:off x="5915025" y="3810000"/>
            <a:ext cx="3495675" cy="1676400"/>
          </a:xfrm>
          <a:prstGeom prst="rect">
            <a:avLst/>
          </a:prstGeom>
          <a:noFill/>
          <a:ln w="9525">
            <a:noFill/>
            <a:miter lim="800000"/>
            <a:headEnd/>
            <a:tailEnd/>
          </a:ln>
        </p:spPr>
        <p:txBody>
          <a:bodyPr>
            <a:spAutoFit/>
          </a:bodyPr>
          <a:lstStyle/>
          <a:p>
            <a:pPr algn="ctr"/>
            <a:r>
              <a:rPr lang="en-US" sz="2400" b="1"/>
              <a:t>Deployment</a:t>
            </a:r>
          </a:p>
          <a:p>
            <a:pPr lvl="1" algn="ctr"/>
            <a:endParaRPr lang="en-US" sz="2000"/>
          </a:p>
          <a:p>
            <a:pPr algn="ctr"/>
            <a:r>
              <a:rPr lang="en-US" sz="2000"/>
              <a:t>Departure</a:t>
            </a:r>
          </a:p>
          <a:p>
            <a:pPr algn="ctr"/>
            <a:r>
              <a:rPr lang="en-US" sz="2000"/>
              <a:t>Sustainment</a:t>
            </a:r>
          </a:p>
          <a:p>
            <a:pPr algn="ctr"/>
            <a:r>
              <a:rPr lang="en-US" sz="2000"/>
              <a:t>Combat and conflict</a:t>
            </a:r>
          </a:p>
        </p:txBody>
      </p:sp>
      <p:sp>
        <p:nvSpPr>
          <p:cNvPr id="131076" name="Text Box 5"/>
          <p:cNvSpPr txBox="1">
            <a:spLocks noChangeArrowheads="1"/>
          </p:cNvSpPr>
          <p:nvPr/>
        </p:nvSpPr>
        <p:spPr bwMode="auto">
          <a:xfrm>
            <a:off x="857250" y="3581400"/>
            <a:ext cx="2914650" cy="1736725"/>
          </a:xfrm>
          <a:prstGeom prst="rect">
            <a:avLst/>
          </a:prstGeom>
          <a:noFill/>
          <a:ln w="9525">
            <a:noFill/>
            <a:miter lim="800000"/>
            <a:headEnd/>
            <a:tailEnd/>
          </a:ln>
        </p:spPr>
        <p:txBody>
          <a:bodyPr>
            <a:spAutoFit/>
          </a:bodyPr>
          <a:lstStyle/>
          <a:p>
            <a:pPr algn="ctr"/>
            <a:r>
              <a:rPr lang="en-US" sz="2400" b="1"/>
              <a:t>Return from Deployment</a:t>
            </a:r>
            <a:r>
              <a:rPr lang="en-US" sz="2400"/>
              <a:t> </a:t>
            </a:r>
          </a:p>
          <a:p>
            <a:pPr lvl="2" algn="ctr"/>
            <a:endParaRPr lang="en-US" sz="2000"/>
          </a:p>
          <a:p>
            <a:pPr algn="ctr"/>
            <a:r>
              <a:rPr lang="en-US" sz="2000"/>
              <a:t>Reunion</a:t>
            </a:r>
          </a:p>
          <a:p>
            <a:pPr algn="ctr"/>
            <a:r>
              <a:rPr lang="en-US" sz="2000"/>
              <a:t>Reintegration</a:t>
            </a:r>
          </a:p>
        </p:txBody>
      </p:sp>
      <p:sp>
        <p:nvSpPr>
          <p:cNvPr id="131077" name="AutoShape 6"/>
          <p:cNvSpPr>
            <a:spLocks noChangeArrowheads="1"/>
          </p:cNvSpPr>
          <p:nvPr/>
        </p:nvSpPr>
        <p:spPr bwMode="auto">
          <a:xfrm>
            <a:off x="5600700" y="2133600"/>
            <a:ext cx="2576513" cy="1905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793" y="5399"/>
                  <a:pt x="10787" y="5400"/>
                  <a:pt x="10781" y="5400"/>
                </a:cubicBezTo>
                <a:lnTo>
                  <a:pt x="10763" y="0"/>
                </a:lnTo>
                <a:cubicBezTo>
                  <a:pt x="10775" y="0"/>
                  <a:pt x="10787"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FF00"/>
          </a:solidFill>
          <a:ln w="19050">
            <a:solidFill>
              <a:srgbClr val="000000"/>
            </a:solidFill>
            <a:miter lim="800000"/>
            <a:headEnd/>
            <a:tailEnd/>
          </a:ln>
        </p:spPr>
        <p:txBody>
          <a:bodyPr wrap="none" anchor="ctr"/>
          <a:lstStyle/>
          <a:p>
            <a:endParaRPr lang="en-US"/>
          </a:p>
        </p:txBody>
      </p:sp>
      <p:sp>
        <p:nvSpPr>
          <p:cNvPr id="131078" name="AutoShape 7"/>
          <p:cNvSpPr>
            <a:spLocks noChangeArrowheads="1"/>
          </p:cNvSpPr>
          <p:nvPr/>
        </p:nvSpPr>
        <p:spPr bwMode="auto">
          <a:xfrm rot="5400000" flipH="1" flipV="1">
            <a:off x="1454943" y="2469357"/>
            <a:ext cx="2576513" cy="2057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608" y="10668"/>
                </a:moveTo>
                <a:cubicBezTo>
                  <a:pt x="16536" y="7511"/>
                  <a:pt x="13957" y="4990"/>
                  <a:pt x="10800" y="4990"/>
                </a:cubicBezTo>
                <a:cubicBezTo>
                  <a:pt x="10792" y="4989"/>
                  <a:pt x="10785" y="4990"/>
                  <a:pt x="10778" y="4990"/>
                </a:cubicBezTo>
                <a:lnTo>
                  <a:pt x="10760" y="0"/>
                </a:lnTo>
                <a:cubicBezTo>
                  <a:pt x="10773" y="0"/>
                  <a:pt x="10786" y="-1"/>
                  <a:pt x="10800" y="0"/>
                </a:cubicBezTo>
                <a:cubicBezTo>
                  <a:pt x="16669" y="0"/>
                  <a:pt x="21463" y="4687"/>
                  <a:pt x="21597" y="10554"/>
                </a:cubicBezTo>
                <a:lnTo>
                  <a:pt x="24296" y="10493"/>
                </a:lnTo>
                <a:lnTo>
                  <a:pt x="19220" y="15804"/>
                </a:lnTo>
                <a:lnTo>
                  <a:pt x="13909" y="10729"/>
                </a:lnTo>
                <a:lnTo>
                  <a:pt x="16608" y="10668"/>
                </a:lnTo>
                <a:close/>
              </a:path>
            </a:pathLst>
          </a:custGeom>
          <a:solidFill>
            <a:srgbClr val="FFFF00"/>
          </a:solidFill>
          <a:ln w="19050">
            <a:solidFill>
              <a:srgbClr val="000000"/>
            </a:solidFill>
            <a:miter lim="800000"/>
            <a:headEnd/>
            <a:tailEnd/>
          </a:ln>
        </p:spPr>
        <p:txBody>
          <a:bodyPr wrap="none" anchor="ctr"/>
          <a:lstStyle/>
          <a:p>
            <a:endParaRPr lang="en-US"/>
          </a:p>
        </p:txBody>
      </p:sp>
      <p:sp>
        <p:nvSpPr>
          <p:cNvPr id="131079" name="AutoShape 8"/>
          <p:cNvSpPr>
            <a:spLocks noChangeArrowheads="1"/>
          </p:cNvSpPr>
          <p:nvPr/>
        </p:nvSpPr>
        <p:spPr bwMode="auto">
          <a:xfrm rot="10800000">
            <a:off x="1943100" y="5105400"/>
            <a:ext cx="6019800" cy="1524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FF00"/>
          </a:solidFill>
          <a:ln w="19050">
            <a:solidFill>
              <a:srgbClr val="00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7" name="Rectangle 2"/>
          <p:cNvSpPr>
            <a:spLocks noGrp="1" noChangeArrowheads="1"/>
          </p:cNvSpPr>
          <p:nvPr>
            <p:ph type="title"/>
          </p:nvPr>
        </p:nvSpPr>
        <p:spPr>
          <a:xfrm>
            <a:off x="514350" y="533400"/>
            <a:ext cx="9258300" cy="884238"/>
          </a:xfrm>
        </p:spPr>
        <p:txBody>
          <a:bodyPr rtlCol="0">
            <a:normAutofit fontScale="90000"/>
          </a:bodyPr>
          <a:lstStyle/>
          <a:p>
            <a:pPr eaLnBrk="1" fontAlgn="auto" hangingPunct="1">
              <a:spcAft>
                <a:spcPts val="0"/>
              </a:spcAft>
              <a:defRPr/>
            </a:pPr>
            <a:r>
              <a:rPr lang="en-US" sz="4000" dirty="0" smtClean="0"/>
              <a:t>Deployment and Reintegration </a:t>
            </a:r>
            <a:br>
              <a:rPr lang="en-US" sz="4000" dirty="0" smtClean="0"/>
            </a:br>
            <a:r>
              <a:rPr lang="en-US" sz="4000" dirty="0" smtClean="0"/>
              <a:t>Challenges for Service Members</a:t>
            </a:r>
            <a:br>
              <a:rPr lang="en-US" sz="4000" dirty="0" smtClean="0"/>
            </a:br>
            <a:endParaRPr lang="en-US" sz="4000" dirty="0" smtClean="0"/>
          </a:p>
        </p:txBody>
      </p:sp>
      <p:sp>
        <p:nvSpPr>
          <p:cNvPr id="674818" name="Rectangle 3"/>
          <p:cNvSpPr>
            <a:spLocks noGrp="1" noChangeArrowheads="1"/>
          </p:cNvSpPr>
          <p:nvPr>
            <p:ph idx="1"/>
          </p:nvPr>
        </p:nvSpPr>
        <p:spPr>
          <a:xfrm>
            <a:off x="0" y="1524000"/>
            <a:ext cx="10287000" cy="5334000"/>
          </a:xfrm>
        </p:spPr>
        <p:txBody>
          <a:bodyPr rtlCol="0">
            <a:normAutofit/>
          </a:bodyPr>
          <a:lstStyle/>
          <a:p>
            <a:pPr algn="ctr" eaLnBrk="1" fontAlgn="auto" hangingPunct="1">
              <a:spcBef>
                <a:spcPct val="0"/>
              </a:spcBef>
              <a:spcAft>
                <a:spcPts val="0"/>
              </a:spcAft>
              <a:buFontTx/>
              <a:buNone/>
              <a:defRPr/>
            </a:pPr>
            <a:endParaRPr lang="en-US" sz="2800" b="1" dirty="0" smtClean="0">
              <a:solidFill>
                <a:schemeClr val="tx2">
                  <a:lumMod val="50000"/>
                </a:schemeClr>
              </a:solidFill>
              <a:ea typeface="+mn-ea"/>
            </a:endParaRPr>
          </a:p>
          <a:p>
            <a:pPr algn="ctr" eaLnBrk="1" fontAlgn="auto" hangingPunct="1">
              <a:spcBef>
                <a:spcPct val="0"/>
              </a:spcBef>
              <a:spcAft>
                <a:spcPts val="0"/>
              </a:spcAft>
              <a:buFontTx/>
              <a:buNone/>
              <a:defRPr/>
            </a:pPr>
            <a:r>
              <a:rPr lang="en-US" sz="2800" b="1" dirty="0" smtClean="0">
                <a:solidFill>
                  <a:schemeClr val="tx2">
                    <a:lumMod val="50000"/>
                  </a:schemeClr>
                </a:solidFill>
                <a:latin typeface="+mn-lt"/>
                <a:ea typeface="+mn-ea"/>
              </a:rPr>
              <a:t>Operational</a:t>
            </a:r>
            <a:endParaRPr lang="en-US" sz="2800" dirty="0" smtClean="0">
              <a:solidFill>
                <a:schemeClr val="tx2">
                  <a:lumMod val="50000"/>
                </a:schemeClr>
              </a:solidFill>
              <a:latin typeface="+mn-lt"/>
              <a:ea typeface="+mn-ea"/>
            </a:endParaRPr>
          </a:p>
          <a:p>
            <a:pPr algn="ctr" eaLnBrk="1" fontAlgn="auto" hangingPunct="1">
              <a:spcBef>
                <a:spcPct val="0"/>
              </a:spcBef>
              <a:spcAft>
                <a:spcPts val="0"/>
              </a:spcAft>
              <a:buFontTx/>
              <a:buNone/>
              <a:defRPr/>
            </a:pPr>
            <a:endParaRPr lang="en-US" sz="2800" b="1" dirty="0" smtClean="0">
              <a:solidFill>
                <a:schemeClr val="tx2">
                  <a:lumMod val="50000"/>
                </a:schemeClr>
              </a:solidFill>
              <a:latin typeface="+mn-lt"/>
              <a:ea typeface="+mn-ea"/>
            </a:endParaRPr>
          </a:p>
          <a:p>
            <a:pPr algn="ctr" eaLnBrk="1" fontAlgn="auto" hangingPunct="1">
              <a:spcBef>
                <a:spcPct val="0"/>
              </a:spcBef>
              <a:spcAft>
                <a:spcPts val="0"/>
              </a:spcAft>
              <a:buFontTx/>
              <a:buNone/>
              <a:defRPr/>
            </a:pPr>
            <a:r>
              <a:rPr lang="en-US" sz="2800" b="1" dirty="0" smtClean="0">
                <a:solidFill>
                  <a:schemeClr val="tx2">
                    <a:lumMod val="50000"/>
                  </a:schemeClr>
                </a:solidFill>
                <a:latin typeface="+mn-lt"/>
                <a:ea typeface="+mn-ea"/>
              </a:rPr>
              <a:t>Cognitive</a:t>
            </a:r>
            <a:endParaRPr lang="en-US" sz="2800" dirty="0" smtClean="0">
              <a:solidFill>
                <a:schemeClr val="tx2">
                  <a:lumMod val="50000"/>
                </a:schemeClr>
              </a:solidFill>
              <a:latin typeface="+mn-lt"/>
              <a:ea typeface="+mn-ea"/>
            </a:endParaRPr>
          </a:p>
          <a:p>
            <a:pPr algn="ctr" eaLnBrk="1" fontAlgn="auto" hangingPunct="1">
              <a:spcBef>
                <a:spcPct val="0"/>
              </a:spcBef>
              <a:spcAft>
                <a:spcPts val="0"/>
              </a:spcAft>
              <a:buFontTx/>
              <a:buNone/>
              <a:defRPr/>
            </a:pPr>
            <a:endParaRPr lang="en-US" sz="2800" b="1" dirty="0" smtClean="0">
              <a:solidFill>
                <a:schemeClr val="tx2">
                  <a:lumMod val="50000"/>
                </a:schemeClr>
              </a:solidFill>
              <a:latin typeface="+mn-lt"/>
              <a:ea typeface="+mn-ea"/>
            </a:endParaRPr>
          </a:p>
          <a:p>
            <a:pPr algn="ctr" eaLnBrk="1" fontAlgn="auto" hangingPunct="1">
              <a:spcBef>
                <a:spcPct val="0"/>
              </a:spcBef>
              <a:spcAft>
                <a:spcPts val="0"/>
              </a:spcAft>
              <a:buFontTx/>
              <a:buNone/>
              <a:defRPr/>
            </a:pPr>
            <a:r>
              <a:rPr lang="en-US" sz="2800" b="1" dirty="0" smtClean="0">
                <a:solidFill>
                  <a:schemeClr val="tx2">
                    <a:lumMod val="50000"/>
                  </a:schemeClr>
                </a:solidFill>
                <a:latin typeface="+mn-lt"/>
                <a:ea typeface="+mn-ea"/>
              </a:rPr>
              <a:t>Social</a:t>
            </a:r>
          </a:p>
          <a:p>
            <a:pPr algn="ctr" eaLnBrk="1" fontAlgn="auto" hangingPunct="1">
              <a:spcBef>
                <a:spcPct val="0"/>
              </a:spcBef>
              <a:spcAft>
                <a:spcPts val="0"/>
              </a:spcAft>
              <a:buFontTx/>
              <a:buNone/>
              <a:defRPr/>
            </a:pPr>
            <a:endParaRPr lang="en-US" sz="2800" b="1" dirty="0" smtClean="0">
              <a:solidFill>
                <a:schemeClr val="tx2">
                  <a:lumMod val="50000"/>
                </a:schemeClr>
              </a:solidFill>
              <a:latin typeface="+mn-lt"/>
            </a:endParaRPr>
          </a:p>
          <a:p>
            <a:pPr algn="ctr" eaLnBrk="1" fontAlgn="auto" hangingPunct="1">
              <a:spcBef>
                <a:spcPct val="0"/>
              </a:spcBef>
              <a:spcAft>
                <a:spcPts val="0"/>
              </a:spcAft>
              <a:buNone/>
              <a:defRPr/>
            </a:pPr>
            <a:r>
              <a:rPr lang="en-US" sz="2800" b="1" dirty="0" smtClean="0">
                <a:solidFill>
                  <a:schemeClr val="tx2">
                    <a:lumMod val="50000"/>
                  </a:schemeClr>
                </a:solidFill>
                <a:latin typeface="+mn-lt"/>
              </a:rPr>
              <a:t>Emotional</a:t>
            </a:r>
            <a:endParaRPr lang="en-US" sz="2800" dirty="0" smtClean="0">
              <a:solidFill>
                <a:schemeClr val="tx2">
                  <a:lumMod val="50000"/>
                </a:schemeClr>
              </a:solidFill>
              <a:latin typeface="+mn-lt"/>
            </a:endParaRPr>
          </a:p>
          <a:p>
            <a:pPr algn="ctr" eaLnBrk="1" fontAlgn="auto" hangingPunct="1">
              <a:spcBef>
                <a:spcPct val="0"/>
              </a:spcBef>
              <a:spcAft>
                <a:spcPts val="0"/>
              </a:spcAft>
              <a:buFontTx/>
              <a:buNone/>
              <a:defRPr/>
            </a:pPr>
            <a:endParaRPr lang="en-US" sz="2800" b="1" dirty="0" smtClean="0">
              <a:solidFill>
                <a:schemeClr val="tx2">
                  <a:lumMod val="50000"/>
                </a:schemeClr>
              </a:solidFill>
              <a:latin typeface="+mn-lt"/>
              <a:ea typeface="+mn-ea"/>
            </a:endParaRPr>
          </a:p>
          <a:p>
            <a:pPr algn="ctr" eaLnBrk="1" fontAlgn="auto" hangingPunct="1">
              <a:spcBef>
                <a:spcPct val="0"/>
              </a:spcBef>
              <a:spcAft>
                <a:spcPts val="0"/>
              </a:spcAft>
              <a:buFontTx/>
              <a:buNone/>
              <a:defRPr/>
            </a:pPr>
            <a:r>
              <a:rPr lang="en-US" sz="2800" b="1" dirty="0" smtClean="0">
                <a:solidFill>
                  <a:schemeClr val="tx2">
                    <a:lumMod val="50000"/>
                  </a:schemeClr>
                </a:solidFill>
                <a:latin typeface="+mn-lt"/>
                <a:ea typeface="+mn-ea"/>
              </a:rPr>
              <a:t>Spiritual</a:t>
            </a:r>
          </a:p>
          <a:p>
            <a:pPr algn="ctr" eaLnBrk="1" fontAlgn="auto" hangingPunct="1">
              <a:lnSpc>
                <a:spcPct val="65000"/>
              </a:lnSpc>
              <a:spcAft>
                <a:spcPts val="0"/>
              </a:spcAft>
              <a:buFontTx/>
              <a:buNone/>
              <a:defRPr/>
            </a:pPr>
            <a:endParaRPr lang="en-US" sz="1800" i="1" dirty="0" smtClean="0">
              <a:solidFill>
                <a:schemeClr val="tx2">
                  <a:lumMod val="50000"/>
                </a:schemeClr>
              </a:solidFill>
              <a:latin typeface="+mn-lt"/>
              <a:ea typeface="+mn-ea"/>
            </a:endParaRPr>
          </a:p>
          <a:p>
            <a:pPr algn="ctr" eaLnBrk="1" fontAlgn="auto" hangingPunct="1">
              <a:lnSpc>
                <a:spcPct val="65000"/>
              </a:lnSpc>
              <a:spcAft>
                <a:spcPts val="0"/>
              </a:spcAft>
              <a:buFontTx/>
              <a:buNone/>
              <a:defRPr/>
            </a:pPr>
            <a:endParaRPr lang="en-US" sz="1800" i="1" dirty="0" smtClean="0">
              <a:solidFill>
                <a:schemeClr val="tx2">
                  <a:lumMod val="50000"/>
                </a:schemeClr>
              </a:solidFill>
              <a:latin typeface="+mn-lt"/>
            </a:endParaRPr>
          </a:p>
          <a:p>
            <a:pPr algn="ctr" eaLnBrk="1" fontAlgn="auto" hangingPunct="1">
              <a:lnSpc>
                <a:spcPct val="65000"/>
              </a:lnSpc>
              <a:spcAft>
                <a:spcPts val="0"/>
              </a:spcAft>
              <a:buFontTx/>
              <a:buNone/>
              <a:defRPr/>
            </a:pPr>
            <a:endParaRPr lang="en-US" sz="1800" i="1" dirty="0" smtClean="0">
              <a:solidFill>
                <a:schemeClr val="tx2">
                  <a:lumMod val="50000"/>
                </a:schemeClr>
              </a:solidFill>
              <a:latin typeface="+mn-lt"/>
              <a:ea typeface="+mn-ea"/>
            </a:endParaRPr>
          </a:p>
        </p:txBody>
      </p:sp>
      <p:pic>
        <p:nvPicPr>
          <p:cNvPr id="10" name="Picture 2" descr="C:\Documents and Settings\tbonar\Desktop\Random images\091125-M-8774P-037.JPG"/>
          <p:cNvPicPr>
            <a:picLocks noChangeAspect="1" noChangeArrowheads="1"/>
          </p:cNvPicPr>
          <p:nvPr/>
        </p:nvPicPr>
        <p:blipFill>
          <a:blip r:embed="rId3" cstate="print"/>
          <a:srcRect/>
          <a:stretch>
            <a:fillRect/>
          </a:stretch>
        </p:blipFill>
        <p:spPr bwMode="auto">
          <a:xfrm>
            <a:off x="419100" y="2971800"/>
            <a:ext cx="2057400" cy="1371600"/>
          </a:xfrm>
          <a:prstGeom prst="rect">
            <a:avLst/>
          </a:prstGeom>
          <a:noFill/>
          <a:ln w="9525">
            <a:solidFill>
              <a:schemeClr val="tx1"/>
            </a:solidFill>
            <a:miter lim="800000"/>
            <a:headEnd/>
            <a:tailEnd/>
          </a:ln>
        </p:spPr>
      </p:pic>
      <p:pic>
        <p:nvPicPr>
          <p:cNvPr id="11" name="Picture 9" descr="DM-SD-05-02876.JPEG"/>
          <p:cNvPicPr>
            <a:picLocks noChangeAspect="1"/>
          </p:cNvPicPr>
          <p:nvPr/>
        </p:nvPicPr>
        <p:blipFill>
          <a:blip r:embed="rId4" cstate="print"/>
          <a:srcRect/>
          <a:stretch>
            <a:fillRect/>
          </a:stretch>
        </p:blipFill>
        <p:spPr bwMode="auto">
          <a:xfrm>
            <a:off x="1866900" y="3768915"/>
            <a:ext cx="1981200" cy="1336485"/>
          </a:xfrm>
          <a:prstGeom prst="rect">
            <a:avLst/>
          </a:prstGeom>
          <a:noFill/>
          <a:ln w="9525">
            <a:solidFill>
              <a:schemeClr val="tx1"/>
            </a:solidFill>
            <a:miter lim="800000"/>
            <a:headEnd/>
            <a:tailEnd/>
          </a:ln>
        </p:spPr>
      </p:pic>
      <p:pic>
        <p:nvPicPr>
          <p:cNvPr id="14" name="Picture 5" descr="091213-A-6492G-016.JPG"/>
          <p:cNvPicPr>
            <a:picLocks noChangeAspect="1"/>
          </p:cNvPicPr>
          <p:nvPr/>
        </p:nvPicPr>
        <p:blipFill>
          <a:blip r:embed="rId5" cstate="print"/>
          <a:srcRect/>
          <a:stretch>
            <a:fillRect/>
          </a:stretch>
        </p:blipFill>
        <p:spPr bwMode="auto">
          <a:xfrm>
            <a:off x="190500" y="1447800"/>
            <a:ext cx="2064704" cy="1371600"/>
          </a:xfrm>
          <a:prstGeom prst="rect">
            <a:avLst/>
          </a:prstGeom>
          <a:noFill/>
          <a:ln w="9525">
            <a:solidFill>
              <a:schemeClr val="tx1"/>
            </a:solidFill>
            <a:miter lim="800000"/>
            <a:headEnd/>
            <a:tailEnd/>
          </a:ln>
        </p:spPr>
      </p:pic>
      <p:pic>
        <p:nvPicPr>
          <p:cNvPr id="15" name="Picture 10" descr="21_01_33---Traffic-Jam_web.jpg"/>
          <p:cNvPicPr>
            <a:picLocks noChangeAspect="1"/>
          </p:cNvPicPr>
          <p:nvPr/>
        </p:nvPicPr>
        <p:blipFill>
          <a:blip r:embed="rId6" cstate="print"/>
          <a:srcRect/>
          <a:stretch>
            <a:fillRect/>
          </a:stretch>
        </p:blipFill>
        <p:spPr bwMode="auto">
          <a:xfrm>
            <a:off x="7734300" y="1447800"/>
            <a:ext cx="2362200" cy="1574800"/>
          </a:xfrm>
          <a:prstGeom prst="rect">
            <a:avLst/>
          </a:prstGeom>
          <a:noFill/>
          <a:ln w="9525">
            <a:solidFill>
              <a:schemeClr val="tx1"/>
            </a:solidFill>
            <a:miter lim="800000"/>
            <a:headEnd/>
            <a:tailEnd/>
          </a:ln>
        </p:spPr>
      </p:pic>
      <p:pic>
        <p:nvPicPr>
          <p:cNvPr id="9" name="Picture 2" descr="C:\Documents and Settings\tbonar\Desktop\Random images\091224-A-4137V-055.JPG"/>
          <p:cNvPicPr>
            <a:picLocks noChangeAspect="1" noChangeArrowheads="1"/>
          </p:cNvPicPr>
          <p:nvPr/>
        </p:nvPicPr>
        <p:blipFill>
          <a:blip r:embed="rId7" cstate="print"/>
          <a:srcRect/>
          <a:stretch>
            <a:fillRect/>
          </a:stretch>
        </p:blipFill>
        <p:spPr bwMode="auto">
          <a:xfrm>
            <a:off x="1896328" y="2057400"/>
            <a:ext cx="2180372" cy="1447800"/>
          </a:xfrm>
          <a:prstGeom prst="rect">
            <a:avLst/>
          </a:prstGeom>
          <a:noFill/>
          <a:ln w="9525">
            <a:solidFill>
              <a:schemeClr val="tx1"/>
            </a:solidFill>
            <a:miter lim="800000"/>
            <a:headEnd/>
            <a:tailEnd/>
          </a:ln>
        </p:spPr>
      </p:pic>
      <p:pic>
        <p:nvPicPr>
          <p:cNvPr id="8" name="Picture 4" descr="C:\My Documents\Greatest Photos\p9.jpg"/>
          <p:cNvPicPr>
            <a:picLocks noChangeAspect="1" noChangeArrowheads="1"/>
          </p:cNvPicPr>
          <p:nvPr/>
        </p:nvPicPr>
        <p:blipFill>
          <a:blip r:embed="rId8" cstate="print"/>
          <a:srcRect t="812"/>
          <a:stretch>
            <a:fillRect/>
          </a:stretch>
        </p:blipFill>
        <p:spPr bwMode="auto">
          <a:xfrm>
            <a:off x="911469" y="4876800"/>
            <a:ext cx="2250831" cy="1524000"/>
          </a:xfrm>
          <a:prstGeom prst="rect">
            <a:avLst/>
          </a:prstGeom>
          <a:noFill/>
          <a:ln w="9525">
            <a:solidFill>
              <a:schemeClr val="tx1"/>
            </a:solidFill>
            <a:miter lim="800000"/>
            <a:headEnd/>
            <a:tailEnd/>
          </a:ln>
        </p:spPr>
      </p:pic>
      <p:pic>
        <p:nvPicPr>
          <p:cNvPr id="13" name="Picture 2"/>
          <p:cNvPicPr>
            <a:picLocks noChangeAspect="1" noChangeArrowheads="1"/>
          </p:cNvPicPr>
          <p:nvPr/>
        </p:nvPicPr>
        <p:blipFill>
          <a:blip r:embed="rId9" cstate="print"/>
          <a:srcRect/>
          <a:stretch>
            <a:fillRect/>
          </a:stretch>
        </p:blipFill>
        <p:spPr bwMode="auto">
          <a:xfrm>
            <a:off x="6253546" y="2743200"/>
            <a:ext cx="2090354" cy="1447800"/>
          </a:xfrm>
          <a:prstGeom prst="rect">
            <a:avLst/>
          </a:prstGeom>
          <a:noFill/>
          <a:ln w="9525">
            <a:solidFill>
              <a:schemeClr val="tx1"/>
            </a:solidFill>
            <a:miter lim="800000"/>
            <a:headEnd/>
            <a:tailEnd/>
          </a:ln>
        </p:spPr>
      </p:pic>
      <p:pic>
        <p:nvPicPr>
          <p:cNvPr id="12" name="Picture 2"/>
          <p:cNvPicPr>
            <a:picLocks noChangeAspect="1" noChangeArrowheads="1"/>
          </p:cNvPicPr>
          <p:nvPr/>
        </p:nvPicPr>
        <p:blipFill>
          <a:blip r:embed="rId10" cstate="print"/>
          <a:srcRect/>
          <a:stretch>
            <a:fillRect/>
          </a:stretch>
        </p:blipFill>
        <p:spPr bwMode="auto">
          <a:xfrm>
            <a:off x="7734300" y="3581400"/>
            <a:ext cx="2387917" cy="1600200"/>
          </a:xfrm>
          <a:prstGeom prst="rect">
            <a:avLst/>
          </a:prstGeom>
          <a:noFill/>
          <a:ln w="9525">
            <a:solidFill>
              <a:schemeClr val="tx1"/>
            </a:solidFill>
            <a:miter lim="800000"/>
            <a:headEnd/>
            <a:tailEnd/>
          </a:ln>
        </p:spPr>
      </p:pic>
      <p:pic>
        <p:nvPicPr>
          <p:cNvPr id="16" name="Picture 4" descr="090403-F-4707M-068.jpg"/>
          <p:cNvPicPr>
            <a:picLocks noChangeAspect="1"/>
          </p:cNvPicPr>
          <p:nvPr/>
        </p:nvPicPr>
        <p:blipFill>
          <a:blip r:embed="rId11" cstate="print"/>
          <a:srcRect/>
          <a:stretch>
            <a:fillRect/>
          </a:stretch>
        </p:blipFill>
        <p:spPr bwMode="auto">
          <a:xfrm>
            <a:off x="6438900" y="4876800"/>
            <a:ext cx="2639082" cy="1752600"/>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5" name="Rectangle 2"/>
          <p:cNvSpPr>
            <a:spLocks noGrp="1" noChangeArrowheads="1"/>
          </p:cNvSpPr>
          <p:nvPr>
            <p:ph type="title"/>
          </p:nvPr>
        </p:nvSpPr>
        <p:spPr>
          <a:xfrm>
            <a:off x="514350" y="533400"/>
            <a:ext cx="9258300" cy="884238"/>
          </a:xfrm>
        </p:spPr>
        <p:txBody>
          <a:bodyPr rtlCol="0">
            <a:normAutofit fontScale="90000"/>
          </a:bodyPr>
          <a:lstStyle/>
          <a:p>
            <a:pPr eaLnBrk="1" fontAlgn="auto" hangingPunct="1">
              <a:spcAft>
                <a:spcPts val="0"/>
              </a:spcAft>
              <a:defRPr/>
            </a:pPr>
            <a:r>
              <a:rPr lang="en-US" sz="4000" dirty="0" smtClean="0"/>
              <a:t>Deployment Challenges for</a:t>
            </a:r>
            <a:br>
              <a:rPr lang="en-US" sz="4000" dirty="0" smtClean="0"/>
            </a:br>
            <a:r>
              <a:rPr lang="en-US" sz="4000" dirty="0" smtClean="0"/>
              <a:t>Service Members</a:t>
            </a:r>
            <a:r>
              <a:rPr lang="en-US" sz="3200" dirty="0" smtClean="0"/>
              <a:t/>
            </a:r>
            <a:br>
              <a:rPr lang="en-US" sz="3200" dirty="0" smtClean="0"/>
            </a:br>
            <a:endParaRPr lang="en-US" sz="3200" dirty="0" smtClean="0"/>
          </a:p>
        </p:txBody>
      </p:sp>
      <p:sp>
        <p:nvSpPr>
          <p:cNvPr id="676866" name="Rectangle 3"/>
          <p:cNvSpPr>
            <a:spLocks noGrp="1" noChangeArrowheads="1"/>
          </p:cNvSpPr>
          <p:nvPr>
            <p:ph idx="1"/>
          </p:nvPr>
        </p:nvSpPr>
        <p:spPr>
          <a:xfrm>
            <a:off x="495300" y="1981200"/>
            <a:ext cx="3810000" cy="3200400"/>
          </a:xfrm>
        </p:spPr>
        <p:txBody>
          <a:bodyPr rtlCol="0">
            <a:normAutofit/>
          </a:bodyPr>
          <a:lstStyle/>
          <a:p>
            <a:pPr eaLnBrk="1" fontAlgn="auto" hangingPunct="1">
              <a:lnSpc>
                <a:spcPct val="95000"/>
              </a:lnSpc>
              <a:spcBef>
                <a:spcPct val="0"/>
              </a:spcBef>
              <a:spcAft>
                <a:spcPts val="0"/>
              </a:spcAft>
              <a:buFont typeface="Arial"/>
              <a:buChar char="•"/>
              <a:defRPr/>
            </a:pPr>
            <a:r>
              <a:rPr lang="en-US" sz="2800" b="1" u="sng" dirty="0" smtClean="0">
                <a:solidFill>
                  <a:schemeClr val="tx2">
                    <a:lumMod val="50000"/>
                  </a:schemeClr>
                </a:solidFill>
                <a:latin typeface="+mn-lt"/>
                <a:ea typeface="+mn-ea"/>
              </a:rPr>
              <a:t>Operational</a:t>
            </a:r>
            <a:r>
              <a:rPr lang="en-US" sz="2800" b="1" dirty="0" smtClean="0">
                <a:solidFill>
                  <a:schemeClr val="tx2">
                    <a:lumMod val="50000"/>
                  </a:schemeClr>
                </a:solidFill>
                <a:latin typeface="+mn-lt"/>
                <a:ea typeface="+mn-ea"/>
              </a:rPr>
              <a:t> </a:t>
            </a:r>
          </a:p>
          <a:p>
            <a:pPr lvl="1" eaLnBrk="1" fontAlgn="auto" hangingPunct="1">
              <a:lnSpc>
                <a:spcPct val="95000"/>
              </a:lnSpc>
              <a:spcBef>
                <a:spcPct val="0"/>
              </a:spcBef>
              <a:spcAft>
                <a:spcPts val="0"/>
              </a:spcAft>
              <a:buFont typeface="Arial"/>
              <a:buChar char="–"/>
              <a:defRPr/>
            </a:pPr>
            <a:r>
              <a:rPr lang="en-US" sz="2400" dirty="0" smtClean="0">
                <a:solidFill>
                  <a:schemeClr val="tx2">
                    <a:lumMod val="50000"/>
                  </a:schemeClr>
                </a:solidFill>
                <a:latin typeface="+mn-lt"/>
                <a:ea typeface="+mn-ea"/>
              </a:rPr>
              <a:t>Heat</a:t>
            </a:r>
          </a:p>
          <a:p>
            <a:pPr lvl="1" eaLnBrk="1" fontAlgn="auto" hangingPunct="1">
              <a:lnSpc>
                <a:spcPct val="95000"/>
              </a:lnSpc>
              <a:spcBef>
                <a:spcPct val="0"/>
              </a:spcBef>
              <a:spcAft>
                <a:spcPts val="0"/>
              </a:spcAft>
              <a:buFont typeface="Arial"/>
              <a:buChar char="–"/>
              <a:defRPr/>
            </a:pPr>
            <a:r>
              <a:rPr lang="en-US" sz="2400" dirty="0" smtClean="0">
                <a:solidFill>
                  <a:schemeClr val="tx2">
                    <a:lumMod val="50000"/>
                  </a:schemeClr>
                </a:solidFill>
                <a:latin typeface="+mn-lt"/>
                <a:ea typeface="+mn-ea"/>
              </a:rPr>
              <a:t>Dehydration</a:t>
            </a:r>
          </a:p>
          <a:p>
            <a:pPr lvl="1" eaLnBrk="1" fontAlgn="auto" hangingPunct="1">
              <a:lnSpc>
                <a:spcPct val="95000"/>
              </a:lnSpc>
              <a:spcBef>
                <a:spcPct val="0"/>
              </a:spcBef>
              <a:spcAft>
                <a:spcPts val="0"/>
              </a:spcAft>
              <a:buFont typeface="Arial"/>
              <a:buChar char="–"/>
              <a:defRPr/>
            </a:pPr>
            <a:r>
              <a:rPr lang="en-US" sz="2400" dirty="0" smtClean="0">
                <a:solidFill>
                  <a:schemeClr val="tx2">
                    <a:lumMod val="50000"/>
                  </a:schemeClr>
                </a:solidFill>
                <a:latin typeface="+mn-lt"/>
                <a:ea typeface="+mn-ea"/>
              </a:rPr>
              <a:t>Lack of comforts</a:t>
            </a:r>
          </a:p>
          <a:p>
            <a:pPr lvl="1" eaLnBrk="1" fontAlgn="auto" hangingPunct="1">
              <a:lnSpc>
                <a:spcPct val="95000"/>
              </a:lnSpc>
              <a:spcBef>
                <a:spcPct val="0"/>
              </a:spcBef>
              <a:spcAft>
                <a:spcPts val="0"/>
              </a:spcAft>
              <a:buFont typeface="Arial"/>
              <a:buChar char="–"/>
              <a:defRPr/>
            </a:pPr>
            <a:r>
              <a:rPr lang="en-US" sz="2400" dirty="0" smtClean="0">
                <a:solidFill>
                  <a:schemeClr val="tx2">
                    <a:lumMod val="50000"/>
                  </a:schemeClr>
                </a:solidFill>
                <a:latin typeface="+mn-lt"/>
                <a:ea typeface="+mn-ea"/>
              </a:rPr>
              <a:t>Desert</a:t>
            </a:r>
          </a:p>
          <a:p>
            <a:pPr lvl="1" eaLnBrk="1" fontAlgn="auto" hangingPunct="1">
              <a:lnSpc>
                <a:spcPct val="95000"/>
              </a:lnSpc>
              <a:spcBef>
                <a:spcPct val="0"/>
              </a:spcBef>
              <a:spcAft>
                <a:spcPts val="0"/>
              </a:spcAft>
              <a:buFont typeface="Arial"/>
              <a:buChar char="–"/>
              <a:defRPr/>
            </a:pPr>
            <a:r>
              <a:rPr lang="en-US" sz="2400" dirty="0" smtClean="0">
                <a:solidFill>
                  <a:schemeClr val="tx2">
                    <a:lumMod val="50000"/>
                  </a:schemeClr>
                </a:solidFill>
                <a:latin typeface="+mn-lt"/>
                <a:ea typeface="+mn-ea"/>
              </a:rPr>
              <a:t>Noises</a:t>
            </a:r>
          </a:p>
          <a:p>
            <a:pPr lvl="1" eaLnBrk="1" fontAlgn="auto" hangingPunct="1">
              <a:lnSpc>
                <a:spcPct val="95000"/>
              </a:lnSpc>
              <a:spcBef>
                <a:spcPct val="0"/>
              </a:spcBef>
              <a:spcAft>
                <a:spcPts val="0"/>
              </a:spcAft>
              <a:buFont typeface="Arial"/>
              <a:buChar char="–"/>
              <a:defRPr/>
            </a:pPr>
            <a:r>
              <a:rPr lang="en-US" sz="2400" dirty="0" smtClean="0">
                <a:solidFill>
                  <a:schemeClr val="tx2">
                    <a:lumMod val="50000"/>
                  </a:schemeClr>
                </a:solidFill>
                <a:latin typeface="+mn-lt"/>
                <a:ea typeface="+mn-ea"/>
              </a:rPr>
              <a:t>Fumes</a:t>
            </a:r>
          </a:p>
          <a:p>
            <a:pPr lvl="1" eaLnBrk="1" fontAlgn="auto" hangingPunct="1">
              <a:lnSpc>
                <a:spcPct val="95000"/>
              </a:lnSpc>
              <a:spcBef>
                <a:spcPct val="0"/>
              </a:spcBef>
              <a:spcAft>
                <a:spcPts val="0"/>
              </a:spcAft>
              <a:buFontTx/>
              <a:buNone/>
              <a:defRPr/>
            </a:pPr>
            <a:endParaRPr lang="en-US" sz="2400" dirty="0" smtClean="0">
              <a:solidFill>
                <a:schemeClr val="tx2">
                  <a:lumMod val="50000"/>
                </a:schemeClr>
              </a:solidFill>
              <a:ea typeface="+mn-ea"/>
            </a:endParaRPr>
          </a:p>
        </p:txBody>
      </p:sp>
      <p:pic>
        <p:nvPicPr>
          <p:cNvPr id="964611" name="Picture 1" descr="hot.JPG"/>
          <p:cNvPicPr>
            <a:picLocks noChangeAspect="1"/>
          </p:cNvPicPr>
          <p:nvPr/>
        </p:nvPicPr>
        <p:blipFill>
          <a:blip r:embed="rId3" cstate="print"/>
          <a:srcRect/>
          <a:stretch>
            <a:fillRect/>
          </a:stretch>
        </p:blipFill>
        <p:spPr bwMode="auto">
          <a:xfrm>
            <a:off x="4610100" y="1828800"/>
            <a:ext cx="5276850" cy="3930650"/>
          </a:xfrm>
          <a:prstGeom prst="rect">
            <a:avLst/>
          </a:prstGeom>
          <a:noFill/>
          <a:ln w="9525">
            <a:solidFill>
              <a:schemeClr val="tx1"/>
            </a:solidFill>
            <a:miter lim="800000"/>
            <a:headEnd/>
            <a:tailEnd/>
          </a:ln>
        </p:spPr>
      </p:pic>
      <p:sp>
        <p:nvSpPr>
          <p:cNvPr id="964612" name="TextBox 4"/>
          <p:cNvSpPr txBox="1">
            <a:spLocks noChangeArrowheads="1"/>
          </p:cNvSpPr>
          <p:nvPr/>
        </p:nvSpPr>
        <p:spPr bwMode="auto">
          <a:xfrm>
            <a:off x="4610100" y="5791200"/>
            <a:ext cx="5257800" cy="369888"/>
          </a:xfrm>
          <a:prstGeom prst="rect">
            <a:avLst/>
          </a:prstGeom>
          <a:noFill/>
          <a:ln w="9525">
            <a:noFill/>
            <a:miter lim="800000"/>
            <a:headEnd/>
            <a:tailEnd/>
          </a:ln>
        </p:spPr>
        <p:txBody>
          <a:bodyPr>
            <a:spAutoFit/>
          </a:bodyPr>
          <a:lstStyle/>
          <a:p>
            <a:r>
              <a:rPr lang="en-US"/>
              <a:t>Photo courtesy of Christopher Hines, MD</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3" name="Rectangle 2"/>
          <p:cNvSpPr>
            <a:spLocks noGrp="1" noChangeArrowheads="1"/>
          </p:cNvSpPr>
          <p:nvPr>
            <p:ph type="title"/>
          </p:nvPr>
        </p:nvSpPr>
        <p:spPr>
          <a:xfrm>
            <a:off x="514350" y="533400"/>
            <a:ext cx="9258300" cy="884238"/>
          </a:xfrm>
        </p:spPr>
        <p:txBody>
          <a:bodyPr rtlCol="0">
            <a:normAutofit fontScale="90000"/>
          </a:bodyPr>
          <a:lstStyle/>
          <a:p>
            <a:pPr eaLnBrk="1" fontAlgn="auto" hangingPunct="1">
              <a:spcAft>
                <a:spcPts val="0"/>
              </a:spcAft>
              <a:defRPr/>
            </a:pPr>
            <a:r>
              <a:rPr lang="en-US" sz="4000" smtClean="0"/>
              <a:t>Deployment Challenges for </a:t>
            </a:r>
            <a:br>
              <a:rPr lang="en-US" sz="4000" smtClean="0"/>
            </a:br>
            <a:r>
              <a:rPr lang="en-US" sz="4000" smtClean="0"/>
              <a:t>Service Members</a:t>
            </a:r>
            <a:r>
              <a:rPr lang="en-US" sz="3200" smtClean="0"/>
              <a:t/>
            </a:r>
            <a:br>
              <a:rPr lang="en-US" sz="3200" smtClean="0"/>
            </a:br>
            <a:endParaRPr lang="en-US" sz="3200" smtClean="0"/>
          </a:p>
        </p:txBody>
      </p:sp>
      <p:sp>
        <p:nvSpPr>
          <p:cNvPr id="678914" name="Rectangle 3"/>
          <p:cNvSpPr>
            <a:spLocks noGrp="1" noChangeArrowheads="1"/>
          </p:cNvSpPr>
          <p:nvPr>
            <p:ph idx="1"/>
          </p:nvPr>
        </p:nvSpPr>
        <p:spPr>
          <a:xfrm>
            <a:off x="5829300" y="2133600"/>
            <a:ext cx="4114800" cy="4495800"/>
          </a:xfrm>
        </p:spPr>
        <p:txBody>
          <a:bodyPr rtlCol="0">
            <a:normAutofit/>
          </a:bodyPr>
          <a:lstStyle/>
          <a:p>
            <a:pPr eaLnBrk="1" fontAlgn="auto" hangingPunct="1">
              <a:lnSpc>
                <a:spcPct val="95000"/>
              </a:lnSpc>
              <a:spcBef>
                <a:spcPct val="0"/>
              </a:spcBef>
              <a:spcAft>
                <a:spcPts val="0"/>
              </a:spcAft>
              <a:buFont typeface="Arial"/>
              <a:buChar char="•"/>
              <a:defRPr/>
            </a:pPr>
            <a:r>
              <a:rPr lang="en-US" sz="2800" b="1" u="sng" dirty="0" smtClean="0">
                <a:solidFill>
                  <a:schemeClr val="tx2">
                    <a:lumMod val="50000"/>
                  </a:schemeClr>
                </a:solidFill>
                <a:latin typeface="+mn-lt"/>
                <a:ea typeface="+mn-ea"/>
              </a:rPr>
              <a:t>Cognitive </a:t>
            </a:r>
          </a:p>
          <a:p>
            <a:pPr lvl="1" eaLnBrk="1" fontAlgn="auto" hangingPunct="1">
              <a:lnSpc>
                <a:spcPct val="95000"/>
              </a:lnSpc>
              <a:spcBef>
                <a:spcPct val="0"/>
              </a:spcBef>
              <a:spcAft>
                <a:spcPts val="0"/>
              </a:spcAft>
              <a:buFont typeface="Arial"/>
              <a:buChar char="–"/>
              <a:defRPr/>
            </a:pPr>
            <a:r>
              <a:rPr lang="en-US" sz="2400" dirty="0" smtClean="0">
                <a:solidFill>
                  <a:schemeClr val="tx2">
                    <a:lumMod val="50000"/>
                  </a:schemeClr>
                </a:solidFill>
                <a:latin typeface="+mn-lt"/>
                <a:ea typeface="+mn-ea"/>
              </a:rPr>
              <a:t>Boredom</a:t>
            </a:r>
          </a:p>
          <a:p>
            <a:pPr lvl="1" eaLnBrk="1" fontAlgn="auto" hangingPunct="1">
              <a:lnSpc>
                <a:spcPct val="95000"/>
              </a:lnSpc>
              <a:spcBef>
                <a:spcPct val="0"/>
              </a:spcBef>
              <a:spcAft>
                <a:spcPts val="0"/>
              </a:spcAft>
              <a:buFont typeface="Arial"/>
              <a:buChar char="–"/>
              <a:defRPr/>
            </a:pPr>
            <a:r>
              <a:rPr lang="en-US" sz="2400" dirty="0" smtClean="0">
                <a:solidFill>
                  <a:schemeClr val="tx2">
                    <a:lumMod val="50000"/>
                  </a:schemeClr>
                </a:solidFill>
                <a:latin typeface="+mn-lt"/>
                <a:ea typeface="+mn-ea"/>
              </a:rPr>
              <a:t>Monotony</a:t>
            </a:r>
          </a:p>
          <a:p>
            <a:pPr lvl="1" eaLnBrk="1" fontAlgn="auto" hangingPunct="1">
              <a:lnSpc>
                <a:spcPct val="95000"/>
              </a:lnSpc>
              <a:spcBef>
                <a:spcPct val="0"/>
              </a:spcBef>
              <a:spcAft>
                <a:spcPts val="0"/>
              </a:spcAft>
              <a:buFont typeface="Arial"/>
              <a:buChar char="–"/>
              <a:defRPr/>
            </a:pPr>
            <a:r>
              <a:rPr lang="en-US" sz="2400" dirty="0" smtClean="0">
                <a:solidFill>
                  <a:schemeClr val="tx2">
                    <a:lumMod val="50000"/>
                  </a:schemeClr>
                </a:solidFill>
                <a:latin typeface="+mn-lt"/>
                <a:ea typeface="+mn-ea"/>
              </a:rPr>
              <a:t>Unclear role or mission</a:t>
            </a:r>
          </a:p>
          <a:p>
            <a:pPr lvl="1" eaLnBrk="1" fontAlgn="auto" hangingPunct="1">
              <a:lnSpc>
                <a:spcPct val="95000"/>
              </a:lnSpc>
              <a:spcBef>
                <a:spcPct val="0"/>
              </a:spcBef>
              <a:spcAft>
                <a:spcPts val="0"/>
              </a:spcAft>
              <a:buFont typeface="Arial"/>
              <a:buChar char="–"/>
              <a:defRPr/>
            </a:pPr>
            <a:r>
              <a:rPr lang="en-US" sz="2400" dirty="0" smtClean="0">
                <a:solidFill>
                  <a:schemeClr val="tx2">
                    <a:lumMod val="50000"/>
                  </a:schemeClr>
                </a:solidFill>
                <a:latin typeface="+mn-lt"/>
                <a:ea typeface="+mn-ea"/>
              </a:rPr>
              <a:t>Experiences that defy beliefs</a:t>
            </a:r>
          </a:p>
          <a:p>
            <a:pPr lvl="1" eaLnBrk="1" fontAlgn="auto" hangingPunct="1">
              <a:lnSpc>
                <a:spcPct val="95000"/>
              </a:lnSpc>
              <a:spcBef>
                <a:spcPct val="0"/>
              </a:spcBef>
              <a:spcAft>
                <a:spcPts val="0"/>
              </a:spcAft>
              <a:buFont typeface="Arial"/>
              <a:buChar char="–"/>
              <a:defRPr/>
            </a:pPr>
            <a:r>
              <a:rPr lang="en-US" sz="2400" dirty="0" smtClean="0">
                <a:solidFill>
                  <a:schemeClr val="tx2">
                    <a:lumMod val="50000"/>
                  </a:schemeClr>
                </a:solidFill>
                <a:latin typeface="+mn-lt"/>
                <a:ea typeface="+mn-ea"/>
              </a:rPr>
              <a:t>Info overload</a:t>
            </a:r>
          </a:p>
          <a:p>
            <a:pPr eaLnBrk="1" fontAlgn="auto" hangingPunct="1">
              <a:lnSpc>
                <a:spcPct val="65000"/>
              </a:lnSpc>
              <a:spcAft>
                <a:spcPts val="0"/>
              </a:spcAft>
              <a:buFontTx/>
              <a:buNone/>
              <a:defRPr/>
            </a:pPr>
            <a:endParaRPr lang="en-US" sz="2800" i="1" dirty="0" smtClean="0">
              <a:solidFill>
                <a:schemeClr val="tx2">
                  <a:lumMod val="50000"/>
                </a:schemeClr>
              </a:solidFill>
              <a:ea typeface="+mn-ea"/>
            </a:endParaRPr>
          </a:p>
        </p:txBody>
      </p:sp>
      <p:pic>
        <p:nvPicPr>
          <p:cNvPr id="966659" name="Picture 1" descr="boredom.JPG"/>
          <p:cNvPicPr>
            <a:picLocks noChangeAspect="1"/>
          </p:cNvPicPr>
          <p:nvPr/>
        </p:nvPicPr>
        <p:blipFill>
          <a:blip r:embed="rId3" cstate="print"/>
          <a:srcRect/>
          <a:stretch>
            <a:fillRect/>
          </a:stretch>
        </p:blipFill>
        <p:spPr bwMode="auto">
          <a:xfrm>
            <a:off x="342900" y="1905000"/>
            <a:ext cx="5384800" cy="4038600"/>
          </a:xfrm>
          <a:prstGeom prst="rect">
            <a:avLst/>
          </a:prstGeom>
          <a:noFill/>
          <a:ln w="9525">
            <a:solidFill>
              <a:schemeClr val="tx1"/>
            </a:solidFill>
            <a:miter lim="800000"/>
            <a:headEnd/>
            <a:tailEnd/>
          </a:ln>
        </p:spPr>
      </p:pic>
      <p:sp>
        <p:nvSpPr>
          <p:cNvPr id="966660" name="TextBox 4"/>
          <p:cNvSpPr txBox="1">
            <a:spLocks noChangeArrowheads="1"/>
          </p:cNvSpPr>
          <p:nvPr/>
        </p:nvSpPr>
        <p:spPr bwMode="auto">
          <a:xfrm>
            <a:off x="1485900" y="5954713"/>
            <a:ext cx="5257800" cy="369887"/>
          </a:xfrm>
          <a:prstGeom prst="rect">
            <a:avLst/>
          </a:prstGeom>
          <a:noFill/>
          <a:ln w="9525">
            <a:noFill/>
            <a:miter lim="800000"/>
            <a:headEnd/>
            <a:tailEnd/>
          </a:ln>
        </p:spPr>
        <p:txBody>
          <a:bodyPr>
            <a:spAutoFit/>
          </a:bodyPr>
          <a:lstStyle/>
          <a:p>
            <a:r>
              <a:rPr lang="en-US" dirty="0"/>
              <a:t>Photo courtesy of Christopher Hines, MD</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09" name="Rectangle 2"/>
          <p:cNvSpPr>
            <a:spLocks noGrp="1" noChangeArrowheads="1"/>
          </p:cNvSpPr>
          <p:nvPr>
            <p:ph type="title"/>
          </p:nvPr>
        </p:nvSpPr>
        <p:spPr>
          <a:xfrm>
            <a:off x="514350" y="533400"/>
            <a:ext cx="9258300" cy="884238"/>
          </a:xfrm>
        </p:spPr>
        <p:txBody>
          <a:bodyPr rtlCol="0">
            <a:normAutofit fontScale="90000"/>
          </a:bodyPr>
          <a:lstStyle/>
          <a:p>
            <a:pPr eaLnBrk="1" fontAlgn="auto" hangingPunct="1">
              <a:spcAft>
                <a:spcPts val="0"/>
              </a:spcAft>
              <a:defRPr/>
            </a:pPr>
            <a:r>
              <a:rPr lang="en-US" sz="4000" smtClean="0"/>
              <a:t>Deployment Challenges for</a:t>
            </a:r>
            <a:br>
              <a:rPr lang="en-US" sz="4000" smtClean="0"/>
            </a:br>
            <a:r>
              <a:rPr lang="en-US" sz="4000" smtClean="0"/>
              <a:t>Service Members</a:t>
            </a:r>
            <a:r>
              <a:rPr lang="en-US" sz="3200" smtClean="0"/>
              <a:t/>
            </a:r>
            <a:br>
              <a:rPr lang="en-US" sz="3200" smtClean="0"/>
            </a:br>
            <a:endParaRPr lang="en-US" sz="3200" smtClean="0"/>
          </a:p>
        </p:txBody>
      </p:sp>
      <p:sp>
        <p:nvSpPr>
          <p:cNvPr id="683010" name="Rectangle 3"/>
          <p:cNvSpPr>
            <a:spLocks noGrp="1" noChangeArrowheads="1"/>
          </p:cNvSpPr>
          <p:nvPr>
            <p:ph idx="1"/>
          </p:nvPr>
        </p:nvSpPr>
        <p:spPr>
          <a:xfrm>
            <a:off x="495300" y="1752600"/>
            <a:ext cx="9258300" cy="1828800"/>
          </a:xfrm>
        </p:spPr>
        <p:txBody>
          <a:bodyPr rtlCol="0">
            <a:normAutofit lnSpcReduction="10000"/>
          </a:bodyPr>
          <a:lstStyle/>
          <a:p>
            <a:pPr eaLnBrk="1" fontAlgn="auto" hangingPunct="1">
              <a:lnSpc>
                <a:spcPct val="95000"/>
              </a:lnSpc>
              <a:spcBef>
                <a:spcPct val="0"/>
              </a:spcBef>
              <a:spcAft>
                <a:spcPts val="0"/>
              </a:spcAft>
              <a:buFont typeface="Arial"/>
              <a:buChar char="•"/>
              <a:defRPr/>
            </a:pPr>
            <a:r>
              <a:rPr lang="en-US" sz="2800" b="1" u="sng" dirty="0" smtClean="0">
                <a:solidFill>
                  <a:schemeClr val="tx2">
                    <a:lumMod val="50000"/>
                  </a:schemeClr>
                </a:solidFill>
                <a:latin typeface="+mn-lt"/>
                <a:ea typeface="+mn-ea"/>
              </a:rPr>
              <a:t>Social</a:t>
            </a:r>
            <a:r>
              <a:rPr lang="en-US" sz="2800" b="1" dirty="0" smtClean="0">
                <a:solidFill>
                  <a:schemeClr val="tx2">
                    <a:lumMod val="50000"/>
                  </a:schemeClr>
                </a:solidFill>
                <a:latin typeface="+mn-lt"/>
                <a:ea typeface="+mn-ea"/>
              </a:rPr>
              <a:t> </a:t>
            </a:r>
          </a:p>
          <a:p>
            <a:pPr lvl="1" eaLnBrk="1" fontAlgn="auto" hangingPunct="1">
              <a:lnSpc>
                <a:spcPct val="95000"/>
              </a:lnSpc>
              <a:spcBef>
                <a:spcPct val="0"/>
              </a:spcBef>
              <a:spcAft>
                <a:spcPts val="0"/>
              </a:spcAft>
              <a:buFontTx/>
              <a:buChar char="-"/>
              <a:defRPr/>
            </a:pPr>
            <a:r>
              <a:rPr lang="en-US" sz="2400" dirty="0" smtClean="0">
                <a:solidFill>
                  <a:schemeClr val="tx2">
                    <a:lumMod val="50000"/>
                  </a:schemeClr>
                </a:solidFill>
                <a:latin typeface="+mn-lt"/>
                <a:ea typeface="+mn-ea"/>
              </a:rPr>
              <a:t>Separation from loved ones</a:t>
            </a:r>
          </a:p>
          <a:p>
            <a:pPr lvl="1" eaLnBrk="1" fontAlgn="auto" hangingPunct="1">
              <a:lnSpc>
                <a:spcPct val="95000"/>
              </a:lnSpc>
              <a:spcBef>
                <a:spcPct val="0"/>
              </a:spcBef>
              <a:spcAft>
                <a:spcPts val="0"/>
              </a:spcAft>
              <a:buFontTx/>
              <a:buChar char="-"/>
              <a:defRPr/>
            </a:pPr>
            <a:r>
              <a:rPr lang="en-US" sz="2400" dirty="0" smtClean="0">
                <a:solidFill>
                  <a:schemeClr val="tx2">
                    <a:lumMod val="50000"/>
                  </a:schemeClr>
                </a:solidFill>
                <a:latin typeface="+mn-lt"/>
                <a:ea typeface="+mn-ea"/>
              </a:rPr>
              <a:t>Lack of privacy</a:t>
            </a:r>
          </a:p>
          <a:p>
            <a:pPr lvl="1" eaLnBrk="1" fontAlgn="auto" hangingPunct="1">
              <a:lnSpc>
                <a:spcPct val="95000"/>
              </a:lnSpc>
              <a:spcBef>
                <a:spcPct val="0"/>
              </a:spcBef>
              <a:spcAft>
                <a:spcPts val="0"/>
              </a:spcAft>
              <a:buFontTx/>
              <a:buChar char="-"/>
              <a:defRPr/>
            </a:pPr>
            <a:r>
              <a:rPr lang="en-US" sz="2400" dirty="0" smtClean="0">
                <a:solidFill>
                  <a:schemeClr val="tx2">
                    <a:lumMod val="50000"/>
                  </a:schemeClr>
                </a:solidFill>
                <a:latin typeface="+mn-lt"/>
                <a:ea typeface="+mn-ea"/>
              </a:rPr>
              <a:t>Public opinion and media</a:t>
            </a:r>
          </a:p>
          <a:p>
            <a:pPr lvl="1" eaLnBrk="1" fontAlgn="auto" hangingPunct="1">
              <a:lnSpc>
                <a:spcPct val="95000"/>
              </a:lnSpc>
              <a:spcBef>
                <a:spcPct val="0"/>
              </a:spcBef>
              <a:spcAft>
                <a:spcPts val="0"/>
              </a:spcAft>
              <a:buFontTx/>
              <a:buChar char="-"/>
              <a:defRPr/>
            </a:pPr>
            <a:r>
              <a:rPr lang="en-US" sz="2400" dirty="0" err="1" smtClean="0">
                <a:solidFill>
                  <a:schemeClr val="tx2">
                    <a:lumMod val="50000"/>
                  </a:schemeClr>
                </a:solidFill>
                <a:latin typeface="+mn-lt"/>
              </a:rPr>
              <a:t>Facebook</a:t>
            </a:r>
            <a:endParaRPr lang="en-US" sz="2400" dirty="0" smtClean="0">
              <a:solidFill>
                <a:schemeClr val="tx2">
                  <a:lumMod val="50000"/>
                </a:schemeClr>
              </a:solidFill>
              <a:latin typeface="+mn-lt"/>
              <a:ea typeface="+mn-ea"/>
            </a:endParaRPr>
          </a:p>
        </p:txBody>
      </p:sp>
      <p:pic>
        <p:nvPicPr>
          <p:cNvPr id="970755" name="Picture 2" descr="C:\Documents and Settings\christopher.e.hines\Desktop\homadechu.JPG"/>
          <p:cNvPicPr>
            <a:picLocks noChangeAspect="1" noChangeArrowheads="1"/>
          </p:cNvPicPr>
          <p:nvPr/>
        </p:nvPicPr>
        <p:blipFill>
          <a:blip r:embed="rId3" cstate="print"/>
          <a:srcRect/>
          <a:stretch>
            <a:fillRect/>
          </a:stretch>
        </p:blipFill>
        <p:spPr bwMode="auto">
          <a:xfrm>
            <a:off x="3086100" y="3352800"/>
            <a:ext cx="6680200" cy="2714625"/>
          </a:xfrm>
          <a:prstGeom prst="rect">
            <a:avLst/>
          </a:prstGeom>
          <a:noFill/>
          <a:ln w="9525">
            <a:solidFill>
              <a:schemeClr val="tx1"/>
            </a:solidFill>
            <a:miter lim="800000"/>
            <a:headEnd/>
            <a:tailEnd/>
          </a:ln>
        </p:spPr>
      </p:pic>
      <p:sp>
        <p:nvSpPr>
          <p:cNvPr id="970756" name="TextBox 4"/>
          <p:cNvSpPr txBox="1">
            <a:spLocks noChangeArrowheads="1"/>
          </p:cNvSpPr>
          <p:nvPr/>
        </p:nvSpPr>
        <p:spPr bwMode="auto">
          <a:xfrm>
            <a:off x="3009900" y="6107113"/>
            <a:ext cx="5257800" cy="369887"/>
          </a:xfrm>
          <a:prstGeom prst="rect">
            <a:avLst/>
          </a:prstGeom>
          <a:noFill/>
          <a:ln w="9525">
            <a:noFill/>
            <a:miter lim="800000"/>
            <a:headEnd/>
            <a:tailEnd/>
          </a:ln>
        </p:spPr>
        <p:txBody>
          <a:bodyPr>
            <a:spAutoFit/>
          </a:bodyPr>
          <a:lstStyle/>
          <a:p>
            <a:r>
              <a:rPr lang="en-US"/>
              <a:t>Photo courtesy of Christopher Hines, MD</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1" name="Rectangle 2"/>
          <p:cNvSpPr>
            <a:spLocks noGrp="1" noChangeArrowheads="1"/>
          </p:cNvSpPr>
          <p:nvPr>
            <p:ph type="title"/>
          </p:nvPr>
        </p:nvSpPr>
        <p:spPr>
          <a:xfrm>
            <a:off x="514350" y="533400"/>
            <a:ext cx="9258300" cy="884238"/>
          </a:xfrm>
        </p:spPr>
        <p:txBody>
          <a:bodyPr rtlCol="0">
            <a:normAutofit fontScale="90000"/>
          </a:bodyPr>
          <a:lstStyle/>
          <a:p>
            <a:pPr eaLnBrk="1" fontAlgn="auto" hangingPunct="1">
              <a:spcAft>
                <a:spcPts val="0"/>
              </a:spcAft>
              <a:defRPr/>
            </a:pPr>
            <a:r>
              <a:rPr lang="en-US" sz="4000" dirty="0" smtClean="0"/>
              <a:t>Deployment Challenges for</a:t>
            </a:r>
            <a:br>
              <a:rPr lang="en-US" sz="4000" dirty="0" smtClean="0"/>
            </a:br>
            <a:r>
              <a:rPr lang="en-US" sz="4000" dirty="0" smtClean="0"/>
              <a:t>Service Members</a:t>
            </a:r>
            <a:r>
              <a:rPr lang="en-US" sz="3200" dirty="0" smtClean="0"/>
              <a:t/>
            </a:r>
            <a:br>
              <a:rPr lang="en-US" sz="3200" dirty="0" smtClean="0"/>
            </a:br>
            <a:endParaRPr lang="en-US" sz="3200" dirty="0" smtClean="0"/>
          </a:p>
        </p:txBody>
      </p:sp>
      <p:sp>
        <p:nvSpPr>
          <p:cNvPr id="680962" name="Rectangle 3"/>
          <p:cNvSpPr>
            <a:spLocks noGrp="1" noChangeArrowheads="1"/>
          </p:cNvSpPr>
          <p:nvPr>
            <p:ph idx="1"/>
          </p:nvPr>
        </p:nvSpPr>
        <p:spPr>
          <a:xfrm>
            <a:off x="495300" y="2057400"/>
            <a:ext cx="3581400" cy="3810000"/>
          </a:xfrm>
        </p:spPr>
        <p:txBody>
          <a:bodyPr rtlCol="0">
            <a:normAutofit/>
          </a:bodyPr>
          <a:lstStyle/>
          <a:p>
            <a:pPr eaLnBrk="1" fontAlgn="auto" hangingPunct="1">
              <a:lnSpc>
                <a:spcPct val="95000"/>
              </a:lnSpc>
              <a:spcBef>
                <a:spcPct val="0"/>
              </a:spcBef>
              <a:spcAft>
                <a:spcPts val="0"/>
              </a:spcAft>
              <a:buFont typeface="Arial"/>
              <a:buChar char="•"/>
              <a:defRPr/>
            </a:pPr>
            <a:r>
              <a:rPr lang="en-US" sz="2800" b="1" u="sng" dirty="0" smtClean="0">
                <a:solidFill>
                  <a:schemeClr val="tx2">
                    <a:lumMod val="50000"/>
                  </a:schemeClr>
                </a:solidFill>
                <a:latin typeface="+mn-lt"/>
                <a:ea typeface="+mn-ea"/>
              </a:rPr>
              <a:t>Emotional</a:t>
            </a:r>
            <a:r>
              <a:rPr lang="en-US" sz="2800" b="1" dirty="0" smtClean="0">
                <a:solidFill>
                  <a:schemeClr val="tx2">
                    <a:lumMod val="50000"/>
                  </a:schemeClr>
                </a:solidFill>
                <a:latin typeface="+mn-lt"/>
                <a:ea typeface="+mn-ea"/>
              </a:rPr>
              <a:t> </a:t>
            </a:r>
          </a:p>
          <a:p>
            <a:pPr lvl="1" eaLnBrk="1" fontAlgn="auto" hangingPunct="1">
              <a:lnSpc>
                <a:spcPct val="95000"/>
              </a:lnSpc>
              <a:spcBef>
                <a:spcPct val="0"/>
              </a:spcBef>
              <a:spcAft>
                <a:spcPts val="0"/>
              </a:spcAft>
              <a:buFont typeface="Arial"/>
              <a:buChar char="–"/>
              <a:defRPr/>
            </a:pPr>
            <a:r>
              <a:rPr lang="en-US" sz="2400" dirty="0" smtClean="0">
                <a:solidFill>
                  <a:schemeClr val="tx2">
                    <a:lumMod val="50000"/>
                  </a:schemeClr>
                </a:solidFill>
                <a:latin typeface="+mn-lt"/>
                <a:ea typeface="+mn-ea"/>
              </a:rPr>
              <a:t>Fear of failure</a:t>
            </a:r>
          </a:p>
          <a:p>
            <a:pPr lvl="1" eaLnBrk="1" fontAlgn="auto" hangingPunct="1">
              <a:lnSpc>
                <a:spcPct val="95000"/>
              </a:lnSpc>
              <a:spcBef>
                <a:spcPct val="0"/>
              </a:spcBef>
              <a:spcAft>
                <a:spcPts val="0"/>
              </a:spcAft>
              <a:buFont typeface="Arial"/>
              <a:buChar char="–"/>
              <a:defRPr/>
            </a:pPr>
            <a:r>
              <a:rPr lang="en-US" sz="2400" dirty="0" smtClean="0">
                <a:solidFill>
                  <a:schemeClr val="tx2">
                    <a:lumMod val="50000"/>
                  </a:schemeClr>
                </a:solidFill>
                <a:latin typeface="+mn-lt"/>
                <a:ea typeface="+mn-ea"/>
              </a:rPr>
              <a:t>Guilt</a:t>
            </a:r>
          </a:p>
          <a:p>
            <a:pPr lvl="1" eaLnBrk="1" fontAlgn="auto" hangingPunct="1">
              <a:lnSpc>
                <a:spcPct val="95000"/>
              </a:lnSpc>
              <a:spcBef>
                <a:spcPct val="0"/>
              </a:spcBef>
              <a:spcAft>
                <a:spcPts val="0"/>
              </a:spcAft>
              <a:buFont typeface="Arial"/>
              <a:buChar char="–"/>
              <a:defRPr/>
            </a:pPr>
            <a:r>
              <a:rPr lang="en-US" sz="2400" dirty="0" smtClean="0">
                <a:solidFill>
                  <a:schemeClr val="tx2">
                    <a:lumMod val="50000"/>
                  </a:schemeClr>
                </a:solidFill>
                <a:latin typeface="+mn-lt"/>
                <a:ea typeface="+mn-ea"/>
              </a:rPr>
              <a:t>Horror</a:t>
            </a:r>
          </a:p>
          <a:p>
            <a:pPr lvl="1" eaLnBrk="1" fontAlgn="auto" hangingPunct="1">
              <a:lnSpc>
                <a:spcPct val="95000"/>
              </a:lnSpc>
              <a:spcBef>
                <a:spcPct val="0"/>
              </a:spcBef>
              <a:spcAft>
                <a:spcPts val="0"/>
              </a:spcAft>
              <a:buFont typeface="Arial"/>
              <a:buChar char="–"/>
              <a:defRPr/>
            </a:pPr>
            <a:r>
              <a:rPr lang="en-US" sz="2400" dirty="0" smtClean="0">
                <a:solidFill>
                  <a:schemeClr val="tx2">
                    <a:lumMod val="50000"/>
                  </a:schemeClr>
                </a:solidFill>
                <a:latin typeface="+mn-lt"/>
                <a:ea typeface="+mn-ea"/>
              </a:rPr>
              <a:t>Fear</a:t>
            </a:r>
          </a:p>
          <a:p>
            <a:pPr lvl="1" eaLnBrk="1" fontAlgn="auto" hangingPunct="1">
              <a:lnSpc>
                <a:spcPct val="95000"/>
              </a:lnSpc>
              <a:spcBef>
                <a:spcPct val="0"/>
              </a:spcBef>
              <a:spcAft>
                <a:spcPts val="0"/>
              </a:spcAft>
              <a:buFont typeface="Arial"/>
              <a:buChar char="–"/>
              <a:defRPr/>
            </a:pPr>
            <a:r>
              <a:rPr lang="en-US" sz="2400" dirty="0" smtClean="0">
                <a:solidFill>
                  <a:schemeClr val="tx2">
                    <a:lumMod val="50000"/>
                  </a:schemeClr>
                </a:solidFill>
                <a:latin typeface="+mn-lt"/>
                <a:ea typeface="+mn-ea"/>
              </a:rPr>
              <a:t>Anxiety</a:t>
            </a:r>
          </a:p>
          <a:p>
            <a:pPr lvl="1" eaLnBrk="1" fontAlgn="auto" hangingPunct="1">
              <a:lnSpc>
                <a:spcPct val="95000"/>
              </a:lnSpc>
              <a:spcBef>
                <a:spcPct val="0"/>
              </a:spcBef>
              <a:spcAft>
                <a:spcPts val="0"/>
              </a:spcAft>
              <a:buFont typeface="Arial"/>
              <a:buChar char="–"/>
              <a:defRPr/>
            </a:pPr>
            <a:r>
              <a:rPr lang="en-US" sz="2400" dirty="0" smtClean="0">
                <a:solidFill>
                  <a:schemeClr val="tx2">
                    <a:lumMod val="50000"/>
                  </a:schemeClr>
                </a:solidFill>
                <a:latin typeface="+mn-lt"/>
                <a:ea typeface="+mn-ea"/>
              </a:rPr>
              <a:t>Feeling devalued</a:t>
            </a:r>
          </a:p>
        </p:txBody>
      </p:sp>
      <p:sp>
        <p:nvSpPr>
          <p:cNvPr id="968707" name="TextBox 3"/>
          <p:cNvSpPr txBox="1">
            <a:spLocks noChangeArrowheads="1"/>
          </p:cNvSpPr>
          <p:nvPr/>
        </p:nvSpPr>
        <p:spPr bwMode="auto">
          <a:xfrm>
            <a:off x="4076700" y="5757446"/>
            <a:ext cx="5791200" cy="338554"/>
          </a:xfrm>
          <a:prstGeom prst="rect">
            <a:avLst/>
          </a:prstGeom>
          <a:noFill/>
          <a:ln w="9525">
            <a:noFill/>
            <a:miter lim="800000"/>
            <a:headEnd/>
            <a:tailEnd/>
          </a:ln>
        </p:spPr>
        <p:txBody>
          <a:bodyPr>
            <a:spAutoFit/>
          </a:bodyPr>
          <a:lstStyle/>
          <a:p>
            <a:r>
              <a:rPr lang="en-US" sz="1600" dirty="0"/>
              <a:t>Photo courtesy of LTC Jeffrey </a:t>
            </a:r>
            <a:r>
              <a:rPr lang="en-US" sz="1600" dirty="0" err="1"/>
              <a:t>Yarvis</a:t>
            </a:r>
            <a:r>
              <a:rPr lang="en-US" sz="1600" dirty="0"/>
              <a:t>, PhD, MSW, </a:t>
            </a:r>
            <a:r>
              <a:rPr lang="en-US" sz="1600" dirty="0" err="1"/>
              <a:t>MEd</a:t>
            </a:r>
            <a:endParaRPr lang="en-US" sz="1600" dirty="0"/>
          </a:p>
        </p:txBody>
      </p:sp>
      <p:pic>
        <p:nvPicPr>
          <p:cNvPr id="968708" name="Picture 4" descr="C:\My Documents\Greatest Photos\p9.jpg"/>
          <p:cNvPicPr>
            <a:picLocks noChangeAspect="1" noChangeArrowheads="1"/>
          </p:cNvPicPr>
          <p:nvPr/>
        </p:nvPicPr>
        <p:blipFill>
          <a:blip r:embed="rId3" cstate="print"/>
          <a:srcRect t="812"/>
          <a:stretch>
            <a:fillRect/>
          </a:stretch>
        </p:blipFill>
        <p:spPr bwMode="auto">
          <a:xfrm>
            <a:off x="4152900" y="1828800"/>
            <a:ext cx="5791200" cy="3921125"/>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1" name="Rectangle 3"/>
          <p:cNvSpPr>
            <a:spLocks noGrp="1" noChangeArrowheads="1"/>
          </p:cNvSpPr>
          <p:nvPr>
            <p:ph idx="1"/>
          </p:nvPr>
        </p:nvSpPr>
        <p:spPr>
          <a:xfrm>
            <a:off x="190500" y="1524000"/>
            <a:ext cx="9982200" cy="4602163"/>
          </a:xfrm>
        </p:spPr>
        <p:txBody>
          <a:bodyPr rtlCol="0">
            <a:normAutofit fontScale="92500"/>
          </a:bodyPr>
          <a:lstStyle/>
          <a:p>
            <a:pPr algn="ctr" eaLnBrk="1" fontAlgn="auto" hangingPunct="1">
              <a:spcAft>
                <a:spcPts val="0"/>
              </a:spcAft>
              <a:buFontTx/>
              <a:buNone/>
              <a:defRPr/>
            </a:pPr>
            <a:endParaRPr lang="en-US" sz="3600" b="1" dirty="0" smtClean="0">
              <a:solidFill>
                <a:schemeClr val="tx2">
                  <a:lumMod val="50000"/>
                </a:schemeClr>
              </a:solidFill>
              <a:ea typeface="+mn-ea"/>
            </a:endParaRPr>
          </a:p>
          <a:p>
            <a:pPr algn="ctr" eaLnBrk="1" fontAlgn="auto" hangingPunct="1">
              <a:spcAft>
                <a:spcPts val="0"/>
              </a:spcAft>
              <a:buFontTx/>
              <a:buNone/>
              <a:defRPr/>
            </a:pPr>
            <a:r>
              <a:rPr lang="en-US" sz="4700" b="1" dirty="0" smtClean="0">
                <a:solidFill>
                  <a:schemeClr val="tx2">
                    <a:lumMod val="50000"/>
                  </a:schemeClr>
                </a:solidFill>
                <a:latin typeface="+mn-lt"/>
                <a:ea typeface="+mn-ea"/>
              </a:rPr>
              <a:t>Service Members and Veterans on Campus</a:t>
            </a:r>
          </a:p>
          <a:p>
            <a:pPr algn="ctr" eaLnBrk="1" fontAlgn="auto" hangingPunct="1">
              <a:spcAft>
                <a:spcPts val="0"/>
              </a:spcAft>
              <a:buFontTx/>
              <a:buNone/>
              <a:defRPr/>
            </a:pPr>
            <a:r>
              <a:rPr lang="en-US" sz="4000" b="1" dirty="0" smtClean="0">
                <a:latin typeface="+mn-lt"/>
              </a:rPr>
              <a:t>MFRI – </a:t>
            </a:r>
            <a:r>
              <a:rPr lang="en-US" sz="4000" b="1" dirty="0" err="1" smtClean="0">
                <a:latin typeface="+mn-lt"/>
              </a:rPr>
              <a:t>Battlemind</a:t>
            </a:r>
            <a:r>
              <a:rPr lang="en-US" sz="4000" b="1" dirty="0" smtClean="0">
                <a:latin typeface="+mn-lt"/>
              </a:rPr>
              <a:t> to Home II Symposium</a:t>
            </a:r>
          </a:p>
          <a:p>
            <a:pPr algn="ctr" eaLnBrk="1" fontAlgn="auto" hangingPunct="1">
              <a:spcAft>
                <a:spcPts val="0"/>
              </a:spcAft>
              <a:buFontTx/>
              <a:buNone/>
              <a:defRPr/>
            </a:pPr>
            <a:r>
              <a:rPr lang="en-US" sz="3000" b="1" dirty="0" smtClean="0">
                <a:solidFill>
                  <a:schemeClr val="tx2">
                    <a:lumMod val="50000"/>
                  </a:schemeClr>
                </a:solidFill>
                <a:latin typeface="+mn-lt"/>
                <a:ea typeface="+mn-ea"/>
              </a:rPr>
              <a:t>November 16, 2011</a:t>
            </a:r>
          </a:p>
          <a:p>
            <a:pPr algn="ctr" eaLnBrk="1" fontAlgn="auto" hangingPunct="1">
              <a:spcAft>
                <a:spcPts val="0"/>
              </a:spcAft>
              <a:buFontTx/>
              <a:buNone/>
              <a:defRPr/>
            </a:pPr>
            <a:endParaRPr lang="en-US" sz="2000" dirty="0" smtClean="0">
              <a:solidFill>
                <a:schemeClr val="tx2">
                  <a:lumMod val="50000"/>
                </a:schemeClr>
              </a:solidFill>
              <a:latin typeface="+mn-lt"/>
              <a:ea typeface="+mn-ea"/>
            </a:endParaRPr>
          </a:p>
          <a:p>
            <a:pPr algn="ctr" eaLnBrk="1" fontAlgn="auto" hangingPunct="1">
              <a:spcAft>
                <a:spcPts val="0"/>
              </a:spcAft>
              <a:buFontTx/>
              <a:buNone/>
              <a:defRPr/>
            </a:pPr>
            <a:r>
              <a:rPr lang="en-US" sz="2800" dirty="0" smtClean="0">
                <a:solidFill>
                  <a:schemeClr val="tx2">
                    <a:lumMod val="50000"/>
                  </a:schemeClr>
                </a:solidFill>
                <a:latin typeface="+mn-lt"/>
                <a:ea typeface="+mn-ea"/>
              </a:rPr>
              <a:t>Ted C. Bonar, </a:t>
            </a:r>
            <a:r>
              <a:rPr lang="en-US" sz="2800" dirty="0" err="1" smtClean="0">
                <a:solidFill>
                  <a:schemeClr val="tx2">
                    <a:lumMod val="50000"/>
                  </a:schemeClr>
                </a:solidFill>
                <a:latin typeface="+mn-lt"/>
                <a:ea typeface="+mn-ea"/>
              </a:rPr>
              <a:t>Psy.D</a:t>
            </a:r>
            <a:r>
              <a:rPr lang="en-US" sz="2800" dirty="0" smtClean="0">
                <a:solidFill>
                  <a:schemeClr val="tx2">
                    <a:lumMod val="50000"/>
                  </a:schemeClr>
                </a:solidFill>
                <a:latin typeface="+mn-lt"/>
                <a:ea typeface="+mn-ea"/>
              </a:rPr>
              <a:t>.</a:t>
            </a:r>
          </a:p>
          <a:p>
            <a:pPr algn="ctr" eaLnBrk="1" fontAlgn="auto" hangingPunct="1">
              <a:spcAft>
                <a:spcPts val="0"/>
              </a:spcAft>
              <a:buFontTx/>
              <a:buNone/>
              <a:defRPr/>
            </a:pPr>
            <a:r>
              <a:rPr lang="en-US" sz="2800" dirty="0" smtClean="0">
                <a:solidFill>
                  <a:schemeClr val="tx2">
                    <a:lumMod val="50000"/>
                  </a:schemeClr>
                </a:solidFill>
                <a:latin typeface="+mn-lt"/>
                <a:ea typeface="+mn-ea"/>
              </a:rPr>
              <a:t>Center for Deployment Psychology</a:t>
            </a:r>
          </a:p>
          <a:p>
            <a:pPr algn="ctr" eaLnBrk="1" fontAlgn="auto" hangingPunct="1">
              <a:spcAft>
                <a:spcPts val="0"/>
              </a:spcAft>
              <a:buFontTx/>
              <a:buNone/>
              <a:defRPr/>
            </a:pPr>
            <a:r>
              <a:rPr lang="en-US" sz="2800" dirty="0" smtClean="0">
                <a:solidFill>
                  <a:schemeClr val="tx2">
                    <a:lumMod val="50000"/>
                  </a:schemeClr>
                </a:solidFill>
                <a:latin typeface="+mn-lt"/>
                <a:ea typeface="+mn-ea"/>
              </a:rPr>
              <a:t>Uniformed Services University of the Health Sciences</a:t>
            </a:r>
          </a:p>
          <a:p>
            <a:pPr algn="ctr" eaLnBrk="1" fontAlgn="auto" hangingPunct="1">
              <a:spcAft>
                <a:spcPts val="0"/>
              </a:spcAft>
              <a:buFontTx/>
              <a:buNone/>
              <a:defRPr/>
            </a:pPr>
            <a:endParaRPr lang="en-US" sz="2800" dirty="0" smtClean="0">
              <a:solidFill>
                <a:schemeClr val="tx2">
                  <a:lumMod val="50000"/>
                </a:schemeClr>
              </a:solidFill>
              <a:latin typeface="+mn-lt"/>
              <a:ea typeface="+mn-e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7" name="Rectangle 2"/>
          <p:cNvSpPr>
            <a:spLocks noGrp="1" noChangeArrowheads="1"/>
          </p:cNvSpPr>
          <p:nvPr>
            <p:ph type="title"/>
          </p:nvPr>
        </p:nvSpPr>
        <p:spPr>
          <a:xfrm>
            <a:off x="514350" y="533400"/>
            <a:ext cx="9258300" cy="884238"/>
          </a:xfrm>
        </p:spPr>
        <p:txBody>
          <a:bodyPr rtlCol="0">
            <a:normAutofit fontScale="90000"/>
          </a:bodyPr>
          <a:lstStyle/>
          <a:p>
            <a:pPr eaLnBrk="1" fontAlgn="auto" hangingPunct="1">
              <a:spcAft>
                <a:spcPts val="0"/>
              </a:spcAft>
              <a:defRPr/>
            </a:pPr>
            <a:r>
              <a:rPr lang="en-US" sz="4000" smtClean="0"/>
              <a:t>Deployment Challenges for</a:t>
            </a:r>
            <a:br>
              <a:rPr lang="en-US" sz="4000" smtClean="0"/>
            </a:br>
            <a:r>
              <a:rPr lang="en-US" sz="4000" smtClean="0"/>
              <a:t>Service Members</a:t>
            </a:r>
            <a:r>
              <a:rPr lang="en-US" sz="3200" smtClean="0"/>
              <a:t/>
            </a:r>
            <a:br>
              <a:rPr lang="en-US" sz="3200" smtClean="0"/>
            </a:br>
            <a:endParaRPr lang="en-US" sz="3200" smtClean="0"/>
          </a:p>
        </p:txBody>
      </p:sp>
      <p:sp>
        <p:nvSpPr>
          <p:cNvPr id="685058" name="Rectangle 3"/>
          <p:cNvSpPr>
            <a:spLocks noGrp="1" noChangeArrowheads="1"/>
          </p:cNvSpPr>
          <p:nvPr>
            <p:ph idx="1"/>
          </p:nvPr>
        </p:nvSpPr>
        <p:spPr>
          <a:xfrm>
            <a:off x="5753100" y="2590800"/>
            <a:ext cx="4419600" cy="3200400"/>
          </a:xfrm>
        </p:spPr>
        <p:txBody>
          <a:bodyPr rtlCol="0">
            <a:normAutofit/>
          </a:bodyPr>
          <a:lstStyle/>
          <a:p>
            <a:pPr eaLnBrk="1" fontAlgn="auto" hangingPunct="1">
              <a:lnSpc>
                <a:spcPct val="75000"/>
              </a:lnSpc>
              <a:spcBef>
                <a:spcPct val="0"/>
              </a:spcBef>
              <a:spcAft>
                <a:spcPts val="0"/>
              </a:spcAft>
              <a:buFont typeface="Arial"/>
              <a:buChar char="•"/>
              <a:defRPr/>
            </a:pPr>
            <a:r>
              <a:rPr lang="en-US" sz="2800" b="1" u="sng" dirty="0" smtClean="0">
                <a:solidFill>
                  <a:schemeClr val="tx2">
                    <a:lumMod val="50000"/>
                  </a:schemeClr>
                </a:solidFill>
                <a:latin typeface="+mn-lt"/>
                <a:ea typeface="+mn-ea"/>
              </a:rPr>
              <a:t>Spiritual </a:t>
            </a:r>
          </a:p>
          <a:p>
            <a:pPr lvl="1" eaLnBrk="1" fontAlgn="auto" hangingPunct="1">
              <a:lnSpc>
                <a:spcPct val="75000"/>
              </a:lnSpc>
              <a:spcBef>
                <a:spcPct val="0"/>
              </a:spcBef>
              <a:spcAft>
                <a:spcPts val="0"/>
              </a:spcAft>
              <a:buFont typeface="Arial"/>
              <a:buChar char="–"/>
              <a:defRPr/>
            </a:pPr>
            <a:endParaRPr lang="en-US" sz="2400" dirty="0" smtClean="0">
              <a:solidFill>
                <a:schemeClr val="tx2">
                  <a:lumMod val="50000"/>
                </a:schemeClr>
              </a:solidFill>
              <a:latin typeface="+mn-lt"/>
              <a:ea typeface="+mn-ea"/>
            </a:endParaRPr>
          </a:p>
          <a:p>
            <a:pPr lvl="1" eaLnBrk="1" fontAlgn="auto" hangingPunct="1">
              <a:lnSpc>
                <a:spcPct val="150000"/>
              </a:lnSpc>
              <a:spcBef>
                <a:spcPct val="0"/>
              </a:spcBef>
              <a:spcAft>
                <a:spcPts val="0"/>
              </a:spcAft>
              <a:buFont typeface="Arial"/>
              <a:buChar char="–"/>
              <a:defRPr/>
            </a:pPr>
            <a:r>
              <a:rPr lang="en-US" sz="2400" dirty="0" smtClean="0">
                <a:solidFill>
                  <a:schemeClr val="tx2">
                    <a:lumMod val="50000"/>
                  </a:schemeClr>
                </a:solidFill>
                <a:latin typeface="+mn-lt"/>
                <a:ea typeface="+mn-ea"/>
              </a:rPr>
              <a:t>Change in faith</a:t>
            </a:r>
          </a:p>
          <a:p>
            <a:pPr lvl="1" eaLnBrk="1" fontAlgn="auto" hangingPunct="1">
              <a:lnSpc>
                <a:spcPct val="150000"/>
              </a:lnSpc>
              <a:spcBef>
                <a:spcPct val="0"/>
              </a:spcBef>
              <a:spcAft>
                <a:spcPts val="0"/>
              </a:spcAft>
              <a:buFont typeface="Arial"/>
              <a:buChar char="–"/>
              <a:defRPr/>
            </a:pPr>
            <a:r>
              <a:rPr lang="en-US" sz="2400" dirty="0" smtClean="0">
                <a:solidFill>
                  <a:schemeClr val="tx2">
                    <a:lumMod val="50000"/>
                  </a:schemeClr>
                </a:solidFill>
                <a:latin typeface="+mn-lt"/>
                <a:ea typeface="+mn-ea"/>
              </a:rPr>
              <a:t>Inability to forgive</a:t>
            </a:r>
          </a:p>
          <a:p>
            <a:pPr lvl="1" eaLnBrk="1" fontAlgn="auto" hangingPunct="1">
              <a:lnSpc>
                <a:spcPct val="150000"/>
              </a:lnSpc>
              <a:spcBef>
                <a:spcPct val="0"/>
              </a:spcBef>
              <a:spcAft>
                <a:spcPts val="0"/>
              </a:spcAft>
              <a:buFont typeface="Arial"/>
              <a:buChar char="–"/>
              <a:defRPr/>
            </a:pPr>
            <a:r>
              <a:rPr lang="en-US" sz="2400" dirty="0" smtClean="0">
                <a:solidFill>
                  <a:schemeClr val="tx2">
                    <a:lumMod val="50000"/>
                  </a:schemeClr>
                </a:solidFill>
                <a:latin typeface="+mn-lt"/>
                <a:ea typeface="+mn-ea"/>
              </a:rPr>
              <a:t>Loss of trust </a:t>
            </a:r>
          </a:p>
          <a:p>
            <a:pPr eaLnBrk="1" fontAlgn="auto" hangingPunct="1">
              <a:lnSpc>
                <a:spcPct val="65000"/>
              </a:lnSpc>
              <a:spcAft>
                <a:spcPts val="0"/>
              </a:spcAft>
              <a:buFontTx/>
              <a:buNone/>
              <a:defRPr/>
            </a:pPr>
            <a:endParaRPr lang="en-US" sz="1800" i="1" dirty="0" smtClean="0">
              <a:solidFill>
                <a:schemeClr val="tx2">
                  <a:lumMod val="50000"/>
                </a:schemeClr>
              </a:solidFill>
              <a:ea typeface="+mn-ea"/>
            </a:endParaRPr>
          </a:p>
        </p:txBody>
      </p:sp>
      <p:pic>
        <p:nvPicPr>
          <p:cNvPr id="972803" name="Picture 4" descr="compassion"/>
          <p:cNvPicPr>
            <a:picLocks noChangeAspect="1" noChangeArrowheads="1"/>
          </p:cNvPicPr>
          <p:nvPr/>
        </p:nvPicPr>
        <p:blipFill>
          <a:blip r:embed="rId3" cstate="print"/>
          <a:srcRect/>
          <a:stretch>
            <a:fillRect/>
          </a:stretch>
        </p:blipFill>
        <p:spPr bwMode="auto">
          <a:xfrm>
            <a:off x="342900" y="2286000"/>
            <a:ext cx="5127625" cy="3581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1" name="Rectangle 2"/>
          <p:cNvSpPr>
            <a:spLocks noGrp="1" noChangeArrowheads="1"/>
          </p:cNvSpPr>
          <p:nvPr>
            <p:ph type="title" idx="4294967295"/>
          </p:nvPr>
        </p:nvSpPr>
        <p:spPr>
          <a:xfrm>
            <a:off x="0" y="0"/>
            <a:ext cx="10287000" cy="1295400"/>
          </a:xfrm>
        </p:spPr>
        <p:txBody>
          <a:bodyPr>
            <a:normAutofit/>
          </a:bodyPr>
          <a:lstStyle/>
          <a:p>
            <a:pPr eaLnBrk="1" hangingPunct="1"/>
            <a:r>
              <a:rPr lang="en-US" sz="3200" dirty="0" smtClean="0"/>
              <a:t>Reintegration</a:t>
            </a:r>
          </a:p>
        </p:txBody>
      </p:sp>
      <p:sp>
        <p:nvSpPr>
          <p:cNvPr id="768002" name="Rectangle 3"/>
          <p:cNvSpPr>
            <a:spLocks noGrp="1" noChangeArrowheads="1"/>
          </p:cNvSpPr>
          <p:nvPr>
            <p:ph type="body" idx="4294967295"/>
          </p:nvPr>
        </p:nvSpPr>
        <p:spPr>
          <a:xfrm>
            <a:off x="1333500" y="1600201"/>
            <a:ext cx="8229600" cy="4343400"/>
          </a:xfrm>
        </p:spPr>
        <p:txBody>
          <a:bodyPr>
            <a:normAutofit/>
          </a:bodyPr>
          <a:lstStyle/>
          <a:p>
            <a:pPr eaLnBrk="1" hangingPunct="1"/>
            <a:r>
              <a:rPr lang="en-US" dirty="0" smtClean="0">
                <a:latin typeface="+mn-lt"/>
              </a:rPr>
              <a:t>5 critical challenges / tasks service member needs to master</a:t>
            </a:r>
          </a:p>
          <a:p>
            <a:pPr eaLnBrk="1" hangingPunct="1">
              <a:buFontTx/>
              <a:buNone/>
            </a:pPr>
            <a:r>
              <a:rPr lang="en-US" dirty="0" smtClean="0">
                <a:latin typeface="+mn-lt"/>
              </a:rPr>
              <a:t>	 1. Overcome alienation</a:t>
            </a:r>
          </a:p>
          <a:p>
            <a:pPr lvl="1" eaLnBrk="1" hangingPunct="1">
              <a:buFontTx/>
              <a:buNone/>
            </a:pPr>
            <a:r>
              <a:rPr lang="en-US" sz="3200" dirty="0" smtClean="0">
                <a:latin typeface="+mn-lt"/>
              </a:rPr>
              <a:t>2. Move from simplicity to complexity</a:t>
            </a:r>
          </a:p>
          <a:p>
            <a:pPr lvl="1" eaLnBrk="1" hangingPunct="1">
              <a:buFontTx/>
              <a:buNone/>
            </a:pPr>
            <a:r>
              <a:rPr lang="en-US" sz="3200" dirty="0" smtClean="0">
                <a:latin typeface="+mn-lt"/>
              </a:rPr>
              <a:t>3. Replace war with another form of high</a:t>
            </a:r>
          </a:p>
          <a:p>
            <a:pPr lvl="1" eaLnBrk="1" hangingPunct="1">
              <a:buFontTx/>
              <a:buNone/>
            </a:pPr>
            <a:r>
              <a:rPr lang="en-US" sz="3200" dirty="0" smtClean="0">
                <a:latin typeface="+mn-lt"/>
              </a:rPr>
              <a:t>4. Move beyond war and find meaning in life</a:t>
            </a:r>
          </a:p>
          <a:p>
            <a:pPr lvl="1" eaLnBrk="1" hangingPunct="1">
              <a:buFontTx/>
              <a:buNone/>
            </a:pPr>
            <a:r>
              <a:rPr lang="en-US" sz="3200" dirty="0" smtClean="0">
                <a:latin typeface="+mn-lt"/>
              </a:rPr>
              <a:t>5. Come to peace w/self, God, and others</a:t>
            </a:r>
          </a:p>
        </p:txBody>
      </p:sp>
      <p:sp>
        <p:nvSpPr>
          <p:cNvPr id="768003" name="Text Box 4"/>
          <p:cNvSpPr txBox="1">
            <a:spLocks noChangeArrowheads="1"/>
          </p:cNvSpPr>
          <p:nvPr/>
        </p:nvSpPr>
        <p:spPr bwMode="auto">
          <a:xfrm>
            <a:off x="6499225" y="6284913"/>
            <a:ext cx="184150" cy="366712"/>
          </a:xfrm>
          <a:prstGeom prst="rect">
            <a:avLst/>
          </a:prstGeom>
          <a:noFill/>
          <a:ln w="9525">
            <a:noFill/>
            <a:miter lim="800000"/>
            <a:headEnd/>
            <a:tailEnd/>
          </a:ln>
        </p:spPr>
        <p:txBody>
          <a:bodyPr wrap="none">
            <a:spAutoFit/>
          </a:bodyPr>
          <a:lstStyle/>
          <a:p>
            <a:endParaRPr lang="en-US"/>
          </a:p>
        </p:txBody>
      </p:sp>
      <p:sp>
        <p:nvSpPr>
          <p:cNvPr id="5" name="TextBox 4"/>
          <p:cNvSpPr txBox="1"/>
          <p:nvPr/>
        </p:nvSpPr>
        <p:spPr>
          <a:xfrm>
            <a:off x="1028700" y="5638800"/>
            <a:ext cx="9258300" cy="830997"/>
          </a:xfrm>
          <a:prstGeom prst="rect">
            <a:avLst/>
          </a:prstGeom>
          <a:noFill/>
        </p:spPr>
        <p:txBody>
          <a:bodyPr wrap="square" rtlCol="0">
            <a:spAutoFit/>
          </a:bodyPr>
          <a:lstStyle/>
          <a:p>
            <a:r>
              <a:rPr lang="en-US" sz="2400" dirty="0" smtClean="0">
                <a:latin typeface="+mn-lt"/>
              </a:rPr>
              <a:t>CH (LTC) John Morris, Minnesota National Guard</a:t>
            </a:r>
          </a:p>
          <a:p>
            <a:r>
              <a:rPr lang="en-US" sz="2400" dirty="0" smtClean="0">
                <a:latin typeface="+mn-lt"/>
              </a:rPr>
              <a:t>Beyond the Yellow Ribbon reintegration program.</a:t>
            </a:r>
            <a:endParaRPr lang="en-US" sz="2400" dirty="0">
              <a:latin typeface="+mn-lt"/>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Campus Challenges</a:t>
            </a:r>
            <a:endParaRPr lang="en-US" dirty="0"/>
          </a:p>
        </p:txBody>
      </p:sp>
      <p:sp>
        <p:nvSpPr>
          <p:cNvPr id="7" name="TextBox 6"/>
          <p:cNvSpPr txBox="1"/>
          <p:nvPr/>
        </p:nvSpPr>
        <p:spPr>
          <a:xfrm>
            <a:off x="0" y="6412468"/>
            <a:ext cx="10287000" cy="369332"/>
          </a:xfrm>
          <a:prstGeom prst="rect">
            <a:avLst/>
          </a:prstGeom>
          <a:noFill/>
        </p:spPr>
        <p:txBody>
          <a:bodyPr wrap="square" rtlCol="0">
            <a:spAutoFit/>
          </a:bodyPr>
          <a:lstStyle/>
          <a:p>
            <a:pPr algn="ctr"/>
            <a:r>
              <a:rPr lang="en-US" dirty="0" smtClean="0">
                <a:latin typeface="+mn-lt"/>
              </a:rPr>
              <a:t>© 2010 Center for Deployment Psychology</a:t>
            </a:r>
            <a:endParaRPr lang="en-US" dirty="0">
              <a:latin typeface="+mn-lt"/>
            </a:endParaRPr>
          </a:p>
        </p:txBody>
      </p:sp>
      <p:pic>
        <p:nvPicPr>
          <p:cNvPr id="6" name="557 Postdeployment.wmv">
            <a:hlinkClick r:id="" action="ppaction://media"/>
          </p:cNvPr>
          <p:cNvPicPr>
            <a:picLocks noGrp="1" noRot="1" noChangeAspect="1"/>
          </p:cNvPicPr>
          <p:nvPr>
            <p:ph idx="1"/>
            <a:videoFile r:link="rId1"/>
          </p:nvPr>
        </p:nvPicPr>
        <p:blipFill>
          <a:blip r:embed="rId4" cstate="print"/>
          <a:stretch>
            <a:fillRect/>
          </a:stretch>
        </p:blipFill>
        <p:spPr>
          <a:xfrm>
            <a:off x="571500" y="1290638"/>
            <a:ext cx="9144000" cy="51435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1" name="Rectangle 2"/>
          <p:cNvSpPr>
            <a:spLocks noGrp="1" noChangeArrowheads="1"/>
          </p:cNvSpPr>
          <p:nvPr>
            <p:ph type="title"/>
          </p:nvPr>
        </p:nvSpPr>
        <p:spPr/>
        <p:txBody>
          <a:bodyPr/>
          <a:lstStyle/>
          <a:p>
            <a:pPr eaLnBrk="1" hangingPunct="1"/>
            <a:r>
              <a:rPr lang="en-US" sz="4000" smtClean="0">
                <a:latin typeface="Georgia" pitchFamily="18" charset="0"/>
              </a:rPr>
              <a:t>BATTLEMIND Skills</a:t>
            </a:r>
          </a:p>
        </p:txBody>
      </p:sp>
      <p:sp>
        <p:nvSpPr>
          <p:cNvPr id="817154" name="Rectangle 3"/>
          <p:cNvSpPr>
            <a:spLocks noChangeArrowheads="1"/>
          </p:cNvSpPr>
          <p:nvPr/>
        </p:nvSpPr>
        <p:spPr bwMode="auto">
          <a:xfrm>
            <a:off x="952500" y="1524000"/>
            <a:ext cx="8820150" cy="609600"/>
          </a:xfrm>
          <a:prstGeom prst="rect">
            <a:avLst/>
          </a:prstGeom>
          <a:noFill/>
          <a:ln w="9525">
            <a:noFill/>
            <a:miter lim="800000"/>
            <a:headEnd/>
            <a:tailEnd/>
          </a:ln>
        </p:spPr>
        <p:txBody>
          <a:bodyPr/>
          <a:lstStyle/>
          <a:p>
            <a:pPr marL="342900" indent="-342900">
              <a:lnSpc>
                <a:spcPct val="80000"/>
              </a:lnSpc>
              <a:spcBef>
                <a:spcPct val="20000"/>
              </a:spcBef>
              <a:defRPr/>
            </a:pPr>
            <a:r>
              <a:rPr lang="en-US" sz="2400" dirty="0"/>
              <a:t>	</a:t>
            </a:r>
            <a:r>
              <a:rPr lang="en-US" sz="2400" b="1" u="sng" dirty="0">
                <a:latin typeface="+mn-lt"/>
              </a:rPr>
              <a:t>WHILE DEPLOYED</a:t>
            </a:r>
            <a:r>
              <a:rPr lang="en-US" sz="2400" dirty="0">
                <a:latin typeface="+mn-lt"/>
              </a:rPr>
              <a:t>			</a:t>
            </a:r>
            <a:r>
              <a:rPr lang="en-US" sz="2400" b="1" u="sng" dirty="0">
                <a:latin typeface="+mn-lt"/>
              </a:rPr>
              <a:t>HOME</a:t>
            </a:r>
          </a:p>
        </p:txBody>
      </p:sp>
      <p:sp>
        <p:nvSpPr>
          <p:cNvPr id="817155" name="Text Box 4"/>
          <p:cNvSpPr txBox="1">
            <a:spLocks noChangeArrowheads="1"/>
          </p:cNvSpPr>
          <p:nvPr/>
        </p:nvSpPr>
        <p:spPr bwMode="auto">
          <a:xfrm>
            <a:off x="1028700" y="2209800"/>
            <a:ext cx="9544050" cy="4667250"/>
          </a:xfrm>
          <a:prstGeom prst="rect">
            <a:avLst/>
          </a:prstGeom>
          <a:noFill/>
          <a:ln w="9525">
            <a:noFill/>
            <a:miter lim="800000"/>
            <a:headEnd/>
            <a:tailEnd/>
          </a:ln>
        </p:spPr>
        <p:txBody>
          <a:bodyPr wrap="square">
            <a:spAutoFit/>
          </a:bodyPr>
          <a:lstStyle/>
          <a:p>
            <a:pPr>
              <a:defRPr/>
            </a:pPr>
            <a:r>
              <a:rPr lang="en-US" sz="2800" b="1" dirty="0">
                <a:latin typeface="+mn-lt"/>
              </a:rPr>
              <a:t>B</a:t>
            </a:r>
            <a:r>
              <a:rPr lang="en-US" sz="2400" dirty="0">
                <a:latin typeface="+mn-lt"/>
              </a:rPr>
              <a:t>uddies (cohesion) 		vs. 	Withdrawal</a:t>
            </a:r>
          </a:p>
          <a:p>
            <a:pPr>
              <a:defRPr/>
            </a:pPr>
            <a:r>
              <a:rPr lang="en-US" sz="2800" b="1" dirty="0">
                <a:latin typeface="+mn-lt"/>
              </a:rPr>
              <a:t>A</a:t>
            </a:r>
            <a:r>
              <a:rPr lang="en-US" sz="2400" dirty="0">
                <a:latin typeface="+mn-lt"/>
              </a:rPr>
              <a:t>ccountability 		vs. 	Controlling</a:t>
            </a:r>
          </a:p>
          <a:p>
            <a:pPr>
              <a:defRPr/>
            </a:pPr>
            <a:r>
              <a:rPr lang="en-US" sz="2800" b="1" dirty="0">
                <a:latin typeface="+mn-lt"/>
              </a:rPr>
              <a:t>T</a:t>
            </a:r>
            <a:r>
              <a:rPr lang="en-US" sz="2400" dirty="0">
                <a:latin typeface="+mn-lt"/>
              </a:rPr>
              <a:t>argeted Aggression 		vs. 	Inappropriate Aggression</a:t>
            </a:r>
          </a:p>
          <a:p>
            <a:pPr>
              <a:defRPr/>
            </a:pPr>
            <a:r>
              <a:rPr lang="en-US" sz="2800" b="1" dirty="0">
                <a:latin typeface="+mn-lt"/>
              </a:rPr>
              <a:t>T</a:t>
            </a:r>
            <a:r>
              <a:rPr lang="en-US" sz="2400" dirty="0">
                <a:latin typeface="+mn-lt"/>
              </a:rPr>
              <a:t>actical Awareness 		vs. 	</a:t>
            </a:r>
            <a:r>
              <a:rPr lang="en-US" sz="2400" dirty="0" err="1">
                <a:latin typeface="+mn-lt"/>
              </a:rPr>
              <a:t>Hypervigilance</a:t>
            </a:r>
            <a:endParaRPr lang="en-US" sz="2400" dirty="0">
              <a:latin typeface="+mn-lt"/>
            </a:endParaRPr>
          </a:p>
          <a:p>
            <a:pPr>
              <a:defRPr/>
            </a:pPr>
            <a:r>
              <a:rPr lang="en-US" sz="2800" b="1" dirty="0">
                <a:latin typeface="+mn-lt"/>
              </a:rPr>
              <a:t>L</a:t>
            </a:r>
            <a:r>
              <a:rPr lang="en-US" sz="2400" dirty="0">
                <a:latin typeface="+mn-lt"/>
              </a:rPr>
              <a:t>ethally Armed 		vs. 	“Locked and Loaded” at Home</a:t>
            </a:r>
          </a:p>
          <a:p>
            <a:pPr>
              <a:defRPr/>
            </a:pPr>
            <a:r>
              <a:rPr lang="en-US" sz="2800" b="1" dirty="0">
                <a:latin typeface="+mn-lt"/>
              </a:rPr>
              <a:t>E</a:t>
            </a:r>
            <a:r>
              <a:rPr lang="en-US" sz="2400" dirty="0">
                <a:latin typeface="+mn-lt"/>
              </a:rPr>
              <a:t>motional Control 		vs. 	Anger/Detachment</a:t>
            </a:r>
          </a:p>
          <a:p>
            <a:pPr>
              <a:defRPr/>
            </a:pPr>
            <a:r>
              <a:rPr lang="en-US" sz="2800" b="1" dirty="0">
                <a:latin typeface="+mn-lt"/>
              </a:rPr>
              <a:t>M</a:t>
            </a:r>
            <a:r>
              <a:rPr lang="en-US" sz="2400" dirty="0">
                <a:latin typeface="+mn-lt"/>
              </a:rPr>
              <a:t>ission OPSEC		vs. 	Secretiveness</a:t>
            </a:r>
          </a:p>
          <a:p>
            <a:pPr>
              <a:defRPr/>
            </a:pPr>
            <a:r>
              <a:rPr lang="en-US" sz="2800" b="1" dirty="0">
                <a:latin typeface="+mn-lt"/>
              </a:rPr>
              <a:t>I</a:t>
            </a:r>
            <a:r>
              <a:rPr lang="en-US" sz="2400" dirty="0">
                <a:latin typeface="+mn-lt"/>
              </a:rPr>
              <a:t>ndividual Responsibility 	vs. 	Guilt</a:t>
            </a:r>
          </a:p>
          <a:p>
            <a:pPr>
              <a:defRPr/>
            </a:pPr>
            <a:r>
              <a:rPr lang="en-US" sz="2800" b="1" dirty="0">
                <a:latin typeface="+mn-lt"/>
              </a:rPr>
              <a:t>N</a:t>
            </a:r>
            <a:r>
              <a:rPr lang="en-US" sz="2400" dirty="0">
                <a:latin typeface="+mn-lt"/>
              </a:rPr>
              <a:t>on-Defensive Driving 	vs. 	Aggressive Driving</a:t>
            </a:r>
          </a:p>
          <a:p>
            <a:pPr>
              <a:defRPr/>
            </a:pPr>
            <a:r>
              <a:rPr lang="en-US" sz="2800" b="1" dirty="0">
                <a:latin typeface="+mn-lt"/>
              </a:rPr>
              <a:t>D</a:t>
            </a:r>
            <a:r>
              <a:rPr lang="en-US" sz="2400" dirty="0">
                <a:latin typeface="+mn-lt"/>
              </a:rPr>
              <a:t>iscipline and Ordering 	vs. 	Conflict</a:t>
            </a:r>
          </a:p>
          <a:p>
            <a:pPr>
              <a:defRPr/>
            </a:pPr>
            <a:r>
              <a:rPr lang="en-US" sz="2000" i="1" dirty="0">
                <a:latin typeface="+mn-lt"/>
              </a:rPr>
              <a:t>								</a:t>
            </a:r>
            <a:endParaRPr lang="en-US" dirty="0">
              <a:latin typeface="+mn-lt"/>
            </a:endParaRPr>
          </a:p>
        </p:txBody>
      </p:sp>
      <p:sp>
        <p:nvSpPr>
          <p:cNvPr id="5" name="Rectangle 3"/>
          <p:cNvSpPr txBox="1">
            <a:spLocks noChangeArrowheads="1"/>
          </p:cNvSpPr>
          <p:nvPr/>
        </p:nvSpPr>
        <p:spPr bwMode="auto">
          <a:xfrm>
            <a:off x="7581900" y="1981200"/>
            <a:ext cx="1600200" cy="304800"/>
          </a:xfrm>
          <a:prstGeom prst="rect">
            <a:avLst/>
          </a:prstGeom>
          <a:noFill/>
          <a:ln w="9525">
            <a:noFill/>
            <a:miter lim="800000"/>
            <a:headEnd/>
            <a:tailEnd/>
          </a:ln>
        </p:spPr>
        <p:txBody>
          <a:bodyPr/>
          <a:lstStyle/>
          <a:p>
            <a:pPr marL="342900" indent="-342900" algn="ctr">
              <a:lnSpc>
                <a:spcPct val="90000"/>
              </a:lnSpc>
              <a:spcBef>
                <a:spcPct val="20000"/>
              </a:spcBef>
              <a:defRPr/>
            </a:pPr>
            <a:r>
              <a:rPr lang="en-US" sz="1200" b="1" kern="0" dirty="0">
                <a:solidFill>
                  <a:srgbClr val="CC3300"/>
                </a:solidFill>
                <a:latin typeface="+mn-lt"/>
              </a:rPr>
              <a:t>Post -Deployment</a:t>
            </a:r>
          </a:p>
          <a:p>
            <a:pPr marL="342900" indent="-342900" algn="ctr">
              <a:lnSpc>
                <a:spcPct val="90000"/>
              </a:lnSpc>
              <a:spcBef>
                <a:spcPct val="20000"/>
              </a:spcBef>
              <a:defRPr/>
            </a:pPr>
            <a:endParaRPr lang="en-US" sz="1000" b="1" kern="0" dirty="0">
              <a:solidFill>
                <a:srgbClr val="CC3300"/>
              </a:solidFill>
              <a:latin typeface="+mn-lt"/>
            </a:endParaRPr>
          </a:p>
        </p:txBody>
      </p:sp>
      <p:sp>
        <p:nvSpPr>
          <p:cNvPr id="993285" name="AutoShape 6"/>
          <p:cNvSpPr>
            <a:spLocks noChangeArrowheads="1"/>
          </p:cNvSpPr>
          <p:nvPr/>
        </p:nvSpPr>
        <p:spPr bwMode="auto">
          <a:xfrm>
            <a:off x="8496300" y="1676400"/>
            <a:ext cx="1295400" cy="609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793" y="5399"/>
                  <a:pt x="10787" y="5400"/>
                  <a:pt x="10781" y="5400"/>
                </a:cubicBezTo>
                <a:lnTo>
                  <a:pt x="10763" y="0"/>
                </a:lnTo>
                <a:cubicBezTo>
                  <a:pt x="10775" y="0"/>
                  <a:pt x="10787"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FF00">
              <a:alpha val="50195"/>
            </a:srgbClr>
          </a:solidFill>
          <a:ln w="19050">
            <a:solidFill>
              <a:srgbClr val="000000"/>
            </a:solidFill>
            <a:miter lim="800000"/>
            <a:headEnd/>
            <a:tailEnd/>
          </a:ln>
        </p:spPr>
        <p:txBody>
          <a:bodyPr wrap="none" anchor="ctr"/>
          <a:lstStyle/>
          <a:p>
            <a:endParaRPr lang="en-US"/>
          </a:p>
        </p:txBody>
      </p:sp>
      <p:sp>
        <p:nvSpPr>
          <p:cNvPr id="993286" name="AutoShape 7"/>
          <p:cNvSpPr>
            <a:spLocks noChangeArrowheads="1"/>
          </p:cNvSpPr>
          <p:nvPr/>
        </p:nvSpPr>
        <p:spPr bwMode="auto">
          <a:xfrm rot="5400000" flipH="1" flipV="1">
            <a:off x="8420100" y="1447800"/>
            <a:ext cx="533400" cy="990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608" y="10668"/>
                </a:moveTo>
                <a:cubicBezTo>
                  <a:pt x="16536" y="7511"/>
                  <a:pt x="13957" y="4990"/>
                  <a:pt x="10800" y="4990"/>
                </a:cubicBezTo>
                <a:cubicBezTo>
                  <a:pt x="10792" y="4989"/>
                  <a:pt x="10785" y="4990"/>
                  <a:pt x="10778" y="4990"/>
                </a:cubicBezTo>
                <a:lnTo>
                  <a:pt x="10760" y="0"/>
                </a:lnTo>
                <a:cubicBezTo>
                  <a:pt x="10773" y="0"/>
                  <a:pt x="10786" y="-1"/>
                  <a:pt x="10800" y="0"/>
                </a:cubicBezTo>
                <a:cubicBezTo>
                  <a:pt x="16669" y="0"/>
                  <a:pt x="21463" y="4687"/>
                  <a:pt x="21597" y="10554"/>
                </a:cubicBezTo>
                <a:lnTo>
                  <a:pt x="24296" y="10493"/>
                </a:lnTo>
                <a:lnTo>
                  <a:pt x="19220" y="15804"/>
                </a:lnTo>
                <a:lnTo>
                  <a:pt x="13909" y="10729"/>
                </a:lnTo>
                <a:lnTo>
                  <a:pt x="16608" y="10668"/>
                </a:lnTo>
                <a:close/>
              </a:path>
            </a:pathLst>
          </a:custGeom>
          <a:solidFill>
            <a:srgbClr val="FFFF00">
              <a:alpha val="50195"/>
            </a:srgbClr>
          </a:solidFill>
          <a:ln w="19050">
            <a:solidFill>
              <a:srgbClr val="000000"/>
            </a:solidFill>
            <a:miter lim="800000"/>
            <a:headEnd/>
            <a:tailEnd/>
          </a:ln>
        </p:spPr>
        <p:txBody>
          <a:bodyPr wrap="none" anchor="ctr"/>
          <a:lstStyle/>
          <a:p>
            <a:endParaRPr lang="en-US"/>
          </a:p>
        </p:txBody>
      </p:sp>
      <p:sp>
        <p:nvSpPr>
          <p:cNvPr id="993287" name="AutoShape 8"/>
          <p:cNvSpPr>
            <a:spLocks noChangeArrowheads="1"/>
          </p:cNvSpPr>
          <p:nvPr/>
        </p:nvSpPr>
        <p:spPr bwMode="auto">
          <a:xfrm rot="10800000">
            <a:off x="8115300" y="2057400"/>
            <a:ext cx="1676400" cy="533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FF00">
              <a:alpha val="50195"/>
            </a:srgbClr>
          </a:solidFill>
          <a:ln w="19050">
            <a:solidFill>
              <a:srgbClr val="000000"/>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47650" y="838200"/>
          <a:ext cx="1072515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95250" y="304800"/>
          <a:ext cx="1038225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2967334"/>
            <a:ext cx="10287000" cy="110799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RESILIENCE</a:t>
            </a:r>
            <a:endParaRPr lang="en-US" sz="6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Quad Arrow 5"/>
          <p:cNvSpPr/>
          <p:nvPr/>
        </p:nvSpPr>
        <p:spPr>
          <a:xfrm>
            <a:off x="266700" y="1447800"/>
            <a:ext cx="9753600" cy="5334000"/>
          </a:xfrm>
          <a:prstGeom prst="quadArrow">
            <a:avLst>
              <a:gd name="adj1" fmla="val 9195"/>
              <a:gd name="adj2" fmla="val 22500"/>
              <a:gd name="adj3" fmla="val 225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485900" y="3881735"/>
            <a:ext cx="3200400" cy="46166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Combat Stress</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16200000">
            <a:off x="4252310" y="5103167"/>
            <a:ext cx="1828801" cy="46166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Resilience</a:t>
            </a:r>
            <a:endParaRPr lang="en-US" sz="2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9" name="Rectangle 8"/>
          <p:cNvSpPr/>
          <p:nvPr/>
        </p:nvSpPr>
        <p:spPr>
          <a:xfrm rot="16200000">
            <a:off x="4219300" y="2664768"/>
            <a:ext cx="1828801" cy="46166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Resilience</a:t>
            </a:r>
            <a:endParaRPr lang="en-US" sz="2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0" name="Rectangle 9"/>
          <p:cNvSpPr/>
          <p:nvPr/>
        </p:nvSpPr>
        <p:spPr>
          <a:xfrm>
            <a:off x="563853" y="3810000"/>
            <a:ext cx="750526" cy="461665"/>
          </a:xfrm>
          <a:prstGeom prst="rect">
            <a:avLst/>
          </a:prstGeom>
          <a:noFill/>
        </p:spPr>
        <p:txBody>
          <a:bodyPr wrap="none" lIns="91440" tIns="45720" rIns="91440" bIns="45720">
            <a:spAutoFit/>
          </a:bodyPr>
          <a:lstStyle/>
          <a:p>
            <a:pPr algn="ctr"/>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Low</a:t>
            </a:r>
            <a:endPar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8496300" y="3886200"/>
            <a:ext cx="1531647" cy="461665"/>
          </a:xfrm>
          <a:prstGeom prst="rect">
            <a:avLst/>
          </a:prstGeom>
          <a:noFill/>
        </p:spPr>
        <p:txBody>
          <a:bodyPr wrap="square" lIns="91440" tIns="45720" rIns="91440" bIns="45720">
            <a:spAutoFit/>
          </a:bodyPr>
          <a:lstStyle/>
          <a:p>
            <a:pPr algn="ctr"/>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High</a:t>
            </a:r>
            <a:endPar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ectangle 11"/>
          <p:cNvSpPr/>
          <p:nvPr/>
        </p:nvSpPr>
        <p:spPr>
          <a:xfrm>
            <a:off x="4781245" y="6019800"/>
            <a:ext cx="750526" cy="461665"/>
          </a:xfrm>
          <a:prstGeom prst="rect">
            <a:avLst/>
          </a:prstGeom>
          <a:noFill/>
        </p:spPr>
        <p:txBody>
          <a:bodyPr wrap="none" lIns="91440" tIns="45720" rIns="91440" bIns="45720">
            <a:spAutoFit/>
          </a:bodyPr>
          <a:lstStyle/>
          <a:p>
            <a:pPr algn="ctr"/>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Low</a:t>
            </a:r>
            <a:endPar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Rectangle 12"/>
          <p:cNvSpPr/>
          <p:nvPr/>
        </p:nvSpPr>
        <p:spPr>
          <a:xfrm>
            <a:off x="4781245" y="1671935"/>
            <a:ext cx="819455" cy="461665"/>
          </a:xfrm>
          <a:prstGeom prst="rect">
            <a:avLst/>
          </a:prstGeom>
          <a:noFill/>
        </p:spPr>
        <p:txBody>
          <a:bodyPr wrap="none" lIns="91440" tIns="45720" rIns="91440" bIns="45720">
            <a:spAutoFit/>
          </a:bodyPr>
          <a:lstStyle/>
          <a:p>
            <a:pPr algn="ctr"/>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High</a:t>
            </a:r>
            <a:endPar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Rectangle 13"/>
          <p:cNvSpPr/>
          <p:nvPr/>
        </p:nvSpPr>
        <p:spPr>
          <a:xfrm>
            <a:off x="5676900" y="3886200"/>
            <a:ext cx="3200400" cy="46166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Combat Stress</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TextBox 14"/>
          <p:cNvSpPr txBox="1"/>
          <p:nvPr/>
        </p:nvSpPr>
        <p:spPr>
          <a:xfrm>
            <a:off x="8420100" y="2057400"/>
            <a:ext cx="1866900" cy="1371600"/>
          </a:xfrm>
          <a:prstGeom prst="rect">
            <a:avLst/>
          </a:prstGeom>
          <a:noFill/>
        </p:spPr>
        <p:txBody>
          <a:bodyPr wrap="square" rtlCol="0">
            <a:noAutofit/>
          </a:bodyPr>
          <a:lstStyle/>
          <a:p>
            <a:pPr algn="r">
              <a:buFontTx/>
              <a:buChar char="-"/>
            </a:pPr>
            <a:r>
              <a:rPr lang="en-US" sz="1300" dirty="0" smtClean="0">
                <a:latin typeface="+mj-lt"/>
              </a:rPr>
              <a:t>Multiple deployments</a:t>
            </a:r>
          </a:p>
          <a:p>
            <a:pPr algn="r">
              <a:buFontTx/>
              <a:buChar char="-"/>
            </a:pPr>
            <a:r>
              <a:rPr lang="en-US" sz="1300" dirty="0" smtClean="0">
                <a:latin typeface="+mj-lt"/>
              </a:rPr>
              <a:t>Long deployments</a:t>
            </a:r>
          </a:p>
          <a:p>
            <a:pPr algn="r">
              <a:buFontTx/>
              <a:buChar char="-"/>
            </a:pPr>
            <a:r>
              <a:rPr lang="en-US" sz="1300" dirty="0" smtClean="0">
                <a:latin typeface="+mj-lt"/>
              </a:rPr>
              <a:t>High combat ops</a:t>
            </a:r>
          </a:p>
          <a:p>
            <a:pPr algn="r">
              <a:buFontTx/>
              <a:buChar char="-"/>
            </a:pPr>
            <a:r>
              <a:rPr lang="en-US" sz="1300" dirty="0" smtClean="0">
                <a:latin typeface="+mj-lt"/>
              </a:rPr>
              <a:t>Relationship stress</a:t>
            </a:r>
          </a:p>
          <a:p>
            <a:pPr algn="r">
              <a:buFontTx/>
              <a:buChar char="-"/>
            </a:pPr>
            <a:r>
              <a:rPr lang="en-US" sz="1300" dirty="0" smtClean="0">
                <a:latin typeface="+mj-lt"/>
              </a:rPr>
              <a:t>Trauma</a:t>
            </a:r>
            <a:r>
              <a:rPr lang="en-US" sz="1300" dirty="0" smtClean="0"/>
              <a:t> Fatigue</a:t>
            </a:r>
          </a:p>
          <a:p>
            <a:pPr algn="r">
              <a:buFontTx/>
              <a:buChar char="-"/>
            </a:pPr>
            <a:r>
              <a:rPr lang="en-US" sz="1300" dirty="0" smtClean="0"/>
              <a:t>Moral injury</a:t>
            </a:r>
          </a:p>
          <a:p>
            <a:pPr algn="r">
              <a:buFontTx/>
              <a:buChar char="-"/>
            </a:pPr>
            <a:r>
              <a:rPr lang="en-US" sz="1300" dirty="0" smtClean="0"/>
              <a:t>Grief</a:t>
            </a:r>
            <a:endParaRPr lang="en-US" sz="1300" dirty="0" smtClean="0">
              <a:latin typeface="+mj-lt"/>
            </a:endParaRPr>
          </a:p>
          <a:p>
            <a:pPr algn="r">
              <a:buFontTx/>
              <a:buChar char="-"/>
            </a:pPr>
            <a:r>
              <a:rPr lang="en-US" sz="1300" dirty="0" smtClean="0">
                <a:latin typeface="+mj-lt"/>
              </a:rPr>
              <a:t>Other</a:t>
            </a:r>
          </a:p>
        </p:txBody>
      </p:sp>
      <p:sp>
        <p:nvSpPr>
          <p:cNvPr id="16" name="TextBox 15"/>
          <p:cNvSpPr txBox="1"/>
          <p:nvPr/>
        </p:nvSpPr>
        <p:spPr>
          <a:xfrm>
            <a:off x="6057900" y="1295400"/>
            <a:ext cx="1600200" cy="1371600"/>
          </a:xfrm>
          <a:prstGeom prst="rect">
            <a:avLst/>
          </a:prstGeom>
          <a:noFill/>
        </p:spPr>
        <p:txBody>
          <a:bodyPr wrap="square" rtlCol="0">
            <a:noAutofit/>
          </a:bodyPr>
          <a:lstStyle/>
          <a:p>
            <a:pPr>
              <a:buFontTx/>
              <a:buChar char="-"/>
            </a:pPr>
            <a:r>
              <a:rPr lang="en-US" sz="1300" dirty="0" smtClean="0">
                <a:latin typeface="+mj-lt"/>
              </a:rPr>
              <a:t>Unit cohesion</a:t>
            </a:r>
          </a:p>
          <a:p>
            <a:pPr>
              <a:buFontTx/>
              <a:buChar char="-"/>
            </a:pPr>
            <a:r>
              <a:rPr lang="en-US" sz="1300" dirty="0" smtClean="0">
                <a:latin typeface="+mj-lt"/>
              </a:rPr>
              <a:t>High leadership</a:t>
            </a:r>
          </a:p>
          <a:p>
            <a:pPr>
              <a:buFontTx/>
              <a:buChar char="-"/>
            </a:pPr>
            <a:r>
              <a:rPr lang="en-US" sz="1300" dirty="0" smtClean="0">
                <a:latin typeface="+mj-lt"/>
              </a:rPr>
              <a:t>Proper training</a:t>
            </a:r>
          </a:p>
          <a:p>
            <a:pPr>
              <a:buFontTx/>
              <a:buChar char="-"/>
            </a:pPr>
            <a:r>
              <a:rPr lang="en-US" sz="1300" dirty="0" smtClean="0">
                <a:latin typeface="+mj-lt"/>
              </a:rPr>
              <a:t>Social support</a:t>
            </a:r>
          </a:p>
          <a:p>
            <a:pPr>
              <a:buFontTx/>
              <a:buChar char="-"/>
            </a:pPr>
            <a:r>
              <a:rPr lang="en-US" sz="1300" dirty="0" smtClean="0">
                <a:latin typeface="+mj-lt"/>
              </a:rPr>
              <a:t>Proper dwell time</a:t>
            </a:r>
          </a:p>
          <a:p>
            <a:pPr>
              <a:buFontTx/>
              <a:buChar char="-"/>
            </a:pPr>
            <a:r>
              <a:rPr lang="en-US" sz="1300" dirty="0" smtClean="0">
                <a:latin typeface="+mj-lt"/>
              </a:rPr>
              <a:t>Other</a:t>
            </a:r>
          </a:p>
        </p:txBody>
      </p:sp>
      <p:sp>
        <p:nvSpPr>
          <p:cNvPr id="17" name="TextBox 16"/>
          <p:cNvSpPr txBox="1"/>
          <p:nvPr/>
        </p:nvSpPr>
        <p:spPr>
          <a:xfrm>
            <a:off x="190500" y="2057400"/>
            <a:ext cx="1866900" cy="1371600"/>
          </a:xfrm>
          <a:prstGeom prst="rect">
            <a:avLst/>
          </a:prstGeom>
          <a:noFill/>
        </p:spPr>
        <p:txBody>
          <a:bodyPr wrap="square" rtlCol="0">
            <a:noAutofit/>
          </a:bodyPr>
          <a:lstStyle/>
          <a:p>
            <a:pPr>
              <a:buFontTx/>
              <a:buChar char="-"/>
            </a:pPr>
            <a:r>
              <a:rPr lang="en-US" sz="1300" dirty="0" smtClean="0">
                <a:latin typeface="+mj-lt"/>
              </a:rPr>
              <a:t>Single deployment</a:t>
            </a:r>
          </a:p>
          <a:p>
            <a:pPr>
              <a:buFontTx/>
              <a:buChar char="-"/>
            </a:pPr>
            <a:r>
              <a:rPr lang="en-US" sz="1300" dirty="0" smtClean="0">
                <a:latin typeface="+mj-lt"/>
              </a:rPr>
              <a:t>Short deployment</a:t>
            </a:r>
          </a:p>
          <a:p>
            <a:pPr>
              <a:buFontTx/>
              <a:buChar char="-"/>
            </a:pPr>
            <a:r>
              <a:rPr lang="en-US" sz="1300" dirty="0" smtClean="0">
                <a:latin typeface="+mj-lt"/>
              </a:rPr>
              <a:t>Low/No combat</a:t>
            </a:r>
          </a:p>
          <a:p>
            <a:pPr>
              <a:buFontTx/>
              <a:buChar char="-"/>
            </a:pPr>
            <a:r>
              <a:rPr lang="en-US" sz="1300" dirty="0" smtClean="0">
                <a:latin typeface="+mj-lt"/>
              </a:rPr>
              <a:t>Supportive relationship</a:t>
            </a:r>
          </a:p>
          <a:p>
            <a:pPr>
              <a:buFontTx/>
              <a:buChar char="-"/>
            </a:pPr>
            <a:r>
              <a:rPr lang="en-US" sz="1300" dirty="0" smtClean="0">
                <a:latin typeface="+mj-lt"/>
              </a:rPr>
              <a:t>No trauma</a:t>
            </a:r>
          </a:p>
          <a:p>
            <a:pPr>
              <a:buFontTx/>
              <a:buChar char="-"/>
            </a:pPr>
            <a:r>
              <a:rPr lang="en-US" sz="1300" dirty="0" smtClean="0">
                <a:latin typeface="+mj-lt"/>
              </a:rPr>
              <a:t>Other</a:t>
            </a:r>
          </a:p>
        </p:txBody>
      </p:sp>
      <p:sp>
        <p:nvSpPr>
          <p:cNvPr id="20" name="TextBox 19"/>
          <p:cNvSpPr txBox="1"/>
          <p:nvPr/>
        </p:nvSpPr>
        <p:spPr>
          <a:xfrm>
            <a:off x="2857500" y="5486400"/>
            <a:ext cx="1600200" cy="1371600"/>
          </a:xfrm>
          <a:prstGeom prst="rect">
            <a:avLst/>
          </a:prstGeom>
          <a:noFill/>
        </p:spPr>
        <p:txBody>
          <a:bodyPr wrap="square" rtlCol="0">
            <a:noAutofit/>
          </a:bodyPr>
          <a:lstStyle/>
          <a:p>
            <a:pPr>
              <a:buFontTx/>
              <a:buChar char="-"/>
            </a:pPr>
            <a:r>
              <a:rPr lang="en-US" sz="1300" dirty="0" smtClean="0">
                <a:latin typeface="+mj-lt"/>
              </a:rPr>
              <a:t>Low cohesion</a:t>
            </a:r>
          </a:p>
          <a:p>
            <a:pPr>
              <a:buFontTx/>
              <a:buChar char="-"/>
            </a:pPr>
            <a:r>
              <a:rPr lang="en-US" sz="1300" dirty="0" smtClean="0">
                <a:latin typeface="+mj-lt"/>
              </a:rPr>
              <a:t>Low leadership</a:t>
            </a:r>
          </a:p>
          <a:p>
            <a:pPr>
              <a:buFontTx/>
              <a:buChar char="-"/>
            </a:pPr>
            <a:r>
              <a:rPr lang="en-US" sz="1300" dirty="0" smtClean="0">
                <a:latin typeface="+mj-lt"/>
              </a:rPr>
              <a:t>Poor training</a:t>
            </a:r>
          </a:p>
          <a:p>
            <a:pPr>
              <a:buFontTx/>
              <a:buChar char="-"/>
            </a:pPr>
            <a:r>
              <a:rPr lang="en-US" sz="1300" dirty="0" smtClean="0">
                <a:latin typeface="+mj-lt"/>
              </a:rPr>
              <a:t>Isolation</a:t>
            </a:r>
          </a:p>
          <a:p>
            <a:pPr>
              <a:buFontTx/>
              <a:buChar char="-"/>
            </a:pPr>
            <a:r>
              <a:rPr lang="en-US" sz="1300" dirty="0" smtClean="0">
                <a:latin typeface="+mj-lt"/>
              </a:rPr>
              <a:t>Short dwell time</a:t>
            </a:r>
          </a:p>
          <a:p>
            <a:pPr>
              <a:buFontTx/>
              <a:buChar char="-"/>
            </a:pPr>
            <a:r>
              <a:rPr lang="en-US" sz="1300" dirty="0" smtClean="0">
                <a:latin typeface="+mj-lt"/>
              </a:rPr>
              <a:t>Other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20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838200" y="1143000"/>
          <a:ext cx="85725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Quad Arrow 5"/>
          <p:cNvSpPr/>
          <p:nvPr/>
        </p:nvSpPr>
        <p:spPr>
          <a:xfrm>
            <a:off x="266700" y="1447800"/>
            <a:ext cx="9753600" cy="5334000"/>
          </a:xfrm>
          <a:prstGeom prst="quadArrow">
            <a:avLst>
              <a:gd name="adj1" fmla="val 12777"/>
              <a:gd name="adj2" fmla="val 22500"/>
              <a:gd name="adj3" fmla="val 225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485900" y="3881735"/>
            <a:ext cx="3200400" cy="46166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Military Skills</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16200000">
            <a:off x="4252310" y="4918501"/>
            <a:ext cx="1828801" cy="830997"/>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Academic Skills</a:t>
            </a:r>
            <a:endParaRPr lang="en-US" sz="2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9" name="Rectangle 8"/>
          <p:cNvSpPr/>
          <p:nvPr/>
        </p:nvSpPr>
        <p:spPr>
          <a:xfrm rot="16200000">
            <a:off x="4219300" y="2480102"/>
            <a:ext cx="1828801" cy="830997"/>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Academic Skills</a:t>
            </a:r>
            <a:endParaRPr lang="en-US" sz="2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0" name="Rectangle 9"/>
          <p:cNvSpPr/>
          <p:nvPr/>
        </p:nvSpPr>
        <p:spPr>
          <a:xfrm>
            <a:off x="563853" y="3810000"/>
            <a:ext cx="750526" cy="461665"/>
          </a:xfrm>
          <a:prstGeom prst="rect">
            <a:avLst/>
          </a:prstGeom>
          <a:noFill/>
        </p:spPr>
        <p:txBody>
          <a:bodyPr wrap="none" lIns="91440" tIns="45720" rIns="91440" bIns="45720">
            <a:spAutoFit/>
          </a:bodyPr>
          <a:lstStyle/>
          <a:p>
            <a:pPr algn="ctr"/>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Low</a:t>
            </a:r>
            <a:endPar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8496300" y="3886200"/>
            <a:ext cx="1531647" cy="461665"/>
          </a:xfrm>
          <a:prstGeom prst="rect">
            <a:avLst/>
          </a:prstGeom>
          <a:noFill/>
        </p:spPr>
        <p:txBody>
          <a:bodyPr wrap="square" lIns="91440" tIns="45720" rIns="91440" bIns="45720">
            <a:spAutoFit/>
          </a:bodyPr>
          <a:lstStyle/>
          <a:p>
            <a:pPr algn="ctr"/>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High</a:t>
            </a:r>
            <a:endPar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ectangle 11"/>
          <p:cNvSpPr/>
          <p:nvPr/>
        </p:nvSpPr>
        <p:spPr>
          <a:xfrm>
            <a:off x="4781245" y="6019800"/>
            <a:ext cx="750526" cy="461665"/>
          </a:xfrm>
          <a:prstGeom prst="rect">
            <a:avLst/>
          </a:prstGeom>
          <a:noFill/>
        </p:spPr>
        <p:txBody>
          <a:bodyPr wrap="none" lIns="91440" tIns="45720" rIns="91440" bIns="45720">
            <a:spAutoFit/>
          </a:bodyPr>
          <a:lstStyle/>
          <a:p>
            <a:pPr algn="ctr"/>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Low</a:t>
            </a:r>
            <a:endPar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Rectangle 12"/>
          <p:cNvSpPr/>
          <p:nvPr/>
        </p:nvSpPr>
        <p:spPr>
          <a:xfrm>
            <a:off x="4781245" y="1671935"/>
            <a:ext cx="819455" cy="461665"/>
          </a:xfrm>
          <a:prstGeom prst="rect">
            <a:avLst/>
          </a:prstGeom>
          <a:noFill/>
        </p:spPr>
        <p:txBody>
          <a:bodyPr wrap="none" lIns="91440" tIns="45720" rIns="91440" bIns="45720">
            <a:spAutoFit/>
          </a:bodyPr>
          <a:lstStyle/>
          <a:p>
            <a:pPr algn="ctr"/>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High</a:t>
            </a:r>
            <a:endPar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Rectangle 13"/>
          <p:cNvSpPr/>
          <p:nvPr/>
        </p:nvSpPr>
        <p:spPr>
          <a:xfrm>
            <a:off x="5676900" y="3886200"/>
            <a:ext cx="3200400" cy="46166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Military Skills</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TextBox 14"/>
          <p:cNvSpPr txBox="1"/>
          <p:nvPr/>
        </p:nvSpPr>
        <p:spPr>
          <a:xfrm>
            <a:off x="8305800" y="2133600"/>
            <a:ext cx="1866900" cy="1371600"/>
          </a:xfrm>
          <a:prstGeom prst="rect">
            <a:avLst/>
          </a:prstGeom>
          <a:noFill/>
        </p:spPr>
        <p:txBody>
          <a:bodyPr wrap="square" rtlCol="0">
            <a:noAutofit/>
          </a:bodyPr>
          <a:lstStyle/>
          <a:p>
            <a:pPr algn="r">
              <a:buFontTx/>
              <a:buChar char="-"/>
            </a:pPr>
            <a:r>
              <a:rPr lang="en-US" sz="1300" dirty="0" smtClean="0">
                <a:latin typeface="+mj-lt"/>
              </a:rPr>
              <a:t>Task completion</a:t>
            </a:r>
          </a:p>
          <a:p>
            <a:pPr algn="r">
              <a:buFontTx/>
              <a:buChar char="-"/>
            </a:pPr>
            <a:r>
              <a:rPr lang="en-US" sz="1300" dirty="0" smtClean="0">
                <a:latin typeface="+mj-lt"/>
              </a:rPr>
              <a:t>Commitment</a:t>
            </a:r>
          </a:p>
          <a:p>
            <a:pPr algn="r">
              <a:buFontTx/>
              <a:buChar char="-"/>
            </a:pPr>
            <a:r>
              <a:rPr lang="en-US" sz="1300" dirty="0" smtClean="0">
                <a:latin typeface="+mj-lt"/>
              </a:rPr>
              <a:t>Discipline</a:t>
            </a:r>
          </a:p>
          <a:p>
            <a:pPr algn="r">
              <a:buFontTx/>
              <a:buChar char="-"/>
            </a:pPr>
            <a:r>
              <a:rPr lang="en-US" sz="1300" dirty="0" smtClean="0">
                <a:latin typeface="+mj-lt"/>
              </a:rPr>
              <a:t>Teamwork</a:t>
            </a:r>
          </a:p>
          <a:p>
            <a:pPr algn="r">
              <a:buFontTx/>
              <a:buChar char="-"/>
            </a:pPr>
            <a:r>
              <a:rPr lang="en-US" sz="1300" dirty="0" smtClean="0">
                <a:latin typeface="+mj-lt"/>
              </a:rPr>
              <a:t>Support</a:t>
            </a:r>
          </a:p>
          <a:p>
            <a:pPr algn="r">
              <a:buFontTx/>
              <a:buChar char="-"/>
            </a:pPr>
            <a:r>
              <a:rPr lang="en-US" sz="1300" dirty="0" smtClean="0">
                <a:latin typeface="+mj-lt"/>
              </a:rPr>
              <a:t>Sacrifice</a:t>
            </a:r>
          </a:p>
          <a:p>
            <a:pPr algn="r">
              <a:buFontTx/>
              <a:buChar char="-"/>
            </a:pPr>
            <a:r>
              <a:rPr lang="en-US" sz="1300" dirty="0" smtClean="0">
                <a:latin typeface="+mj-lt"/>
              </a:rPr>
              <a:t>Skills</a:t>
            </a:r>
          </a:p>
          <a:p>
            <a:pPr algn="r">
              <a:buFontTx/>
              <a:buChar char="-"/>
            </a:pPr>
            <a:r>
              <a:rPr lang="en-US" sz="1300" dirty="0" smtClean="0">
                <a:latin typeface="+mj-lt"/>
              </a:rPr>
              <a:t>Other</a:t>
            </a:r>
          </a:p>
        </p:txBody>
      </p:sp>
      <p:sp>
        <p:nvSpPr>
          <p:cNvPr id="16" name="TextBox 15"/>
          <p:cNvSpPr txBox="1"/>
          <p:nvPr/>
        </p:nvSpPr>
        <p:spPr>
          <a:xfrm>
            <a:off x="6362700" y="1295400"/>
            <a:ext cx="1600200" cy="1371600"/>
          </a:xfrm>
          <a:prstGeom prst="rect">
            <a:avLst/>
          </a:prstGeom>
          <a:noFill/>
        </p:spPr>
        <p:txBody>
          <a:bodyPr wrap="square" rtlCol="0">
            <a:noAutofit/>
          </a:bodyPr>
          <a:lstStyle/>
          <a:p>
            <a:pPr>
              <a:buFontTx/>
              <a:buChar char="-"/>
            </a:pPr>
            <a:r>
              <a:rPr lang="en-US" sz="1300" dirty="0" smtClean="0">
                <a:latin typeface="+mj-lt"/>
              </a:rPr>
              <a:t>Task completion</a:t>
            </a:r>
          </a:p>
          <a:p>
            <a:pPr>
              <a:buFontTx/>
              <a:buChar char="-"/>
            </a:pPr>
            <a:r>
              <a:rPr lang="en-US" sz="1300" dirty="0" smtClean="0">
                <a:latin typeface="+mj-lt"/>
              </a:rPr>
              <a:t>Academic fit</a:t>
            </a:r>
          </a:p>
          <a:p>
            <a:pPr>
              <a:buFontTx/>
              <a:buChar char="-"/>
            </a:pPr>
            <a:r>
              <a:rPr lang="en-US" sz="1300" dirty="0" smtClean="0">
                <a:latin typeface="+mj-lt"/>
              </a:rPr>
              <a:t>Commitment</a:t>
            </a:r>
          </a:p>
          <a:p>
            <a:pPr>
              <a:buFontTx/>
              <a:buChar char="-"/>
            </a:pPr>
            <a:r>
              <a:rPr lang="en-US" sz="1300" dirty="0" smtClean="0">
                <a:latin typeface="+mj-lt"/>
              </a:rPr>
              <a:t>Discipline</a:t>
            </a:r>
          </a:p>
          <a:p>
            <a:pPr>
              <a:buFontTx/>
              <a:buChar char="-"/>
            </a:pPr>
            <a:r>
              <a:rPr lang="en-US" sz="1300" dirty="0" smtClean="0">
                <a:latin typeface="+mj-lt"/>
              </a:rPr>
              <a:t>Support</a:t>
            </a:r>
          </a:p>
          <a:p>
            <a:pPr>
              <a:buFontTx/>
              <a:buChar char="-"/>
            </a:pPr>
            <a:r>
              <a:rPr lang="en-US" sz="1300" dirty="0" smtClean="0">
                <a:latin typeface="+mj-lt"/>
              </a:rPr>
              <a:t>Skills</a:t>
            </a:r>
          </a:p>
          <a:p>
            <a:pPr>
              <a:buFontTx/>
              <a:buChar char="-"/>
            </a:pPr>
            <a:r>
              <a:rPr lang="en-US" sz="1300" dirty="0" smtClean="0">
                <a:latin typeface="+mj-lt"/>
              </a:rPr>
              <a:t>Other</a:t>
            </a:r>
          </a:p>
          <a:p>
            <a:pPr>
              <a:buFontTx/>
              <a:buChar char="-"/>
            </a:pPr>
            <a:endParaRPr lang="en-US" sz="1300" dirty="0" smtClean="0">
              <a:latin typeface="+mj-lt"/>
            </a:endParaRPr>
          </a:p>
        </p:txBody>
      </p:sp>
      <p:sp>
        <p:nvSpPr>
          <p:cNvPr id="17" name="TextBox 16"/>
          <p:cNvSpPr txBox="1"/>
          <p:nvPr/>
        </p:nvSpPr>
        <p:spPr>
          <a:xfrm>
            <a:off x="76200" y="2057400"/>
            <a:ext cx="1866900" cy="1371600"/>
          </a:xfrm>
          <a:prstGeom prst="rect">
            <a:avLst/>
          </a:prstGeom>
          <a:noFill/>
        </p:spPr>
        <p:txBody>
          <a:bodyPr wrap="square" rtlCol="0">
            <a:noAutofit/>
          </a:bodyPr>
          <a:lstStyle/>
          <a:p>
            <a:pPr>
              <a:buFontTx/>
              <a:buChar char="-"/>
            </a:pPr>
            <a:r>
              <a:rPr lang="en-US" sz="1300" dirty="0" smtClean="0">
                <a:latin typeface="+mj-lt"/>
              </a:rPr>
              <a:t>Poor attention</a:t>
            </a:r>
          </a:p>
          <a:p>
            <a:pPr>
              <a:buFontTx/>
              <a:buChar char="-"/>
            </a:pPr>
            <a:r>
              <a:rPr lang="en-US" sz="1300" dirty="0" smtClean="0">
                <a:latin typeface="+mj-lt"/>
              </a:rPr>
              <a:t>Undisciplined</a:t>
            </a:r>
          </a:p>
          <a:p>
            <a:pPr>
              <a:buFontTx/>
              <a:buChar char="-"/>
            </a:pPr>
            <a:r>
              <a:rPr lang="en-US" sz="1300" dirty="0" smtClean="0">
                <a:latin typeface="+mj-lt"/>
              </a:rPr>
              <a:t>Bad fit</a:t>
            </a:r>
          </a:p>
          <a:p>
            <a:pPr>
              <a:buFontTx/>
              <a:buChar char="-"/>
            </a:pPr>
            <a:r>
              <a:rPr lang="en-US" sz="1300" dirty="0" smtClean="0">
                <a:latin typeface="+mj-lt"/>
              </a:rPr>
              <a:t>Introvert/independent</a:t>
            </a:r>
          </a:p>
          <a:p>
            <a:pPr>
              <a:buFontTx/>
              <a:buChar char="-"/>
            </a:pPr>
            <a:r>
              <a:rPr lang="en-US" sz="1300" dirty="0" smtClean="0">
                <a:latin typeface="+mj-lt"/>
              </a:rPr>
              <a:t>Individualist</a:t>
            </a:r>
          </a:p>
          <a:p>
            <a:pPr>
              <a:buFontTx/>
              <a:buChar char="-"/>
            </a:pPr>
            <a:r>
              <a:rPr lang="en-US" sz="1300" dirty="0" smtClean="0">
                <a:latin typeface="+mj-lt"/>
              </a:rPr>
              <a:t>Other</a:t>
            </a:r>
          </a:p>
        </p:txBody>
      </p:sp>
      <p:sp>
        <p:nvSpPr>
          <p:cNvPr id="18" name="TextBox 17"/>
          <p:cNvSpPr txBox="1"/>
          <p:nvPr/>
        </p:nvSpPr>
        <p:spPr>
          <a:xfrm>
            <a:off x="2781300" y="5486400"/>
            <a:ext cx="1600200" cy="1371600"/>
          </a:xfrm>
          <a:prstGeom prst="rect">
            <a:avLst/>
          </a:prstGeom>
          <a:noFill/>
        </p:spPr>
        <p:txBody>
          <a:bodyPr wrap="square" rtlCol="0">
            <a:noAutofit/>
          </a:bodyPr>
          <a:lstStyle/>
          <a:p>
            <a:pPr>
              <a:buFontTx/>
              <a:buChar char="-"/>
            </a:pPr>
            <a:r>
              <a:rPr lang="en-US" sz="1300" dirty="0" smtClean="0">
                <a:latin typeface="+mj-lt"/>
              </a:rPr>
              <a:t>Poor attention</a:t>
            </a:r>
          </a:p>
          <a:p>
            <a:pPr>
              <a:buFontTx/>
              <a:buChar char="-"/>
            </a:pPr>
            <a:r>
              <a:rPr lang="en-US" sz="1300" dirty="0" smtClean="0">
                <a:latin typeface="+mj-lt"/>
              </a:rPr>
              <a:t>Lacks structure</a:t>
            </a:r>
          </a:p>
          <a:p>
            <a:pPr>
              <a:buFontTx/>
              <a:buChar char="-"/>
            </a:pPr>
            <a:r>
              <a:rPr lang="en-US" sz="1300" dirty="0" smtClean="0">
                <a:latin typeface="+mj-lt"/>
              </a:rPr>
              <a:t>Poor goal setting</a:t>
            </a:r>
          </a:p>
          <a:p>
            <a:pPr>
              <a:buFontTx/>
              <a:buChar char="-"/>
            </a:pPr>
            <a:r>
              <a:rPr lang="en-US" sz="1300" dirty="0" smtClean="0">
                <a:latin typeface="+mj-lt"/>
              </a:rPr>
              <a:t>Lack of skills</a:t>
            </a:r>
          </a:p>
          <a:p>
            <a:pPr>
              <a:buFontTx/>
              <a:buChar char="-"/>
            </a:pPr>
            <a:r>
              <a:rPr lang="en-US" sz="1300" dirty="0" smtClean="0">
                <a:latin typeface="+mj-lt"/>
              </a:rPr>
              <a:t>Little support</a:t>
            </a:r>
          </a:p>
          <a:p>
            <a:pPr>
              <a:buFontTx/>
              <a:buChar char="-"/>
            </a:pPr>
            <a:r>
              <a:rPr lang="en-US" sz="1300" dirty="0" smtClean="0">
                <a:latin typeface="+mj-lt"/>
              </a:rPr>
              <a:t>Other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20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2"/>
          <p:cNvSpPr>
            <a:spLocks noGrp="1"/>
          </p:cNvSpPr>
          <p:nvPr>
            <p:ph type="title" idx="4294967295"/>
          </p:nvPr>
        </p:nvSpPr>
        <p:spPr/>
        <p:txBody>
          <a:bodyPr/>
          <a:lstStyle/>
          <a:p>
            <a:r>
              <a:rPr lang="en-US" smtClean="0">
                <a:latin typeface="Georgia" pitchFamily="18" charset="0"/>
              </a:rPr>
              <a:t>Disclaimer</a:t>
            </a:r>
          </a:p>
        </p:txBody>
      </p:sp>
      <p:sp>
        <p:nvSpPr>
          <p:cNvPr id="166915" name="Content Placeholder 3"/>
          <p:cNvSpPr>
            <a:spLocks noGrp="1"/>
          </p:cNvSpPr>
          <p:nvPr>
            <p:ph idx="4294967295"/>
          </p:nvPr>
        </p:nvSpPr>
        <p:spPr/>
        <p:txBody>
          <a:bodyPr/>
          <a:lstStyle/>
          <a:p>
            <a:pPr algn="ctr">
              <a:buFont typeface="Arial" charset="0"/>
              <a:buNone/>
            </a:pPr>
            <a:r>
              <a:rPr lang="en-US" sz="2400" dirty="0" smtClean="0">
                <a:latin typeface="Helvetica" pitchFamily="34" charset="0"/>
                <a:cs typeface="Helvetica" pitchFamily="34" charset="0"/>
              </a:rPr>
              <a:t>This project is sponsored by the Uniformed Services </a:t>
            </a:r>
          </a:p>
          <a:p>
            <a:pPr algn="ctr">
              <a:buFont typeface="Arial" charset="0"/>
              <a:buNone/>
            </a:pPr>
            <a:r>
              <a:rPr lang="en-US" sz="2400" dirty="0" smtClean="0">
                <a:latin typeface="Helvetica" pitchFamily="34" charset="0"/>
                <a:cs typeface="Helvetica" pitchFamily="34" charset="0"/>
              </a:rPr>
              <a:t>University of the Health Sciences (USU); however, the information</a:t>
            </a:r>
          </a:p>
          <a:p>
            <a:pPr algn="ctr">
              <a:buFont typeface="Arial" charset="0"/>
              <a:buNone/>
            </a:pPr>
            <a:r>
              <a:rPr lang="en-US" sz="2400" dirty="0" smtClean="0">
                <a:latin typeface="Helvetica" pitchFamily="34" charset="0"/>
                <a:cs typeface="Helvetica" pitchFamily="34" charset="0"/>
              </a:rPr>
              <a:t>or content and conclusions do not necessarily represent the official</a:t>
            </a:r>
          </a:p>
          <a:p>
            <a:pPr algn="ctr">
              <a:buFont typeface="Arial" charset="0"/>
              <a:buNone/>
            </a:pPr>
            <a:r>
              <a:rPr lang="en-US" sz="2400" dirty="0" smtClean="0">
                <a:latin typeface="Helvetica" pitchFamily="34" charset="0"/>
                <a:cs typeface="Helvetica" pitchFamily="34" charset="0"/>
              </a:rPr>
              <a:t>position or policy of, nor should any official endorsement be</a:t>
            </a:r>
          </a:p>
          <a:p>
            <a:pPr algn="ctr">
              <a:buFont typeface="Arial" charset="0"/>
              <a:buNone/>
            </a:pPr>
            <a:r>
              <a:rPr lang="en-US" sz="2400" dirty="0" smtClean="0">
                <a:latin typeface="Helvetica" pitchFamily="34" charset="0"/>
                <a:cs typeface="Helvetica" pitchFamily="34" charset="0"/>
              </a:rPr>
              <a:t>inferred on the part of, USU, the Department of Defense, or the </a:t>
            </a:r>
          </a:p>
          <a:p>
            <a:pPr algn="ctr">
              <a:buFont typeface="Arial" charset="0"/>
              <a:buNone/>
            </a:pPr>
            <a:r>
              <a:rPr lang="en-US" sz="2400" dirty="0" smtClean="0">
                <a:latin typeface="Helvetica" pitchFamily="34" charset="0"/>
                <a:cs typeface="Helvetica" pitchFamily="34" charset="0"/>
              </a:rPr>
              <a:t>U.S. Government.</a:t>
            </a:r>
            <a:endParaRPr lang="en-US" dirty="0" smtClean="0">
              <a:latin typeface="Helvetica" pitchFamily="34" charset="0"/>
              <a:cs typeface="Helvetica"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350" y="2971800"/>
            <a:ext cx="9258300" cy="3154363"/>
          </a:xfrm>
        </p:spPr>
        <p:txBody>
          <a:bodyPr/>
          <a:lstStyle/>
          <a:p>
            <a:pPr algn="ctr">
              <a:buNone/>
            </a:pPr>
            <a:r>
              <a:rPr lang="en-US" dirty="0" smtClean="0">
                <a:latin typeface="+mj-lt"/>
              </a:rPr>
              <a:t>Outreach Efforts</a:t>
            </a:r>
            <a:endParaRPr lang="en-US" dirty="0">
              <a:latin typeface="+mj-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485900" y="1447800"/>
          <a:ext cx="1019175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7200900" y="2590800"/>
            <a:ext cx="2781300" cy="1447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Counseling Center</a:t>
            </a:r>
          </a:p>
          <a:p>
            <a:pPr algn="ctr"/>
            <a:r>
              <a:rPr lang="en-US" dirty="0" smtClean="0"/>
              <a:t>Mental Healthcare Providers</a:t>
            </a:r>
            <a:endParaRPr lang="en-US" dirty="0"/>
          </a:p>
        </p:txBody>
      </p:sp>
      <p:sp>
        <p:nvSpPr>
          <p:cNvPr id="7" name="Left-Right Arrow 6"/>
          <p:cNvSpPr/>
          <p:nvPr/>
        </p:nvSpPr>
        <p:spPr>
          <a:xfrm rot="1511728">
            <a:off x="2171700" y="3429000"/>
            <a:ext cx="914400" cy="2286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Left-Right Arrow 8"/>
          <p:cNvSpPr/>
          <p:nvPr/>
        </p:nvSpPr>
        <p:spPr>
          <a:xfrm rot="20051344">
            <a:off x="4148745" y="3388064"/>
            <a:ext cx="914400" cy="2286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Left-Right Arrow 9"/>
          <p:cNvSpPr/>
          <p:nvPr/>
        </p:nvSpPr>
        <p:spPr>
          <a:xfrm rot="5400000">
            <a:off x="3124200" y="5143500"/>
            <a:ext cx="914400" cy="2286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Left-Right Arrow 10"/>
          <p:cNvSpPr/>
          <p:nvPr/>
        </p:nvSpPr>
        <p:spPr>
          <a:xfrm rot="5400000">
            <a:off x="3124200" y="2857500"/>
            <a:ext cx="914400" cy="2286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Left-Right Arrow 11"/>
          <p:cNvSpPr/>
          <p:nvPr/>
        </p:nvSpPr>
        <p:spPr>
          <a:xfrm rot="21251152">
            <a:off x="4289938" y="3659894"/>
            <a:ext cx="3061599" cy="147814"/>
          </a:xfrm>
          <a:prstGeom prst="leftRightArrow">
            <a:avLst/>
          </a:prstGeom>
          <a:solidFill>
            <a:srgbClr val="00C85A"/>
          </a:solidFill>
          <a:ln>
            <a:solidFill>
              <a:srgbClr val="00C85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quot;No&quot; Symbol 12"/>
          <p:cNvSpPr/>
          <p:nvPr/>
        </p:nvSpPr>
        <p:spPr>
          <a:xfrm>
            <a:off x="6210300" y="3429000"/>
            <a:ext cx="457200" cy="4572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21" name="Straight Arrow Connector 20"/>
          <p:cNvCxnSpPr/>
          <p:nvPr/>
        </p:nvCxnSpPr>
        <p:spPr>
          <a:xfrm>
            <a:off x="6667500" y="2667000"/>
            <a:ext cx="685800" cy="153988"/>
          </a:xfrm>
          <a:prstGeom prst="straightConnector1">
            <a:avLst/>
          </a:prstGeom>
          <a:ln>
            <a:solidFill>
              <a:schemeClr val="bg1"/>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6591300" y="3275012"/>
            <a:ext cx="762000" cy="1588"/>
          </a:xfrm>
          <a:prstGeom prst="straightConnector1">
            <a:avLst/>
          </a:prstGeom>
          <a:ln>
            <a:solidFill>
              <a:schemeClr val="bg1"/>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sp>
        <p:nvSpPr>
          <p:cNvPr id="14" name="Rounded Rectangle 13"/>
          <p:cNvSpPr/>
          <p:nvPr/>
        </p:nvSpPr>
        <p:spPr>
          <a:xfrm>
            <a:off x="7200900" y="4267200"/>
            <a:ext cx="2781300" cy="1447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University</a:t>
            </a:r>
          </a:p>
          <a:p>
            <a:pPr algn="ctr"/>
            <a:r>
              <a:rPr lang="en-US" dirty="0" smtClean="0"/>
              <a:t>Administration</a:t>
            </a:r>
          </a:p>
          <a:p>
            <a:pPr algn="ctr"/>
            <a:r>
              <a:rPr lang="en-US" dirty="0" smtClean="0"/>
              <a:t>Student Affairs</a:t>
            </a:r>
          </a:p>
          <a:p>
            <a:pPr algn="ctr"/>
            <a:r>
              <a:rPr lang="en-US" dirty="0" smtClean="0"/>
              <a:t>Etc.</a:t>
            </a:r>
            <a:endParaRPr lang="en-US" dirty="0"/>
          </a:p>
        </p:txBody>
      </p:sp>
      <p:sp>
        <p:nvSpPr>
          <p:cNvPr id="19" name="Left-Right Arrow 18"/>
          <p:cNvSpPr/>
          <p:nvPr/>
        </p:nvSpPr>
        <p:spPr>
          <a:xfrm rot="1511728">
            <a:off x="4158060" y="4527160"/>
            <a:ext cx="914400" cy="2286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Left-Right Arrow 19"/>
          <p:cNvSpPr/>
          <p:nvPr/>
        </p:nvSpPr>
        <p:spPr>
          <a:xfrm rot="20051344">
            <a:off x="2175855" y="4531063"/>
            <a:ext cx="914400" cy="2286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a:off x="6515100" y="2971800"/>
            <a:ext cx="838200" cy="76200"/>
          </a:xfrm>
          <a:prstGeom prst="straightConnector1">
            <a:avLst/>
          </a:prstGeom>
          <a:ln>
            <a:solidFill>
              <a:schemeClr val="bg1"/>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sp>
        <p:nvSpPr>
          <p:cNvPr id="42" name="Left-Right Arrow 41"/>
          <p:cNvSpPr/>
          <p:nvPr/>
        </p:nvSpPr>
        <p:spPr>
          <a:xfrm rot="16200000">
            <a:off x="7086602" y="3771899"/>
            <a:ext cx="1143000" cy="762003"/>
          </a:xfrm>
          <a:prstGeom prst="leftRightArrow">
            <a:avLst/>
          </a:prstGeom>
          <a:solidFill>
            <a:srgbClr val="00B050"/>
          </a:solidFill>
          <a:ln>
            <a:solidFill>
              <a:srgbClr val="00C85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8" name="Straight Arrow Connector 47"/>
          <p:cNvCxnSpPr/>
          <p:nvPr/>
        </p:nvCxnSpPr>
        <p:spPr>
          <a:xfrm>
            <a:off x="6591300" y="4953000"/>
            <a:ext cx="838200" cy="1588"/>
          </a:xfrm>
          <a:prstGeom prst="straightConnector1">
            <a:avLst/>
          </a:prstGeom>
          <a:ln>
            <a:solidFill>
              <a:schemeClr val="bg1"/>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V="1">
            <a:off x="6515100" y="5181600"/>
            <a:ext cx="914400" cy="76200"/>
          </a:xfrm>
          <a:prstGeom prst="straightConnector1">
            <a:avLst/>
          </a:prstGeom>
          <a:ln>
            <a:solidFill>
              <a:schemeClr val="bg1"/>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V="1">
            <a:off x="6667500" y="5410200"/>
            <a:ext cx="762000" cy="152400"/>
          </a:xfrm>
          <a:prstGeom prst="straightConnector1">
            <a:avLst/>
          </a:prstGeom>
          <a:ln>
            <a:solidFill>
              <a:schemeClr val="bg1"/>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sp>
        <p:nvSpPr>
          <p:cNvPr id="111" name="Left-Right Arrow 110"/>
          <p:cNvSpPr/>
          <p:nvPr/>
        </p:nvSpPr>
        <p:spPr>
          <a:xfrm rot="564493">
            <a:off x="4290531" y="4327344"/>
            <a:ext cx="3061599" cy="147814"/>
          </a:xfrm>
          <a:prstGeom prst="leftRightArrow">
            <a:avLst/>
          </a:prstGeom>
          <a:solidFill>
            <a:srgbClr val="00C85A"/>
          </a:solidFill>
          <a:ln>
            <a:solidFill>
              <a:srgbClr val="00C85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quot;No&quot; Symbol 96"/>
          <p:cNvSpPr/>
          <p:nvPr/>
        </p:nvSpPr>
        <p:spPr>
          <a:xfrm>
            <a:off x="6210300" y="4267200"/>
            <a:ext cx="457200" cy="4572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1"/>
                                        </p:tgtEl>
                                        <p:attrNameLst>
                                          <p:attrName>style.visibility</p:attrName>
                                        </p:attrNameLst>
                                      </p:cBhvr>
                                      <p:to>
                                        <p:strVal val="visible"/>
                                      </p:to>
                                    </p:set>
                                    <p:animEffect transition="in" filter="fade">
                                      <p:cBhvr>
                                        <p:cTn id="18" dur="2000"/>
                                        <p:tgtEl>
                                          <p:spTgt spid="1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0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2000"/>
                                        <p:tgtEl>
                                          <p:spTgt spid="9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2000"/>
                                        <p:tgtEl>
                                          <p:spTgt spid="4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2000"/>
                                        <p:tgtEl>
                                          <p:spTgt spid="21"/>
                                        </p:tgtEl>
                                      </p:cBhvr>
                                    </p:animEffect>
                                  </p:childTnLst>
                                </p:cTn>
                              </p:par>
                              <p:par>
                                <p:cTn id="37" presetID="10"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2000"/>
                                        <p:tgtEl>
                                          <p:spTgt spid="27"/>
                                        </p:tgtEl>
                                      </p:cBhvr>
                                    </p:animEffect>
                                  </p:childTnLst>
                                </p:cTn>
                              </p:par>
                              <p:par>
                                <p:cTn id="40" presetID="10" presetClass="entr" presetSubtype="0"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2000"/>
                                        <p:tgtEl>
                                          <p:spTgt spid="23"/>
                                        </p:tgtEl>
                                      </p:cBhvr>
                                    </p:animEffect>
                                  </p:childTnLst>
                                </p:cTn>
                              </p:par>
                              <p:par>
                                <p:cTn id="43" presetID="10" presetClass="entr" presetSubtype="0" fill="hold" nodeType="with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2000"/>
                                        <p:tgtEl>
                                          <p:spTgt spid="48"/>
                                        </p:tgtEl>
                                      </p:cBhvr>
                                    </p:animEffect>
                                  </p:childTnLst>
                                </p:cTn>
                              </p:par>
                              <p:par>
                                <p:cTn id="46" presetID="10" presetClass="entr" presetSubtype="0" fill="hold" nodeType="with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fade">
                                      <p:cBhvr>
                                        <p:cTn id="48" dur="2000"/>
                                        <p:tgtEl>
                                          <p:spTgt spid="49"/>
                                        </p:tgtEl>
                                      </p:cBhvr>
                                    </p:animEffect>
                                  </p:childTnLst>
                                </p:cTn>
                              </p:par>
                              <p:par>
                                <p:cTn id="49" presetID="10" presetClass="entr" presetSubtype="0" fill="hold" nodeType="with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fade">
                                      <p:cBhvr>
                                        <p:cTn id="51" dur="2000"/>
                                        <p:tgtEl>
                                          <p:spTgt spid="5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2000"/>
                                        <p:tgtEl>
                                          <p:spTgt spid="13"/>
                                        </p:tgtEl>
                                      </p:cBhvr>
                                    </p:animEffect>
                                    <p:set>
                                      <p:cBhvr>
                                        <p:cTn id="56" dur="1" fill="hold">
                                          <p:stCondLst>
                                            <p:cond delay="1999"/>
                                          </p:stCondLst>
                                        </p:cTn>
                                        <p:tgtEl>
                                          <p:spTgt spid="13"/>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2000"/>
                                        <p:tgtEl>
                                          <p:spTgt spid="97"/>
                                        </p:tgtEl>
                                      </p:cBhvr>
                                    </p:animEffect>
                                    <p:set>
                                      <p:cBhvr>
                                        <p:cTn id="59" dur="1" fill="hold">
                                          <p:stCondLst>
                                            <p:cond delay="1999"/>
                                          </p:stCondLst>
                                        </p:cTn>
                                        <p:tgtEl>
                                          <p:spTgt spid="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P spid="13" grpId="1" animBg="1"/>
      <p:bldP spid="14" grpId="0" animBg="1"/>
      <p:bldP spid="42" grpId="0" animBg="1"/>
      <p:bldP spid="111" grpId="0" animBg="1"/>
      <p:bldP spid="97" grpId="0" animBg="1"/>
      <p:bldP spid="97"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49" name="Title 1"/>
          <p:cNvSpPr>
            <a:spLocks noGrp="1"/>
          </p:cNvSpPr>
          <p:nvPr>
            <p:ph type="title"/>
          </p:nvPr>
        </p:nvSpPr>
        <p:spPr/>
        <p:txBody>
          <a:bodyPr/>
          <a:lstStyle/>
          <a:p>
            <a:pPr eaLnBrk="1" hangingPunct="1"/>
            <a:r>
              <a:rPr lang="en-US" sz="3200" dirty="0" smtClean="0">
                <a:latin typeface="Georgia" pitchFamily="18" charset="0"/>
              </a:rPr>
              <a:t>Outreach 101 – Needs Assessment</a:t>
            </a:r>
          </a:p>
        </p:txBody>
      </p:sp>
      <p:sp>
        <p:nvSpPr>
          <p:cNvPr id="3" name="Content Placeholder 2"/>
          <p:cNvSpPr>
            <a:spLocks noGrp="1"/>
          </p:cNvSpPr>
          <p:nvPr>
            <p:ph idx="1"/>
          </p:nvPr>
        </p:nvSpPr>
        <p:spPr>
          <a:xfrm>
            <a:off x="342900" y="1752600"/>
            <a:ext cx="9429750" cy="4724400"/>
          </a:xfrm>
        </p:spPr>
        <p:txBody>
          <a:bodyPr rtlCol="0">
            <a:normAutofit/>
          </a:bodyPr>
          <a:lstStyle/>
          <a:p>
            <a:pPr lvl="1" eaLnBrk="1" fontAlgn="auto" hangingPunct="1">
              <a:spcAft>
                <a:spcPts val="0"/>
              </a:spcAft>
              <a:buFont typeface="Arial"/>
              <a:buChar char="–"/>
              <a:defRPr/>
            </a:pPr>
            <a:r>
              <a:rPr lang="en-US" sz="3200" dirty="0" smtClean="0">
                <a:solidFill>
                  <a:schemeClr val="tx2">
                    <a:lumMod val="50000"/>
                  </a:schemeClr>
                </a:solidFill>
                <a:latin typeface="+mn-lt"/>
                <a:ea typeface="+mn-ea"/>
              </a:rPr>
              <a:t>Outreach 101</a:t>
            </a:r>
          </a:p>
          <a:p>
            <a:pPr lvl="2" eaLnBrk="1" fontAlgn="auto" hangingPunct="1">
              <a:spcAft>
                <a:spcPts val="0"/>
              </a:spcAft>
              <a:buFont typeface="Arial"/>
              <a:buChar char="–"/>
              <a:defRPr/>
            </a:pPr>
            <a:r>
              <a:rPr lang="en-US" sz="2800" dirty="0" smtClean="0">
                <a:solidFill>
                  <a:schemeClr val="tx2">
                    <a:lumMod val="50000"/>
                  </a:schemeClr>
                </a:solidFill>
                <a:latin typeface="+mn-lt"/>
              </a:rPr>
              <a:t>Needs Assessment</a:t>
            </a:r>
          </a:p>
          <a:p>
            <a:pPr lvl="3" eaLnBrk="1" fontAlgn="auto" hangingPunct="1">
              <a:spcAft>
                <a:spcPts val="0"/>
              </a:spcAft>
              <a:buFont typeface="Arial"/>
              <a:buChar char="–"/>
              <a:defRPr/>
            </a:pPr>
            <a:r>
              <a:rPr lang="en-US" dirty="0" smtClean="0">
                <a:solidFill>
                  <a:schemeClr val="tx2">
                    <a:lumMod val="50000"/>
                  </a:schemeClr>
                </a:solidFill>
                <a:latin typeface="+mn-lt"/>
                <a:ea typeface="+mn-ea"/>
              </a:rPr>
              <a:t>Who is on campus</a:t>
            </a:r>
          </a:p>
          <a:p>
            <a:pPr lvl="3" eaLnBrk="1" fontAlgn="auto" hangingPunct="1">
              <a:spcAft>
                <a:spcPts val="0"/>
              </a:spcAft>
              <a:buFont typeface="Arial"/>
              <a:buChar char="–"/>
              <a:defRPr/>
            </a:pPr>
            <a:r>
              <a:rPr lang="en-US" dirty="0" smtClean="0">
                <a:solidFill>
                  <a:schemeClr val="tx2">
                    <a:lumMod val="50000"/>
                  </a:schemeClr>
                </a:solidFill>
                <a:latin typeface="+mn-lt"/>
              </a:rPr>
              <a:t>Best estimates</a:t>
            </a:r>
            <a:endParaRPr lang="en-US" dirty="0" smtClean="0">
              <a:solidFill>
                <a:schemeClr val="tx2">
                  <a:lumMod val="50000"/>
                </a:schemeClr>
              </a:solidFill>
              <a:latin typeface="+mn-lt"/>
              <a:ea typeface="+mn-ea"/>
            </a:endParaRPr>
          </a:p>
          <a:p>
            <a:pPr lvl="3" eaLnBrk="1" fontAlgn="auto" hangingPunct="1">
              <a:spcAft>
                <a:spcPts val="0"/>
              </a:spcAft>
              <a:buFont typeface="Arial"/>
              <a:buChar char="–"/>
              <a:defRPr/>
            </a:pPr>
            <a:r>
              <a:rPr lang="en-US" dirty="0" smtClean="0">
                <a:solidFill>
                  <a:schemeClr val="tx2">
                    <a:lumMod val="50000"/>
                  </a:schemeClr>
                </a:solidFill>
                <a:latin typeface="+mn-lt"/>
              </a:rPr>
              <a:t>Strengths v. Weaknesses</a:t>
            </a:r>
          </a:p>
          <a:p>
            <a:pPr lvl="3" eaLnBrk="1" fontAlgn="auto" hangingPunct="1">
              <a:spcAft>
                <a:spcPts val="0"/>
              </a:spcAft>
              <a:buFont typeface="Arial"/>
              <a:buChar char="–"/>
              <a:defRPr/>
            </a:pPr>
            <a:r>
              <a:rPr lang="en-US" dirty="0" smtClean="0">
                <a:solidFill>
                  <a:schemeClr val="tx2">
                    <a:lumMod val="50000"/>
                  </a:schemeClr>
                </a:solidFill>
                <a:latin typeface="+mn-lt"/>
                <a:ea typeface="+mn-ea"/>
              </a:rPr>
              <a:t>What programs are in place</a:t>
            </a:r>
          </a:p>
          <a:p>
            <a:pPr lvl="3" eaLnBrk="1" fontAlgn="auto" hangingPunct="1">
              <a:spcAft>
                <a:spcPts val="0"/>
              </a:spcAft>
              <a:buFont typeface="Arial"/>
              <a:buChar char="–"/>
              <a:defRPr/>
            </a:pPr>
            <a:r>
              <a:rPr lang="en-US" dirty="0" smtClean="0">
                <a:solidFill>
                  <a:schemeClr val="tx2">
                    <a:lumMod val="50000"/>
                  </a:schemeClr>
                </a:solidFill>
                <a:latin typeface="+mn-lt"/>
              </a:rPr>
              <a:t>Web portals</a:t>
            </a:r>
          </a:p>
          <a:p>
            <a:pPr lvl="3" eaLnBrk="1" fontAlgn="auto" hangingPunct="1">
              <a:spcAft>
                <a:spcPts val="0"/>
              </a:spcAft>
              <a:buFont typeface="Arial"/>
              <a:buChar char="–"/>
              <a:defRPr/>
            </a:pPr>
            <a:r>
              <a:rPr lang="en-US" dirty="0" smtClean="0">
                <a:solidFill>
                  <a:schemeClr val="tx2">
                    <a:lumMod val="50000"/>
                  </a:schemeClr>
                </a:solidFill>
                <a:latin typeface="+mn-lt"/>
              </a:rPr>
              <a:t>Dedicated student groups</a:t>
            </a:r>
          </a:p>
          <a:p>
            <a:pPr lvl="3" eaLnBrk="1" fontAlgn="auto" hangingPunct="1">
              <a:spcAft>
                <a:spcPts val="0"/>
              </a:spcAft>
              <a:buFont typeface="Arial"/>
              <a:buChar char="–"/>
              <a:defRPr/>
            </a:pPr>
            <a:r>
              <a:rPr lang="en-US" dirty="0" smtClean="0">
                <a:solidFill>
                  <a:schemeClr val="tx2">
                    <a:lumMod val="50000"/>
                  </a:schemeClr>
                </a:solidFill>
                <a:latin typeface="+mn-lt"/>
              </a:rPr>
              <a:t>Dedicated offices/liaison</a:t>
            </a:r>
          </a:p>
          <a:p>
            <a:pPr lvl="3" eaLnBrk="1" fontAlgn="auto" hangingPunct="1">
              <a:spcAft>
                <a:spcPts val="0"/>
              </a:spcAft>
              <a:buFont typeface="Arial"/>
              <a:buChar char="–"/>
              <a:defRPr/>
            </a:pPr>
            <a:r>
              <a:rPr lang="en-US" dirty="0" smtClean="0">
                <a:solidFill>
                  <a:schemeClr val="tx2">
                    <a:lumMod val="50000"/>
                  </a:schemeClr>
                </a:solidFill>
                <a:latin typeface="+mn-lt"/>
              </a:rPr>
              <a:t>Ability to communicate </a:t>
            </a:r>
          </a:p>
        </p:txBody>
      </p:sp>
      <p:sp>
        <p:nvSpPr>
          <p:cNvPr id="138241" name="Text Box 1"/>
          <p:cNvSpPr txBox="1">
            <a:spLocks noChangeArrowheads="1"/>
          </p:cNvSpPr>
          <p:nvPr/>
        </p:nvSpPr>
        <p:spPr bwMode="auto">
          <a:xfrm>
            <a:off x="5448300" y="1676400"/>
            <a:ext cx="3733800" cy="4343400"/>
          </a:xfrm>
          <a:prstGeom prst="rect">
            <a:avLst/>
          </a:prstGeom>
          <a:solidFill>
            <a:schemeClr val="bg1"/>
          </a:solidFill>
          <a:ln w="1270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CC3300"/>
                </a:solidFill>
                <a:effectLst/>
                <a:latin typeface="Calibri" pitchFamily="34" charset="0"/>
                <a:cs typeface="Arial" pitchFamily="34" charset="0"/>
              </a:rPr>
              <a:t>Campus Profile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smtClean="0">
                <a:ln>
                  <a:noFill/>
                </a:ln>
                <a:solidFill>
                  <a:srgbClr val="000000"/>
                </a:solidFill>
                <a:effectLst/>
                <a:latin typeface="Calibri" pitchFamily="34" charset="0"/>
                <a:cs typeface="Arial" pitchFamily="34" charset="0"/>
              </a:rPr>
              <a:t>Best estimate, approximate, or exact numbers below:</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Arial" pitchFamily="34" charset="0"/>
              </a:rPr>
              <a:t>Undergraduate students:</a:t>
            </a:r>
            <a:r>
              <a:rPr kumimoji="0" lang="en-US" sz="1100" b="0" i="0" u="sng" strike="noStrike" cap="none" normalizeH="0" baseline="0" dirty="0" smtClean="0">
                <a:ln>
                  <a:noFill/>
                </a:ln>
                <a:solidFill>
                  <a:srgbClr val="000000"/>
                </a:solidFill>
                <a:effectLst/>
                <a:latin typeface="Calibri" pitchFamily="34"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Arial" pitchFamily="34" charset="0"/>
              </a:rPr>
              <a:t>Graduate students:</a:t>
            </a:r>
            <a:r>
              <a:rPr kumimoji="0" lang="en-US" sz="1100" b="0" i="0" u="sng" strike="noStrike" cap="none" normalizeH="0" baseline="0" dirty="0" smtClean="0">
                <a:ln>
                  <a:noFill/>
                </a:ln>
                <a:solidFill>
                  <a:srgbClr val="000000"/>
                </a:solidFill>
                <a:effectLst/>
                <a:latin typeface="Calibri" pitchFamily="34"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Arial" pitchFamily="34" charset="0"/>
              </a:rPr>
              <a:t>Veteran students:</a:t>
            </a:r>
            <a:r>
              <a:rPr kumimoji="0" lang="en-US" sz="1100" b="0" i="0" u="sng" strike="noStrike" cap="none" normalizeH="0" baseline="0" dirty="0" smtClean="0">
                <a:ln>
                  <a:noFill/>
                </a:ln>
                <a:solidFill>
                  <a:srgbClr val="000000"/>
                </a:solidFill>
                <a:effectLst/>
                <a:latin typeface="Calibri" pitchFamily="34"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sng" strike="noStrike" cap="none" normalizeH="0" baseline="0" dirty="0" smtClean="0">
              <a:ln>
                <a:noFill/>
              </a:ln>
              <a:solidFill>
                <a:srgbClr val="000000"/>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Arial" pitchFamily="34" charset="0"/>
              </a:rPr>
              <a:t>National Guard/Reserve:</a:t>
            </a:r>
            <a:r>
              <a:rPr kumimoji="0" lang="en-US" sz="1100" b="0" i="0" u="sng" strike="noStrike" cap="none" normalizeH="0" baseline="0" dirty="0" smtClean="0">
                <a:ln>
                  <a:noFill/>
                </a:ln>
                <a:solidFill>
                  <a:srgbClr val="000000"/>
                </a:solidFill>
                <a:effectLst/>
                <a:latin typeface="Calibri" pitchFamily="34" charset="0"/>
                <a:cs typeface="Arial" pitchFamily="34" charset="0"/>
              </a:rPr>
              <a:t>		</a:t>
            </a:r>
            <a:endParaRPr kumimoji="0" lang="en-US" sz="1100"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Arial" pitchFamily="34" charset="0"/>
              </a:rPr>
              <a:t>Active Duty:</a:t>
            </a:r>
            <a:r>
              <a:rPr kumimoji="0" lang="en-US" sz="1100" b="0" i="0" u="sng" strike="noStrike" cap="none" normalizeH="0" baseline="0" dirty="0" smtClean="0">
                <a:ln>
                  <a:noFill/>
                </a:ln>
                <a:solidFill>
                  <a:srgbClr val="000000"/>
                </a:solidFill>
                <a:effectLst/>
                <a:latin typeface="Calibri" pitchFamily="34" charset="0"/>
                <a:cs typeface="Arial" pitchFamily="34" charset="0"/>
              </a:rPr>
              <a:t>			</a:t>
            </a:r>
            <a:endParaRPr kumimoji="0" lang="en-US" sz="1100"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Arial" pitchFamily="34" charset="0"/>
              </a:rPr>
              <a:t>GI Bill recipients:</a:t>
            </a:r>
            <a:r>
              <a:rPr kumimoji="0" lang="en-US" sz="1100" b="0" i="0" u="sng" strike="noStrike" cap="none" normalizeH="0" baseline="0" dirty="0" smtClean="0">
                <a:ln>
                  <a:noFill/>
                </a:ln>
                <a:solidFill>
                  <a:srgbClr val="000000"/>
                </a:solidFill>
                <a:effectLst/>
                <a:latin typeface="Calibri" pitchFamily="34" charset="0"/>
                <a:cs typeface="Arial" pitchFamily="34" charset="0"/>
              </a:rPr>
              <a:t>		</a:t>
            </a:r>
            <a:endParaRPr kumimoji="0" lang="en-US" sz="1100"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Arial" pitchFamily="34" charset="0"/>
              </a:rPr>
              <a:t>State Grant recipients:</a:t>
            </a:r>
            <a:r>
              <a:rPr kumimoji="0" lang="en-US" sz="1100" b="0" i="0" u="sng" strike="noStrike" cap="none" normalizeH="0" baseline="0" dirty="0" smtClean="0">
                <a:ln>
                  <a:noFill/>
                </a:ln>
                <a:solidFill>
                  <a:srgbClr val="000000"/>
                </a:solidFill>
                <a:effectLst/>
                <a:latin typeface="Calibri" pitchFamily="34"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sng" strike="noStrike" cap="none" normalizeH="0" baseline="0" dirty="0" smtClean="0">
              <a:ln>
                <a:noFill/>
              </a:ln>
              <a:solidFill>
                <a:srgbClr val="000000"/>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Arial" pitchFamily="34" charset="0"/>
              </a:rPr>
              <a:t>Minimum # identified:</a:t>
            </a:r>
            <a:r>
              <a:rPr kumimoji="0" lang="en-US" sz="1100" b="0" i="0" u="sng" strike="noStrike" cap="none" normalizeH="0" baseline="0" dirty="0" smtClean="0">
                <a:ln>
                  <a:noFill/>
                </a:ln>
                <a:solidFill>
                  <a:srgbClr val="000000"/>
                </a:solidFill>
                <a:effectLst/>
                <a:latin typeface="Calibri" pitchFamily="34" charset="0"/>
                <a:cs typeface="Arial" pitchFamily="34" charset="0"/>
              </a:rPr>
              <a:t>		</a:t>
            </a:r>
            <a:endParaRPr kumimoji="0" lang="en-US" sz="1100"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Arial" pitchFamily="34" charset="0"/>
              </a:rPr>
              <a:t>Approximate/identified total:</a:t>
            </a:r>
            <a:r>
              <a:rPr kumimoji="0" lang="en-US" sz="1100" b="0" i="0" u="sng" strike="noStrike" cap="none" normalizeH="0" baseline="0" dirty="0" smtClean="0">
                <a:ln>
                  <a:noFill/>
                </a:ln>
                <a:solidFill>
                  <a:srgbClr val="000000"/>
                </a:solidFill>
                <a:effectLst/>
                <a:latin typeface="Calibri" pitchFamily="34" charset="0"/>
                <a:cs typeface="Arial" pitchFamily="34" charset="0"/>
              </a:rPr>
              <a:t>		</a:t>
            </a:r>
            <a:endParaRPr kumimoji="0" lang="en-US" sz="1100"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Arial" pitchFamily="34" charset="0"/>
              </a:rPr>
              <a:t>4% of total undergraduate:</a:t>
            </a:r>
            <a:r>
              <a:rPr kumimoji="0" lang="en-US" sz="1100" b="0" i="0" u="sng" strike="noStrike" cap="none" normalizeH="0" baseline="0" dirty="0" smtClean="0">
                <a:ln>
                  <a:noFill/>
                </a:ln>
                <a:solidFill>
                  <a:srgbClr val="000000"/>
                </a:solidFill>
                <a:effectLst/>
                <a:latin typeface="Calibri" pitchFamily="34"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Arial" pitchFamily="34" charset="0"/>
              </a:rPr>
              <a:t>(Military veterans comprise approximately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Arial" pitchFamily="34" charset="0"/>
              </a:rPr>
              <a:t>4% of national undergraduate population.)</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49" name="Title 1"/>
          <p:cNvSpPr>
            <a:spLocks noGrp="1"/>
          </p:cNvSpPr>
          <p:nvPr>
            <p:ph type="title"/>
          </p:nvPr>
        </p:nvSpPr>
        <p:spPr/>
        <p:txBody>
          <a:bodyPr/>
          <a:lstStyle/>
          <a:p>
            <a:pPr eaLnBrk="1" hangingPunct="1"/>
            <a:r>
              <a:rPr lang="en-US" sz="3200" dirty="0" smtClean="0">
                <a:latin typeface="Georgia" pitchFamily="18" charset="0"/>
              </a:rPr>
              <a:t>Outreach 201 – Direct Service</a:t>
            </a:r>
          </a:p>
        </p:txBody>
      </p:sp>
      <p:sp>
        <p:nvSpPr>
          <p:cNvPr id="3" name="Content Placeholder 2"/>
          <p:cNvSpPr>
            <a:spLocks noGrp="1"/>
          </p:cNvSpPr>
          <p:nvPr>
            <p:ph idx="1"/>
          </p:nvPr>
        </p:nvSpPr>
        <p:spPr>
          <a:xfrm>
            <a:off x="342900" y="2362200"/>
            <a:ext cx="9429750" cy="4114800"/>
          </a:xfrm>
        </p:spPr>
        <p:txBody>
          <a:bodyPr rtlCol="0">
            <a:normAutofit/>
          </a:bodyPr>
          <a:lstStyle/>
          <a:p>
            <a:pPr lvl="1" eaLnBrk="1" fontAlgn="auto" hangingPunct="1">
              <a:spcAft>
                <a:spcPts val="0"/>
              </a:spcAft>
              <a:buFont typeface="Arial"/>
              <a:buChar char="–"/>
              <a:defRPr/>
            </a:pPr>
            <a:r>
              <a:rPr lang="en-US" sz="3200" dirty="0" smtClean="0">
                <a:solidFill>
                  <a:schemeClr val="tx2">
                    <a:lumMod val="50000"/>
                  </a:schemeClr>
                </a:solidFill>
                <a:latin typeface="+mn-lt"/>
              </a:rPr>
              <a:t>Outreach 201</a:t>
            </a:r>
          </a:p>
          <a:p>
            <a:pPr lvl="2" eaLnBrk="1" fontAlgn="auto" hangingPunct="1">
              <a:spcAft>
                <a:spcPts val="0"/>
              </a:spcAft>
              <a:buFont typeface="Arial"/>
              <a:buChar char="–"/>
              <a:defRPr/>
            </a:pPr>
            <a:r>
              <a:rPr lang="en-US" dirty="0" smtClean="0">
                <a:solidFill>
                  <a:schemeClr val="tx2">
                    <a:lumMod val="50000"/>
                  </a:schemeClr>
                </a:solidFill>
                <a:latin typeface="+mn-lt"/>
              </a:rPr>
              <a:t>Direct Services to SM/Vets</a:t>
            </a:r>
          </a:p>
          <a:p>
            <a:pPr lvl="3" eaLnBrk="1" fontAlgn="auto" hangingPunct="1">
              <a:spcAft>
                <a:spcPts val="0"/>
              </a:spcAft>
              <a:buFont typeface="Arial"/>
              <a:buChar char="–"/>
              <a:defRPr/>
            </a:pPr>
            <a:r>
              <a:rPr lang="en-US" dirty="0" err="1" smtClean="0">
                <a:solidFill>
                  <a:schemeClr val="tx2">
                    <a:lumMod val="50000"/>
                  </a:schemeClr>
                </a:solidFill>
                <a:latin typeface="+mn-lt"/>
              </a:rPr>
              <a:t>Psychoeducation</a:t>
            </a:r>
            <a:endParaRPr lang="en-US" dirty="0" smtClean="0">
              <a:solidFill>
                <a:schemeClr val="tx2">
                  <a:lumMod val="50000"/>
                </a:schemeClr>
              </a:solidFill>
              <a:latin typeface="+mn-lt"/>
            </a:endParaRPr>
          </a:p>
          <a:p>
            <a:pPr lvl="3" eaLnBrk="1" fontAlgn="auto" hangingPunct="1">
              <a:spcAft>
                <a:spcPts val="0"/>
              </a:spcAft>
              <a:buFont typeface="Arial"/>
              <a:buChar char="–"/>
              <a:defRPr/>
            </a:pPr>
            <a:r>
              <a:rPr lang="en-US" dirty="0" smtClean="0">
                <a:solidFill>
                  <a:schemeClr val="tx2">
                    <a:lumMod val="50000"/>
                  </a:schemeClr>
                </a:solidFill>
                <a:latin typeface="+mn-lt"/>
                <a:ea typeface="+mn-ea"/>
              </a:rPr>
              <a:t>Build/strengthen the community</a:t>
            </a:r>
          </a:p>
          <a:p>
            <a:pPr lvl="3" eaLnBrk="1" fontAlgn="auto" hangingPunct="1">
              <a:spcAft>
                <a:spcPts val="0"/>
              </a:spcAft>
              <a:buFont typeface="Arial"/>
              <a:buChar char="–"/>
              <a:defRPr/>
            </a:pPr>
            <a:r>
              <a:rPr lang="en-US" dirty="0" smtClean="0">
                <a:solidFill>
                  <a:schemeClr val="tx2">
                    <a:lumMod val="50000"/>
                  </a:schemeClr>
                </a:solidFill>
                <a:latin typeface="+mn-lt"/>
              </a:rPr>
              <a:t>Clinical &amp; Non-clinical services</a:t>
            </a:r>
          </a:p>
          <a:p>
            <a:pPr lvl="3" eaLnBrk="1" fontAlgn="auto" hangingPunct="1">
              <a:spcAft>
                <a:spcPts val="0"/>
              </a:spcAft>
              <a:buFont typeface="Arial"/>
              <a:buChar char="–"/>
              <a:defRPr/>
            </a:pPr>
            <a:r>
              <a:rPr lang="en-US" dirty="0" smtClean="0">
                <a:solidFill>
                  <a:schemeClr val="tx2">
                    <a:lumMod val="50000"/>
                  </a:schemeClr>
                </a:solidFill>
                <a:latin typeface="+mn-lt"/>
                <a:ea typeface="+mn-ea"/>
              </a:rPr>
              <a:t>How to reach SM/Vets</a:t>
            </a:r>
          </a:p>
        </p:txBody>
      </p:sp>
      <p:pic>
        <p:nvPicPr>
          <p:cNvPr id="534536" name="Picture 8"/>
          <p:cNvPicPr>
            <a:picLocks noChangeAspect="1" noChangeArrowheads="1"/>
          </p:cNvPicPr>
          <p:nvPr/>
        </p:nvPicPr>
        <p:blipFill>
          <a:blip r:embed="rId3"/>
          <a:srcRect/>
          <a:stretch>
            <a:fillRect/>
          </a:stretch>
        </p:blipFill>
        <p:spPr bwMode="auto">
          <a:xfrm>
            <a:off x="7745020" y="1676400"/>
            <a:ext cx="1239827" cy="1655233"/>
          </a:xfrm>
          <a:prstGeom prst="rect">
            <a:avLst/>
          </a:prstGeom>
          <a:noFill/>
          <a:ln w="9525">
            <a:solidFill>
              <a:schemeClr val="tx1"/>
            </a:solidFill>
            <a:miter lim="800000"/>
            <a:headEnd/>
            <a:tailEnd/>
          </a:ln>
          <a:effectLst/>
        </p:spPr>
      </p:pic>
      <p:pic>
        <p:nvPicPr>
          <p:cNvPr id="534531" name="Picture 3"/>
          <p:cNvPicPr>
            <a:picLocks noChangeAspect="1" noChangeArrowheads="1"/>
          </p:cNvPicPr>
          <p:nvPr/>
        </p:nvPicPr>
        <p:blipFill>
          <a:blip r:embed="rId4"/>
          <a:srcRect/>
          <a:stretch>
            <a:fillRect/>
          </a:stretch>
        </p:blipFill>
        <p:spPr bwMode="auto">
          <a:xfrm>
            <a:off x="6759636" y="2362201"/>
            <a:ext cx="1279464" cy="1752600"/>
          </a:xfrm>
          <a:prstGeom prst="rect">
            <a:avLst/>
          </a:prstGeom>
          <a:noFill/>
          <a:ln w="9525">
            <a:solidFill>
              <a:schemeClr val="tx1"/>
            </a:solidFill>
            <a:miter lim="800000"/>
            <a:headEnd/>
            <a:tailEnd/>
          </a:ln>
          <a:effectLst/>
        </p:spPr>
      </p:pic>
      <p:sp>
        <p:nvSpPr>
          <p:cNvPr id="14" name="TextBox 13"/>
          <p:cNvSpPr txBox="1"/>
          <p:nvPr/>
        </p:nvSpPr>
        <p:spPr>
          <a:xfrm>
            <a:off x="5044193" y="4724400"/>
            <a:ext cx="2430775" cy="520029"/>
          </a:xfrm>
          <a:prstGeom prst="rect">
            <a:avLst/>
          </a:prstGeom>
          <a:noFill/>
        </p:spPr>
        <p:txBody>
          <a:bodyPr wrap="square" rtlCol="0">
            <a:noAutofit/>
          </a:bodyPr>
          <a:lstStyle/>
          <a:p>
            <a:pPr algn="r">
              <a:buFontTx/>
              <a:buChar char="-"/>
            </a:pPr>
            <a:r>
              <a:rPr lang="en-US" sz="1600" dirty="0" smtClean="0">
                <a:latin typeface="+mj-lt"/>
              </a:rPr>
              <a:t>Support Groups</a:t>
            </a:r>
          </a:p>
          <a:p>
            <a:pPr algn="r">
              <a:buFontTx/>
              <a:buChar char="-"/>
            </a:pPr>
            <a:r>
              <a:rPr lang="en-US" sz="1600" dirty="0" smtClean="0">
                <a:latin typeface="+mj-lt"/>
              </a:rPr>
              <a:t>Open Hours</a:t>
            </a:r>
          </a:p>
        </p:txBody>
      </p:sp>
      <p:pic>
        <p:nvPicPr>
          <p:cNvPr id="5" name="Picture 1"/>
          <p:cNvPicPr>
            <a:picLocks noChangeAspect="1" noChangeArrowheads="1"/>
          </p:cNvPicPr>
          <p:nvPr/>
        </p:nvPicPr>
        <p:blipFill>
          <a:blip r:embed="rId5" cstate="print"/>
          <a:srcRect/>
          <a:stretch>
            <a:fillRect/>
          </a:stretch>
        </p:blipFill>
        <p:spPr bwMode="auto">
          <a:xfrm>
            <a:off x="7962900" y="4419600"/>
            <a:ext cx="1547107" cy="1459794"/>
          </a:xfrm>
          <a:prstGeom prst="rect">
            <a:avLst/>
          </a:prstGeom>
          <a:noFill/>
          <a:ln w="9525">
            <a:solidFill>
              <a:schemeClr val="tx1"/>
            </a:solidFill>
            <a:miter lim="800000"/>
            <a:headEnd/>
            <a:tailEnd/>
          </a:ln>
        </p:spPr>
      </p:pic>
      <p:sp>
        <p:nvSpPr>
          <p:cNvPr id="16" name="TextBox 15"/>
          <p:cNvSpPr txBox="1"/>
          <p:nvPr/>
        </p:nvSpPr>
        <p:spPr>
          <a:xfrm>
            <a:off x="5981700" y="1981200"/>
            <a:ext cx="1752600" cy="381000"/>
          </a:xfrm>
          <a:prstGeom prst="rect">
            <a:avLst/>
          </a:prstGeom>
          <a:noFill/>
        </p:spPr>
        <p:txBody>
          <a:bodyPr wrap="square" rtlCol="0">
            <a:noAutofit/>
          </a:bodyPr>
          <a:lstStyle/>
          <a:p>
            <a:r>
              <a:rPr lang="en-US" sz="1600" dirty="0" smtClean="0">
                <a:latin typeface="+mj-lt"/>
              </a:rPr>
              <a:t>“Boots to Books”</a:t>
            </a:r>
          </a:p>
        </p:txBody>
      </p:sp>
      <p:pic>
        <p:nvPicPr>
          <p:cNvPr id="4" name="Picture 3"/>
          <p:cNvPicPr>
            <a:picLocks noChangeAspect="1" noChangeArrowheads="1"/>
          </p:cNvPicPr>
          <p:nvPr/>
        </p:nvPicPr>
        <p:blipFill>
          <a:blip r:embed="rId6" cstate="print"/>
          <a:srcRect/>
          <a:stretch>
            <a:fillRect/>
          </a:stretch>
        </p:blipFill>
        <p:spPr bwMode="auto">
          <a:xfrm>
            <a:off x="6392886" y="5355665"/>
            <a:ext cx="1683472" cy="1121336"/>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4531"/>
                                        </p:tgtEl>
                                        <p:attrNameLst>
                                          <p:attrName>style.visibility</p:attrName>
                                        </p:attrNameLst>
                                      </p:cBhvr>
                                      <p:to>
                                        <p:strVal val="visible"/>
                                      </p:to>
                                    </p:set>
                                    <p:animEffect transition="in" filter="fade">
                                      <p:cBhvr>
                                        <p:cTn id="7" dur="2000"/>
                                        <p:tgtEl>
                                          <p:spTgt spid="534531"/>
                                        </p:tgtEl>
                                      </p:cBhvr>
                                    </p:animEffect>
                                  </p:childTnLst>
                                </p:cTn>
                              </p:par>
                              <p:par>
                                <p:cTn id="8" presetID="10" presetClass="entr" presetSubtype="0" fill="hold" nodeType="withEffect">
                                  <p:stCondLst>
                                    <p:cond delay="0"/>
                                  </p:stCondLst>
                                  <p:childTnLst>
                                    <p:set>
                                      <p:cBhvr>
                                        <p:cTn id="9" dur="1" fill="hold">
                                          <p:stCondLst>
                                            <p:cond delay="0"/>
                                          </p:stCondLst>
                                        </p:cTn>
                                        <p:tgtEl>
                                          <p:spTgt spid="534536"/>
                                        </p:tgtEl>
                                        <p:attrNameLst>
                                          <p:attrName>style.visibility</p:attrName>
                                        </p:attrNameLst>
                                      </p:cBhvr>
                                      <p:to>
                                        <p:strVal val="visible"/>
                                      </p:to>
                                    </p:set>
                                    <p:animEffect transition="in" filter="fade">
                                      <p:cBhvr>
                                        <p:cTn id="10" dur="2000"/>
                                        <p:tgtEl>
                                          <p:spTgt spid="5345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0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1905000"/>
            <a:ext cx="9429750" cy="4572000"/>
          </a:xfrm>
        </p:spPr>
        <p:txBody>
          <a:bodyPr rtlCol="0">
            <a:normAutofit/>
          </a:bodyPr>
          <a:lstStyle/>
          <a:p>
            <a:pPr lvl="1" eaLnBrk="1" fontAlgn="auto" hangingPunct="1">
              <a:spcAft>
                <a:spcPts val="0"/>
              </a:spcAft>
              <a:buFont typeface="Arial"/>
              <a:buChar char="–"/>
              <a:defRPr/>
            </a:pPr>
            <a:r>
              <a:rPr lang="en-US" sz="3200" dirty="0" smtClean="0">
                <a:solidFill>
                  <a:schemeClr val="tx2">
                    <a:lumMod val="50000"/>
                  </a:schemeClr>
                </a:solidFill>
                <a:latin typeface="+mn-lt"/>
                <a:ea typeface="+mn-ea"/>
              </a:rPr>
              <a:t>Outreach 301</a:t>
            </a:r>
          </a:p>
          <a:p>
            <a:pPr lvl="2" eaLnBrk="1" fontAlgn="auto" hangingPunct="1">
              <a:spcAft>
                <a:spcPts val="0"/>
              </a:spcAft>
              <a:buFont typeface="Arial"/>
              <a:buChar char="–"/>
              <a:defRPr/>
            </a:pPr>
            <a:r>
              <a:rPr lang="en-US" sz="2800" dirty="0" smtClean="0">
                <a:solidFill>
                  <a:schemeClr val="tx2">
                    <a:lumMod val="50000"/>
                  </a:schemeClr>
                </a:solidFill>
                <a:latin typeface="+mn-lt"/>
              </a:rPr>
              <a:t>Educate Staff/Faculty</a:t>
            </a:r>
          </a:p>
          <a:p>
            <a:pPr lvl="3" eaLnBrk="1" fontAlgn="auto" hangingPunct="1">
              <a:spcAft>
                <a:spcPts val="0"/>
              </a:spcAft>
              <a:buFont typeface="Arial"/>
              <a:buChar char="–"/>
              <a:defRPr/>
            </a:pPr>
            <a:r>
              <a:rPr lang="en-US" dirty="0" smtClean="0">
                <a:solidFill>
                  <a:schemeClr val="tx2">
                    <a:lumMod val="50000"/>
                  </a:schemeClr>
                </a:solidFill>
                <a:latin typeface="+mn-lt"/>
                <a:ea typeface="+mn-ea"/>
              </a:rPr>
              <a:t>Professors</a:t>
            </a:r>
          </a:p>
          <a:p>
            <a:pPr lvl="3" eaLnBrk="1" fontAlgn="auto" hangingPunct="1">
              <a:spcAft>
                <a:spcPts val="0"/>
              </a:spcAft>
              <a:buFont typeface="Arial"/>
              <a:buChar char="–"/>
              <a:defRPr/>
            </a:pPr>
            <a:r>
              <a:rPr lang="en-US" dirty="0" smtClean="0">
                <a:solidFill>
                  <a:schemeClr val="tx2">
                    <a:lumMod val="50000"/>
                  </a:schemeClr>
                </a:solidFill>
                <a:latin typeface="+mn-lt"/>
              </a:rPr>
              <a:t>Advisors</a:t>
            </a:r>
          </a:p>
          <a:p>
            <a:pPr lvl="3" eaLnBrk="1" fontAlgn="auto" hangingPunct="1">
              <a:spcAft>
                <a:spcPts val="0"/>
              </a:spcAft>
              <a:buFont typeface="Arial"/>
              <a:buChar char="–"/>
              <a:defRPr/>
            </a:pPr>
            <a:r>
              <a:rPr lang="en-US" dirty="0" smtClean="0">
                <a:solidFill>
                  <a:schemeClr val="tx2">
                    <a:lumMod val="50000"/>
                  </a:schemeClr>
                </a:solidFill>
                <a:latin typeface="+mn-lt"/>
                <a:ea typeface="+mn-ea"/>
              </a:rPr>
              <a:t>Administrators</a:t>
            </a:r>
          </a:p>
          <a:p>
            <a:pPr lvl="3" eaLnBrk="1" fontAlgn="auto" hangingPunct="1">
              <a:spcAft>
                <a:spcPts val="0"/>
              </a:spcAft>
              <a:buFont typeface="Arial"/>
              <a:buChar char="–"/>
              <a:defRPr/>
            </a:pPr>
            <a:r>
              <a:rPr lang="en-US" dirty="0" smtClean="0">
                <a:solidFill>
                  <a:schemeClr val="tx2">
                    <a:lumMod val="50000"/>
                  </a:schemeClr>
                </a:solidFill>
                <a:latin typeface="+mn-lt"/>
              </a:rPr>
              <a:t>Res Halls</a:t>
            </a:r>
          </a:p>
          <a:p>
            <a:pPr lvl="3" eaLnBrk="1" fontAlgn="auto" hangingPunct="1">
              <a:spcAft>
                <a:spcPts val="0"/>
              </a:spcAft>
              <a:buFont typeface="Arial"/>
              <a:buChar char="–"/>
              <a:defRPr/>
            </a:pPr>
            <a:r>
              <a:rPr lang="en-US" dirty="0" smtClean="0">
                <a:solidFill>
                  <a:schemeClr val="tx2">
                    <a:lumMod val="50000"/>
                  </a:schemeClr>
                </a:solidFill>
                <a:latin typeface="+mn-lt"/>
              </a:rPr>
              <a:t>Financial Aid</a:t>
            </a:r>
          </a:p>
          <a:p>
            <a:pPr lvl="3" eaLnBrk="1" fontAlgn="auto" hangingPunct="1">
              <a:spcAft>
                <a:spcPts val="0"/>
              </a:spcAft>
              <a:buFont typeface="Arial"/>
              <a:buChar char="–"/>
              <a:defRPr/>
            </a:pPr>
            <a:r>
              <a:rPr lang="en-US" dirty="0" smtClean="0">
                <a:solidFill>
                  <a:schemeClr val="tx2">
                    <a:lumMod val="50000"/>
                  </a:schemeClr>
                </a:solidFill>
                <a:latin typeface="+mn-lt"/>
                <a:ea typeface="+mn-ea"/>
              </a:rPr>
              <a:t>Registrars</a:t>
            </a:r>
          </a:p>
          <a:p>
            <a:pPr lvl="3" eaLnBrk="1" fontAlgn="auto" hangingPunct="1">
              <a:spcAft>
                <a:spcPts val="0"/>
              </a:spcAft>
              <a:buFont typeface="Arial"/>
              <a:buChar char="–"/>
              <a:defRPr/>
            </a:pPr>
            <a:r>
              <a:rPr lang="en-US" dirty="0" smtClean="0">
                <a:solidFill>
                  <a:schemeClr val="tx2">
                    <a:lumMod val="50000"/>
                  </a:schemeClr>
                </a:solidFill>
                <a:latin typeface="+mn-lt"/>
              </a:rPr>
              <a:t>Grad Assistants</a:t>
            </a:r>
            <a:endParaRPr lang="en-US" dirty="0" smtClean="0">
              <a:solidFill>
                <a:schemeClr val="tx2">
                  <a:lumMod val="50000"/>
                </a:schemeClr>
              </a:solidFill>
              <a:latin typeface="+mn-lt"/>
              <a:ea typeface="+mn-ea"/>
            </a:endParaRPr>
          </a:p>
        </p:txBody>
      </p:sp>
      <p:sp>
        <p:nvSpPr>
          <p:cNvPr id="15" name="Title 1"/>
          <p:cNvSpPr txBox="1">
            <a:spLocks/>
          </p:cNvSpPr>
          <p:nvPr/>
        </p:nvSpPr>
        <p:spPr bwMode="auto">
          <a:xfrm>
            <a:off x="495300" y="76200"/>
            <a:ext cx="9258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091D35"/>
                </a:solidFill>
                <a:effectLst/>
                <a:uLnTx/>
                <a:uFillTx/>
                <a:latin typeface="Georgia" pitchFamily="18" charset="0"/>
                <a:ea typeface="Georgia" pitchFamily="84" charset="0"/>
                <a:cs typeface="Georgia"/>
              </a:rPr>
              <a:t>Outreach 301</a:t>
            </a:r>
            <a:br>
              <a:rPr kumimoji="0" lang="en-US" sz="3200" b="1" i="0" u="none" strike="noStrike" kern="1200" cap="none" spc="0" normalizeH="0" baseline="0" noProof="0" dirty="0" smtClean="0">
                <a:ln>
                  <a:noFill/>
                </a:ln>
                <a:solidFill>
                  <a:srgbClr val="091D35"/>
                </a:solidFill>
                <a:effectLst/>
                <a:uLnTx/>
                <a:uFillTx/>
                <a:latin typeface="Georgia" pitchFamily="18" charset="0"/>
                <a:ea typeface="Georgia" pitchFamily="84" charset="0"/>
                <a:cs typeface="Georgia"/>
              </a:rPr>
            </a:br>
            <a:r>
              <a:rPr kumimoji="0" lang="en-US" sz="3200" b="1" i="0" u="none" strike="noStrike" kern="1200" cap="none" spc="0" normalizeH="0" baseline="0" noProof="0" dirty="0" smtClean="0">
                <a:ln>
                  <a:noFill/>
                </a:ln>
                <a:solidFill>
                  <a:srgbClr val="091D35"/>
                </a:solidFill>
                <a:effectLst/>
                <a:uLnTx/>
                <a:uFillTx/>
                <a:latin typeface="Georgia" pitchFamily="18" charset="0"/>
                <a:ea typeface="Georgia" pitchFamily="84" charset="0"/>
                <a:cs typeface="Georgia"/>
              </a:rPr>
              <a:t>Institutional Education</a:t>
            </a:r>
          </a:p>
        </p:txBody>
      </p:sp>
      <p:sp>
        <p:nvSpPr>
          <p:cNvPr id="18" name="Rounded Rectangle 17"/>
          <p:cNvSpPr/>
          <p:nvPr/>
        </p:nvSpPr>
        <p:spPr>
          <a:xfrm>
            <a:off x="5295900" y="2438400"/>
            <a:ext cx="4267200" cy="2209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What do they need to know?</a:t>
            </a:r>
          </a:p>
          <a:p>
            <a:pPr>
              <a:buFontTx/>
              <a:buChar char="-"/>
            </a:pPr>
            <a:endParaRPr lang="en-US" sz="1600" dirty="0" smtClean="0"/>
          </a:p>
          <a:p>
            <a:pPr>
              <a:buFontTx/>
              <a:buChar char="-"/>
            </a:pPr>
            <a:r>
              <a:rPr lang="en-US" sz="1600" dirty="0" smtClean="0"/>
              <a:t>Deployment Cycle stress</a:t>
            </a:r>
          </a:p>
          <a:p>
            <a:pPr>
              <a:buFontTx/>
              <a:buChar char="-"/>
            </a:pPr>
            <a:r>
              <a:rPr lang="en-US" sz="1600" dirty="0" smtClean="0"/>
              <a:t>Military Culture</a:t>
            </a:r>
          </a:p>
          <a:p>
            <a:pPr>
              <a:buFontTx/>
              <a:buChar char="-"/>
            </a:pPr>
            <a:r>
              <a:rPr lang="en-US" sz="1600" dirty="0" smtClean="0"/>
              <a:t>Social Challenges</a:t>
            </a:r>
          </a:p>
          <a:p>
            <a:pPr>
              <a:buFontTx/>
              <a:buChar char="-"/>
            </a:pPr>
            <a:r>
              <a:rPr lang="en-US" sz="1600" dirty="0" smtClean="0"/>
              <a:t>Return to Campus</a:t>
            </a:r>
          </a:p>
          <a:p>
            <a:pPr>
              <a:buFontTx/>
              <a:buChar char="-"/>
            </a:pPr>
            <a:r>
              <a:rPr lang="en-US" sz="1600" dirty="0" smtClean="0"/>
              <a:t>Other</a:t>
            </a:r>
          </a:p>
        </p:txBody>
      </p:sp>
      <p:sp>
        <p:nvSpPr>
          <p:cNvPr id="19" name="Rectangle 18"/>
          <p:cNvSpPr/>
          <p:nvPr/>
        </p:nvSpPr>
        <p:spPr>
          <a:xfrm>
            <a:off x="7353300" y="3505200"/>
            <a:ext cx="1828800"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15 – 30 Min Program</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1524000"/>
            <a:ext cx="9429750" cy="4953000"/>
          </a:xfrm>
        </p:spPr>
        <p:txBody>
          <a:bodyPr rtlCol="0">
            <a:normAutofit/>
          </a:bodyPr>
          <a:lstStyle/>
          <a:p>
            <a:pPr lvl="1" eaLnBrk="1" fontAlgn="auto" hangingPunct="1">
              <a:spcAft>
                <a:spcPts val="0"/>
              </a:spcAft>
              <a:buFont typeface="Arial"/>
              <a:buChar char="–"/>
              <a:defRPr/>
            </a:pPr>
            <a:r>
              <a:rPr lang="en-US" sz="3200" dirty="0" smtClean="0">
                <a:solidFill>
                  <a:schemeClr val="tx2">
                    <a:lumMod val="50000"/>
                  </a:schemeClr>
                </a:solidFill>
                <a:latin typeface="+mn-lt"/>
              </a:rPr>
              <a:t>Outreach 401</a:t>
            </a:r>
          </a:p>
          <a:p>
            <a:pPr lvl="2" eaLnBrk="1" fontAlgn="auto" hangingPunct="1">
              <a:spcAft>
                <a:spcPts val="0"/>
              </a:spcAft>
              <a:buFont typeface="Arial"/>
              <a:buChar char="–"/>
              <a:defRPr/>
            </a:pPr>
            <a:r>
              <a:rPr lang="en-US" sz="2800" dirty="0" smtClean="0">
                <a:solidFill>
                  <a:schemeClr val="tx2">
                    <a:lumMod val="50000"/>
                  </a:schemeClr>
                </a:solidFill>
                <a:latin typeface="+mn-lt"/>
                <a:ea typeface="+mn-ea"/>
              </a:rPr>
              <a:t>Advocacy</a:t>
            </a:r>
          </a:p>
          <a:p>
            <a:pPr lvl="2" eaLnBrk="1" fontAlgn="auto" hangingPunct="1">
              <a:spcAft>
                <a:spcPts val="0"/>
              </a:spcAft>
              <a:buFont typeface="Arial"/>
              <a:buChar char="–"/>
              <a:defRPr/>
            </a:pPr>
            <a:r>
              <a:rPr lang="en-US" sz="2800" dirty="0" smtClean="0">
                <a:solidFill>
                  <a:schemeClr val="tx2">
                    <a:lumMod val="50000"/>
                  </a:schemeClr>
                </a:solidFill>
                <a:latin typeface="+mn-lt"/>
              </a:rPr>
              <a:t>Institutional Support</a:t>
            </a:r>
          </a:p>
          <a:p>
            <a:pPr lvl="3" eaLnBrk="1" fontAlgn="auto" hangingPunct="1">
              <a:spcAft>
                <a:spcPts val="0"/>
              </a:spcAft>
              <a:buFont typeface="Arial"/>
              <a:buChar char="–"/>
              <a:defRPr/>
            </a:pPr>
            <a:r>
              <a:rPr lang="en-US" dirty="0" smtClean="0">
                <a:solidFill>
                  <a:schemeClr val="tx2">
                    <a:lumMod val="50000"/>
                  </a:schemeClr>
                </a:solidFill>
                <a:latin typeface="+mn-lt"/>
                <a:ea typeface="+mn-ea"/>
              </a:rPr>
              <a:t>Steering Committee</a:t>
            </a:r>
          </a:p>
          <a:p>
            <a:pPr lvl="4" eaLnBrk="1" fontAlgn="auto" hangingPunct="1">
              <a:spcAft>
                <a:spcPts val="0"/>
              </a:spcAft>
              <a:buFont typeface="Arial"/>
              <a:buChar char="–"/>
              <a:defRPr/>
            </a:pPr>
            <a:r>
              <a:rPr lang="en-US" sz="1700" dirty="0" smtClean="0">
                <a:solidFill>
                  <a:schemeClr val="tx2">
                    <a:lumMod val="50000"/>
                  </a:schemeClr>
                </a:solidFill>
                <a:latin typeface="+mn-lt"/>
              </a:rPr>
              <a:t>ODOS/Student Affairs</a:t>
            </a:r>
          </a:p>
          <a:p>
            <a:pPr lvl="4" eaLnBrk="1" fontAlgn="auto" hangingPunct="1">
              <a:spcAft>
                <a:spcPts val="0"/>
              </a:spcAft>
              <a:buFont typeface="Arial"/>
              <a:buChar char="–"/>
              <a:defRPr/>
            </a:pPr>
            <a:r>
              <a:rPr lang="en-US" sz="1700" dirty="0" smtClean="0">
                <a:solidFill>
                  <a:schemeClr val="tx2">
                    <a:lumMod val="50000"/>
                  </a:schemeClr>
                </a:solidFill>
                <a:latin typeface="+mn-lt"/>
                <a:ea typeface="+mn-ea"/>
              </a:rPr>
              <a:t>Financial Aid</a:t>
            </a:r>
          </a:p>
          <a:p>
            <a:pPr lvl="4" eaLnBrk="1" fontAlgn="auto" hangingPunct="1">
              <a:spcAft>
                <a:spcPts val="0"/>
              </a:spcAft>
              <a:buFont typeface="Arial"/>
              <a:buChar char="–"/>
              <a:defRPr/>
            </a:pPr>
            <a:r>
              <a:rPr lang="en-US" sz="1700" dirty="0" smtClean="0">
                <a:solidFill>
                  <a:schemeClr val="tx2">
                    <a:lumMod val="50000"/>
                  </a:schemeClr>
                </a:solidFill>
                <a:latin typeface="+mn-lt"/>
              </a:rPr>
              <a:t>Counseling Center</a:t>
            </a:r>
          </a:p>
          <a:p>
            <a:pPr lvl="4" eaLnBrk="1" fontAlgn="auto" hangingPunct="1">
              <a:spcAft>
                <a:spcPts val="0"/>
              </a:spcAft>
              <a:buFont typeface="Arial"/>
              <a:buChar char="–"/>
              <a:defRPr/>
            </a:pPr>
            <a:r>
              <a:rPr lang="en-US" sz="1700" dirty="0" smtClean="0">
                <a:solidFill>
                  <a:schemeClr val="tx2">
                    <a:lumMod val="50000"/>
                  </a:schemeClr>
                </a:solidFill>
                <a:latin typeface="+mn-lt"/>
                <a:ea typeface="+mn-ea"/>
              </a:rPr>
              <a:t>Disability Services</a:t>
            </a:r>
          </a:p>
          <a:p>
            <a:pPr lvl="4" eaLnBrk="1" fontAlgn="auto" hangingPunct="1">
              <a:spcAft>
                <a:spcPts val="0"/>
              </a:spcAft>
              <a:buFont typeface="Arial"/>
              <a:buChar char="–"/>
              <a:defRPr/>
            </a:pPr>
            <a:r>
              <a:rPr lang="en-US" sz="1700" dirty="0" smtClean="0">
                <a:solidFill>
                  <a:schemeClr val="tx2">
                    <a:lumMod val="50000"/>
                  </a:schemeClr>
                </a:solidFill>
                <a:latin typeface="+mn-lt"/>
              </a:rPr>
              <a:t>Housing</a:t>
            </a:r>
          </a:p>
          <a:p>
            <a:pPr lvl="4" eaLnBrk="1" fontAlgn="auto" hangingPunct="1">
              <a:spcAft>
                <a:spcPts val="0"/>
              </a:spcAft>
              <a:buFont typeface="Arial"/>
              <a:buChar char="–"/>
              <a:defRPr/>
            </a:pPr>
            <a:r>
              <a:rPr lang="en-US" sz="1700" dirty="0" smtClean="0">
                <a:solidFill>
                  <a:schemeClr val="tx2">
                    <a:lumMod val="50000"/>
                  </a:schemeClr>
                </a:solidFill>
                <a:latin typeface="+mn-lt"/>
              </a:rPr>
              <a:t>Chancellor/Provost Offices</a:t>
            </a:r>
          </a:p>
          <a:p>
            <a:pPr lvl="4" eaLnBrk="1" fontAlgn="auto" hangingPunct="1">
              <a:spcAft>
                <a:spcPts val="0"/>
              </a:spcAft>
              <a:buFont typeface="Arial"/>
              <a:buChar char="–"/>
              <a:defRPr/>
            </a:pPr>
            <a:r>
              <a:rPr lang="en-US" sz="1700" dirty="0" smtClean="0">
                <a:solidFill>
                  <a:schemeClr val="tx2">
                    <a:lumMod val="50000"/>
                  </a:schemeClr>
                </a:solidFill>
                <a:latin typeface="+mn-lt"/>
                <a:ea typeface="+mn-ea"/>
              </a:rPr>
              <a:t>Etc.</a:t>
            </a:r>
          </a:p>
          <a:p>
            <a:pPr lvl="3" eaLnBrk="1" fontAlgn="auto" hangingPunct="1">
              <a:spcAft>
                <a:spcPts val="0"/>
              </a:spcAft>
              <a:buFont typeface="Arial"/>
              <a:buChar char="–"/>
              <a:defRPr/>
            </a:pPr>
            <a:r>
              <a:rPr lang="en-US" dirty="0" smtClean="0">
                <a:solidFill>
                  <a:schemeClr val="tx2">
                    <a:lumMod val="50000"/>
                  </a:schemeClr>
                </a:solidFill>
                <a:latin typeface="+mn-lt"/>
              </a:rPr>
              <a:t>Long-term Campus Plan</a:t>
            </a:r>
          </a:p>
          <a:p>
            <a:pPr lvl="3" eaLnBrk="1" fontAlgn="auto" hangingPunct="1">
              <a:spcAft>
                <a:spcPts val="0"/>
              </a:spcAft>
              <a:buFont typeface="Arial"/>
              <a:buChar char="–"/>
              <a:defRPr/>
            </a:pPr>
            <a:r>
              <a:rPr lang="en-US" dirty="0" smtClean="0">
                <a:solidFill>
                  <a:schemeClr val="tx2">
                    <a:lumMod val="50000"/>
                  </a:schemeClr>
                </a:solidFill>
                <a:latin typeface="+mn-lt"/>
                <a:ea typeface="+mn-ea"/>
              </a:rPr>
              <a:t>Financial Resources</a:t>
            </a:r>
          </a:p>
        </p:txBody>
      </p:sp>
      <p:sp>
        <p:nvSpPr>
          <p:cNvPr id="13" name="TextBox 12"/>
          <p:cNvSpPr txBox="1"/>
          <p:nvPr/>
        </p:nvSpPr>
        <p:spPr>
          <a:xfrm>
            <a:off x="5676900" y="4495800"/>
            <a:ext cx="2362200" cy="457200"/>
          </a:xfrm>
          <a:prstGeom prst="rect">
            <a:avLst/>
          </a:prstGeom>
          <a:noFill/>
        </p:spPr>
        <p:txBody>
          <a:bodyPr wrap="square" rtlCol="0">
            <a:noAutofit/>
          </a:bodyPr>
          <a:lstStyle/>
          <a:p>
            <a:r>
              <a:rPr lang="en-US" sz="1600" dirty="0" smtClean="0">
                <a:latin typeface="+mj-lt"/>
              </a:rPr>
              <a:t>- Steering Committee</a:t>
            </a:r>
          </a:p>
        </p:txBody>
      </p:sp>
      <p:pic>
        <p:nvPicPr>
          <p:cNvPr id="534537" name="Picture 9"/>
          <p:cNvPicPr>
            <a:picLocks noChangeAspect="1" noChangeArrowheads="1"/>
          </p:cNvPicPr>
          <p:nvPr/>
        </p:nvPicPr>
        <p:blipFill>
          <a:blip r:embed="rId3"/>
          <a:srcRect/>
          <a:stretch>
            <a:fillRect/>
          </a:stretch>
        </p:blipFill>
        <p:spPr bwMode="auto">
          <a:xfrm>
            <a:off x="6057900" y="1981200"/>
            <a:ext cx="3200401" cy="2397212"/>
          </a:xfrm>
          <a:prstGeom prst="rect">
            <a:avLst/>
          </a:prstGeom>
          <a:noFill/>
          <a:ln w="9525">
            <a:solidFill>
              <a:schemeClr val="tx1"/>
            </a:solidFill>
            <a:miter lim="800000"/>
            <a:headEnd/>
            <a:tailEnd/>
          </a:ln>
          <a:effectLst/>
        </p:spPr>
      </p:pic>
      <p:sp>
        <p:nvSpPr>
          <p:cNvPr id="15" name="Title 1"/>
          <p:cNvSpPr txBox="1">
            <a:spLocks/>
          </p:cNvSpPr>
          <p:nvPr/>
        </p:nvSpPr>
        <p:spPr bwMode="auto">
          <a:xfrm>
            <a:off x="495300" y="76200"/>
            <a:ext cx="9258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091D35"/>
                </a:solidFill>
                <a:effectLst/>
                <a:uLnTx/>
                <a:uFillTx/>
                <a:latin typeface="Georgia" pitchFamily="18" charset="0"/>
                <a:ea typeface="Georgia" pitchFamily="84" charset="0"/>
                <a:cs typeface="Georgia"/>
              </a:rPr>
              <a:t>Outreach 401</a:t>
            </a:r>
            <a:r>
              <a:rPr kumimoji="0" lang="en-US" sz="3200" b="1" i="0" u="none" strike="noStrike" kern="1200" cap="none" spc="0" normalizeH="0" noProof="0" dirty="0" smtClean="0">
                <a:ln>
                  <a:noFill/>
                </a:ln>
                <a:solidFill>
                  <a:srgbClr val="091D35"/>
                </a:solidFill>
                <a:effectLst/>
                <a:uLnTx/>
                <a:uFillTx/>
                <a:latin typeface="Georgia" pitchFamily="18" charset="0"/>
                <a:ea typeface="Georgia" pitchFamily="84" charset="0"/>
                <a:cs typeface="Georgia"/>
              </a:rPr>
              <a:t> – </a:t>
            </a:r>
            <a:r>
              <a:rPr kumimoji="0" lang="en-US" sz="3200" b="1" i="0" u="none" strike="noStrike" kern="1200" cap="none" spc="0" normalizeH="0" baseline="0" noProof="0" dirty="0" smtClean="0">
                <a:ln>
                  <a:noFill/>
                </a:ln>
                <a:solidFill>
                  <a:srgbClr val="091D35"/>
                </a:solidFill>
                <a:effectLst/>
                <a:uLnTx/>
                <a:uFillTx/>
                <a:latin typeface="Georgia" pitchFamily="18" charset="0"/>
                <a:ea typeface="Georgia" pitchFamily="84" charset="0"/>
                <a:cs typeface="Georgia"/>
              </a:rPr>
              <a:t>Advocacy/Support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Following Deployment</a:t>
            </a:r>
            <a:endParaRPr lang="en-US" dirty="0"/>
          </a:p>
        </p:txBody>
      </p:sp>
      <p:pic>
        <p:nvPicPr>
          <p:cNvPr id="4" name="566 Future.wmv">
            <a:hlinkClick r:id="" action="ppaction://media"/>
          </p:cNvPr>
          <p:cNvPicPr>
            <a:picLocks noGrp="1" noRot="1" noChangeAspect="1"/>
          </p:cNvPicPr>
          <p:nvPr>
            <p:ph idx="1"/>
            <a:videoFile r:link="rId1"/>
          </p:nvPr>
        </p:nvPicPr>
        <p:blipFill>
          <a:blip r:embed="rId3"/>
          <a:stretch>
            <a:fillRect/>
          </a:stretch>
        </p:blipFill>
        <p:spPr>
          <a:xfrm>
            <a:off x="571500" y="1290638"/>
            <a:ext cx="9144000" cy="51435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362200"/>
            <a:ext cx="9258300" cy="1143000"/>
          </a:xfrm>
        </p:spPr>
        <p:txBody>
          <a:bodyPr/>
          <a:lstStyle/>
          <a:p>
            <a:r>
              <a:rPr lang="en-US" dirty="0" smtClean="0"/>
              <a:t>Training resources….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57175" y="152400"/>
            <a:ext cx="9772650" cy="1066800"/>
          </a:xfrm>
        </p:spPr>
        <p:txBody>
          <a:bodyPr>
            <a:normAutofit/>
          </a:bodyPr>
          <a:lstStyle/>
          <a:p>
            <a:r>
              <a:rPr lang="en-US" sz="2800" dirty="0" smtClean="0">
                <a:latin typeface="Georgia" pitchFamily="18" charset="0"/>
                <a:cs typeface="Georgia" pitchFamily="18" charset="0"/>
              </a:rPr>
              <a:t>CDP Website:</a:t>
            </a:r>
            <a:br>
              <a:rPr lang="en-US" sz="2800" dirty="0" smtClean="0">
                <a:latin typeface="Georgia" pitchFamily="18" charset="0"/>
                <a:cs typeface="Georgia" pitchFamily="18" charset="0"/>
              </a:rPr>
            </a:br>
            <a:r>
              <a:rPr lang="en-US" sz="2800" dirty="0" smtClean="0">
                <a:latin typeface="Georgia" pitchFamily="18" charset="0"/>
                <a:cs typeface="Georgia" pitchFamily="18" charset="0"/>
              </a:rPr>
              <a:t>www.deploymentpsych.org</a:t>
            </a:r>
            <a:endParaRPr lang="en-US" dirty="0"/>
          </a:p>
        </p:txBody>
      </p:sp>
      <p:sp>
        <p:nvSpPr>
          <p:cNvPr id="3" name="Content Placeholder 2"/>
          <p:cNvSpPr>
            <a:spLocks noGrp="1"/>
          </p:cNvSpPr>
          <p:nvPr>
            <p:ph idx="1"/>
          </p:nvPr>
        </p:nvSpPr>
        <p:spPr>
          <a:xfrm>
            <a:off x="85725" y="1066800"/>
            <a:ext cx="3171825" cy="5410200"/>
          </a:xfrm>
        </p:spPr>
        <p:txBody>
          <a:bodyPr>
            <a:normAutofit fontScale="55000" lnSpcReduction="20000"/>
          </a:bodyPr>
          <a:lstStyle/>
          <a:p>
            <a:pPr>
              <a:buNone/>
            </a:pPr>
            <a:endParaRPr lang="en-US" sz="3600" b="1" dirty="0" smtClean="0">
              <a:latin typeface="Arial" pitchFamily="34" charset="0"/>
              <a:cs typeface="Arial" pitchFamily="34" charset="0"/>
            </a:endParaRPr>
          </a:p>
          <a:p>
            <a:pPr>
              <a:buNone/>
            </a:pPr>
            <a:r>
              <a:rPr lang="en-US" sz="3600" b="1" dirty="0" smtClean="0">
                <a:latin typeface="Arial" pitchFamily="34" charset="0"/>
                <a:cs typeface="Arial" pitchFamily="34" charset="0"/>
              </a:rPr>
              <a:t>Features include:</a:t>
            </a:r>
          </a:p>
          <a:p>
            <a:pPr>
              <a:lnSpc>
                <a:spcPct val="170000"/>
              </a:lnSpc>
            </a:pPr>
            <a:r>
              <a:rPr lang="en-US" sz="2500" dirty="0" smtClean="0">
                <a:latin typeface="Arial" pitchFamily="34" charset="0"/>
                <a:cs typeface="Arial" pitchFamily="34" charset="0"/>
              </a:rPr>
              <a:t>Schedules and descriptions of training events</a:t>
            </a:r>
          </a:p>
          <a:p>
            <a:pPr>
              <a:lnSpc>
                <a:spcPct val="170000"/>
              </a:lnSpc>
            </a:pPr>
            <a:r>
              <a:rPr lang="en-US" sz="2500" dirty="0" smtClean="0">
                <a:latin typeface="Arial" pitchFamily="34" charset="0"/>
                <a:cs typeface="Arial" pitchFamily="34" charset="0"/>
              </a:rPr>
              <a:t>Articles by subject matter experts related to deployment psychology, including PTSD, </a:t>
            </a:r>
            <a:r>
              <a:rPr lang="en-US" sz="2500" dirty="0" err="1" smtClean="0">
                <a:latin typeface="Arial" pitchFamily="34" charset="0"/>
                <a:cs typeface="Arial" pitchFamily="34" charset="0"/>
              </a:rPr>
              <a:t>mTBI,depression</a:t>
            </a:r>
            <a:r>
              <a:rPr lang="en-US" sz="2500" dirty="0" smtClean="0">
                <a:latin typeface="Arial" pitchFamily="34" charset="0"/>
                <a:cs typeface="Arial" pitchFamily="34" charset="0"/>
              </a:rPr>
              <a:t>, and insomnia</a:t>
            </a:r>
          </a:p>
          <a:p>
            <a:pPr>
              <a:lnSpc>
                <a:spcPct val="170000"/>
              </a:lnSpc>
            </a:pPr>
            <a:r>
              <a:rPr lang="en-US" sz="2500" dirty="0" smtClean="0">
                <a:latin typeface="Arial" pitchFamily="34" charset="0"/>
                <a:cs typeface="Arial" pitchFamily="34" charset="0"/>
              </a:rPr>
              <a:t>Descriptions of books and resources on military-related topics</a:t>
            </a:r>
          </a:p>
          <a:p>
            <a:pPr>
              <a:lnSpc>
                <a:spcPct val="170000"/>
              </a:lnSpc>
            </a:pPr>
            <a:r>
              <a:rPr lang="en-US" sz="2500" dirty="0" smtClean="0">
                <a:latin typeface="Arial" pitchFamily="34" charset="0"/>
                <a:cs typeface="Arial" pitchFamily="34" charset="0"/>
              </a:rPr>
              <a:t>Latest news related to deployment psychology</a:t>
            </a:r>
          </a:p>
          <a:p>
            <a:pPr>
              <a:lnSpc>
                <a:spcPct val="170000"/>
              </a:lnSpc>
            </a:pPr>
            <a:r>
              <a:rPr lang="en-US" sz="2500" dirty="0" smtClean="0">
                <a:latin typeface="Arial" pitchFamily="34" charset="0"/>
                <a:cs typeface="Arial" pitchFamily="34" charset="0"/>
              </a:rPr>
              <a:t>Links to CDP’s </a:t>
            </a:r>
            <a:r>
              <a:rPr lang="en-US" sz="2500" dirty="0" err="1" smtClean="0">
                <a:latin typeface="Arial" pitchFamily="34" charset="0"/>
                <a:cs typeface="Arial" pitchFamily="34" charset="0"/>
              </a:rPr>
              <a:t>Facebook</a:t>
            </a:r>
            <a:r>
              <a:rPr lang="en-US" sz="2500" dirty="0" smtClean="0">
                <a:latin typeface="Arial" pitchFamily="34" charset="0"/>
                <a:cs typeface="Arial" pitchFamily="34" charset="0"/>
              </a:rPr>
              <a:t> 		and Twitter pages</a:t>
            </a:r>
          </a:p>
        </p:txBody>
      </p:sp>
      <p:pic>
        <p:nvPicPr>
          <p:cNvPr id="11" name="Picture 10" descr="CDPSS.jpg"/>
          <p:cNvPicPr>
            <a:picLocks noChangeAspect="1"/>
          </p:cNvPicPr>
          <p:nvPr/>
        </p:nvPicPr>
        <p:blipFill>
          <a:blip r:embed="rId2"/>
          <a:stretch>
            <a:fillRect/>
          </a:stretch>
        </p:blipFill>
        <p:spPr>
          <a:xfrm>
            <a:off x="3314700" y="1371600"/>
            <a:ext cx="6324600" cy="4868226"/>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Online Learning</a:t>
            </a:r>
            <a:endParaRPr lang="en-US" sz="3200" dirty="0"/>
          </a:p>
        </p:txBody>
      </p:sp>
      <p:sp>
        <p:nvSpPr>
          <p:cNvPr id="5" name="Content Placeholder 4"/>
          <p:cNvSpPr>
            <a:spLocks noGrp="1"/>
          </p:cNvSpPr>
          <p:nvPr>
            <p:ph idx="1"/>
          </p:nvPr>
        </p:nvSpPr>
        <p:spPr>
          <a:xfrm>
            <a:off x="514350" y="1295400"/>
            <a:ext cx="9515475" cy="5334000"/>
          </a:xfrm>
        </p:spPr>
        <p:txBody>
          <a:bodyPr>
            <a:normAutofit fontScale="25000" lnSpcReduction="20000"/>
          </a:bodyPr>
          <a:lstStyle/>
          <a:p>
            <a:pPr algn="ctr">
              <a:lnSpc>
                <a:spcPct val="120000"/>
              </a:lnSpc>
              <a:buNone/>
            </a:pPr>
            <a:endParaRPr lang="en-US" sz="2500" dirty="0" smtClean="0">
              <a:latin typeface="Arial" pitchFamily="34" charset="0"/>
              <a:cs typeface="Arial" pitchFamily="34" charset="0"/>
            </a:endParaRPr>
          </a:p>
          <a:p>
            <a:pPr algn="ctr">
              <a:lnSpc>
                <a:spcPct val="170000"/>
              </a:lnSpc>
              <a:buNone/>
            </a:pPr>
            <a:r>
              <a:rPr lang="en-US" sz="7200" dirty="0" smtClean="0">
                <a:latin typeface="Arial" pitchFamily="34" charset="0"/>
                <a:cs typeface="Arial" pitchFamily="34" charset="0"/>
              </a:rPr>
              <a:t>The following online courses are located on the CDP’s website at: </a:t>
            </a:r>
          </a:p>
          <a:p>
            <a:pPr algn="ctr">
              <a:lnSpc>
                <a:spcPct val="170000"/>
              </a:lnSpc>
              <a:buNone/>
            </a:pPr>
            <a:r>
              <a:rPr lang="en-US" sz="7200" b="1" dirty="0" smtClean="0">
                <a:solidFill>
                  <a:schemeClr val="accent1">
                    <a:lumMod val="75000"/>
                  </a:schemeClr>
                </a:solidFill>
                <a:latin typeface="Arial" pitchFamily="34" charset="0"/>
                <a:cs typeface="Arial" pitchFamily="34" charset="0"/>
              </a:rPr>
              <a:t>deploymentpsych.org/training/online-courses </a:t>
            </a:r>
          </a:p>
          <a:p>
            <a:pPr algn="ctr">
              <a:lnSpc>
                <a:spcPct val="170000"/>
              </a:lnSpc>
              <a:buNone/>
            </a:pPr>
            <a:r>
              <a:rPr lang="en-US" sz="5600" b="1" i="1" dirty="0" smtClean="0"/>
              <a:t>NOTE: </a:t>
            </a:r>
            <a:r>
              <a:rPr lang="en-US" sz="5600" b="1" i="1" dirty="0" smtClean="0">
                <a:latin typeface="Arial" pitchFamily="34" charset="0"/>
                <a:cs typeface="Arial" pitchFamily="34" charset="0"/>
              </a:rPr>
              <a:t>These courses can be taken for free or for CE Credits for a fee</a:t>
            </a:r>
            <a:endParaRPr lang="en-US" sz="5600" b="1" dirty="0" smtClean="0">
              <a:latin typeface="Arial" pitchFamily="34" charset="0"/>
              <a:cs typeface="Arial" pitchFamily="34" charset="0"/>
            </a:endParaRPr>
          </a:p>
          <a:p>
            <a:pPr algn="ctr">
              <a:lnSpc>
                <a:spcPct val="120000"/>
              </a:lnSpc>
              <a:buNone/>
            </a:pPr>
            <a:endParaRPr lang="en-US" sz="5600" dirty="0" smtClean="0">
              <a:latin typeface="Arial" pitchFamily="34" charset="0"/>
              <a:cs typeface="Arial" pitchFamily="34" charset="0"/>
            </a:endParaRPr>
          </a:p>
          <a:p>
            <a:pPr>
              <a:lnSpc>
                <a:spcPct val="170000"/>
              </a:lnSpc>
            </a:pPr>
            <a:r>
              <a:rPr lang="en-US" sz="5600" dirty="0" smtClean="0">
                <a:latin typeface="Arial" pitchFamily="34" charset="0"/>
                <a:cs typeface="Arial" pitchFamily="34" charset="0"/>
              </a:rPr>
              <a:t>Cognitive Processing Therapy (CPT) for PTSD in Veterans and Military Personnel (2.5 CE Credits)</a:t>
            </a:r>
          </a:p>
          <a:p>
            <a:pPr>
              <a:lnSpc>
                <a:spcPct val="170000"/>
              </a:lnSpc>
            </a:pPr>
            <a:r>
              <a:rPr lang="en-US" sz="5600" dirty="0" smtClean="0">
                <a:latin typeface="Arial" pitchFamily="34" charset="0"/>
                <a:cs typeface="Arial" pitchFamily="34" charset="0"/>
              </a:rPr>
              <a:t>Prolonged Exposure (PE) Therapy for PTSD in Veterans and Military Personnel (2 CE Credits)</a:t>
            </a:r>
          </a:p>
          <a:p>
            <a:pPr>
              <a:lnSpc>
                <a:spcPct val="170000"/>
              </a:lnSpc>
            </a:pPr>
            <a:r>
              <a:rPr lang="en-US" sz="5600" dirty="0" smtClean="0">
                <a:latin typeface="Arial" pitchFamily="34" charset="0"/>
                <a:cs typeface="Arial" pitchFamily="34" charset="0"/>
              </a:rPr>
              <a:t>Epidemiology of PTSD in Veterans and Military Personnel : Working with Service Members and Veterans with PTSD (2.5 CE Credits)</a:t>
            </a:r>
          </a:p>
          <a:p>
            <a:pPr>
              <a:lnSpc>
                <a:spcPct val="170000"/>
              </a:lnSpc>
            </a:pPr>
            <a:r>
              <a:rPr lang="en-US" sz="5600" dirty="0" smtClean="0">
                <a:latin typeface="Arial" pitchFamily="34" charset="0"/>
                <a:cs typeface="Arial" pitchFamily="34" charset="0"/>
              </a:rPr>
              <a:t>Military Cultural Competence (3 CE Credits)</a:t>
            </a:r>
          </a:p>
          <a:p>
            <a:pPr>
              <a:lnSpc>
                <a:spcPct val="170000"/>
              </a:lnSpc>
            </a:pPr>
            <a:r>
              <a:rPr lang="en-US" sz="5600" dirty="0" smtClean="0">
                <a:latin typeface="Arial" pitchFamily="34" charset="0"/>
                <a:cs typeface="Arial" pitchFamily="34" charset="0"/>
              </a:rPr>
              <a:t>The Impact of Deployment and Combat Stress on Families and Children, Part 1 (5 CE Credits)</a:t>
            </a:r>
          </a:p>
          <a:p>
            <a:pPr>
              <a:lnSpc>
                <a:spcPct val="170000"/>
              </a:lnSpc>
            </a:pPr>
            <a:r>
              <a:rPr lang="en-US" sz="5600" dirty="0" smtClean="0">
                <a:latin typeface="Arial" pitchFamily="34" charset="0"/>
                <a:cs typeface="Arial" pitchFamily="34" charset="0"/>
              </a:rPr>
              <a:t>The Impact of Deployment and Combat Stress on Families and Children, Part 2 (3.5 CE Credits)</a:t>
            </a:r>
          </a:p>
          <a:p>
            <a:pPr>
              <a:lnSpc>
                <a:spcPct val="170000"/>
              </a:lnSpc>
            </a:pPr>
            <a:r>
              <a:rPr lang="en-US" sz="5600" dirty="0" smtClean="0">
                <a:latin typeface="Arial" pitchFamily="34" charset="0"/>
                <a:cs typeface="Arial" pitchFamily="34" charset="0"/>
              </a:rPr>
              <a:t>The Fundamentals of Traumatic Brain Injury (TBI) (4 CE Credits)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514350" y="0"/>
            <a:ext cx="9258300" cy="1143000"/>
          </a:xfrm>
        </p:spPr>
        <p:txBody>
          <a:bodyPr/>
          <a:lstStyle/>
          <a:p>
            <a:pPr eaLnBrk="1" hangingPunct="1"/>
            <a:r>
              <a:rPr lang="en-US" sz="4000" smtClean="0">
                <a:latin typeface="Georgia" pitchFamily="18" charset="0"/>
              </a:rPr>
              <a:t>Why join?</a:t>
            </a:r>
          </a:p>
        </p:txBody>
      </p:sp>
      <p:sp>
        <p:nvSpPr>
          <p:cNvPr id="39938" name="Rectangle 3"/>
          <p:cNvSpPr>
            <a:spLocks noGrp="1" noChangeArrowheads="1"/>
          </p:cNvSpPr>
          <p:nvPr>
            <p:ph idx="1"/>
          </p:nvPr>
        </p:nvSpPr>
        <p:spPr>
          <a:xfrm>
            <a:off x="428625" y="1295400"/>
            <a:ext cx="9258300" cy="5562600"/>
          </a:xfrm>
        </p:spPr>
        <p:txBody>
          <a:bodyPr/>
          <a:lstStyle/>
          <a:p>
            <a:pPr algn="ctr" eaLnBrk="1" hangingPunct="1">
              <a:lnSpc>
                <a:spcPct val="80000"/>
              </a:lnSpc>
              <a:buFont typeface="Wingdings" pitchFamily="2" charset="2"/>
              <a:buNone/>
            </a:pPr>
            <a:endParaRPr lang="en-US" sz="2400" dirty="0" smtClean="0">
              <a:cs typeface="Times New Roman" pitchFamily="18" charset="0"/>
            </a:endParaRPr>
          </a:p>
          <a:p>
            <a:pPr algn="ctr" eaLnBrk="1" hangingPunct="1">
              <a:lnSpc>
                <a:spcPct val="80000"/>
              </a:lnSpc>
              <a:buFont typeface="Wingdings" pitchFamily="2" charset="2"/>
              <a:buNone/>
            </a:pPr>
            <a:r>
              <a:rPr lang="en-US" sz="2400" dirty="0" smtClean="0">
                <a:cs typeface="Times New Roman" pitchFamily="18" charset="0"/>
              </a:rPr>
              <a:t>Family tradition</a:t>
            </a:r>
          </a:p>
          <a:p>
            <a:pPr algn="ctr" eaLnBrk="1" hangingPunct="1">
              <a:lnSpc>
                <a:spcPct val="80000"/>
              </a:lnSpc>
              <a:buFont typeface="Wingdings" pitchFamily="2" charset="2"/>
              <a:buNone/>
            </a:pPr>
            <a:r>
              <a:rPr lang="en-US" sz="2400" dirty="0" smtClean="0">
                <a:cs typeface="Times New Roman" pitchFamily="18" charset="0"/>
              </a:rPr>
              <a:t>Transition to manhood/womanhood</a:t>
            </a:r>
          </a:p>
          <a:p>
            <a:pPr algn="ctr" eaLnBrk="1" hangingPunct="1">
              <a:lnSpc>
                <a:spcPct val="80000"/>
              </a:lnSpc>
              <a:buFont typeface="Wingdings" pitchFamily="2" charset="2"/>
              <a:buNone/>
            </a:pPr>
            <a:r>
              <a:rPr lang="en-US" sz="2400" dirty="0" smtClean="0">
                <a:cs typeface="Times New Roman" pitchFamily="18" charset="0"/>
              </a:rPr>
              <a:t>To serve country</a:t>
            </a:r>
          </a:p>
          <a:p>
            <a:pPr algn="ctr" eaLnBrk="1" hangingPunct="1">
              <a:lnSpc>
                <a:spcPct val="80000"/>
              </a:lnSpc>
              <a:buFont typeface="Wingdings" pitchFamily="2" charset="2"/>
              <a:buNone/>
            </a:pPr>
            <a:r>
              <a:rPr lang="en-US" sz="2400" dirty="0" smtClean="0">
                <a:cs typeface="Times New Roman" pitchFamily="18" charset="0"/>
              </a:rPr>
              <a:t>Support family</a:t>
            </a:r>
          </a:p>
          <a:p>
            <a:pPr algn="ctr" eaLnBrk="1" hangingPunct="1">
              <a:lnSpc>
                <a:spcPct val="80000"/>
              </a:lnSpc>
              <a:buFont typeface="Wingdings" pitchFamily="2" charset="2"/>
              <a:buNone/>
            </a:pPr>
            <a:r>
              <a:rPr lang="en-US" sz="2400" dirty="0" smtClean="0">
                <a:cs typeface="Times New Roman" pitchFamily="18" charset="0"/>
              </a:rPr>
              <a:t>Friend did it</a:t>
            </a:r>
          </a:p>
          <a:p>
            <a:pPr algn="ctr" eaLnBrk="1" hangingPunct="1">
              <a:lnSpc>
                <a:spcPct val="80000"/>
              </a:lnSpc>
              <a:buFont typeface="Wingdings" pitchFamily="2" charset="2"/>
              <a:buNone/>
            </a:pPr>
            <a:r>
              <a:rPr lang="en-US" sz="2400" dirty="0" smtClean="0">
                <a:cs typeface="Times New Roman" pitchFamily="18" charset="0"/>
              </a:rPr>
              <a:t>Get out of trouble with the law</a:t>
            </a:r>
          </a:p>
          <a:p>
            <a:pPr algn="ctr" eaLnBrk="1" hangingPunct="1">
              <a:lnSpc>
                <a:spcPct val="80000"/>
              </a:lnSpc>
              <a:buFont typeface="Wingdings" pitchFamily="2" charset="2"/>
              <a:buNone/>
            </a:pPr>
            <a:r>
              <a:rPr lang="en-US" sz="2400" dirty="0" smtClean="0">
                <a:cs typeface="Times New Roman" pitchFamily="18" charset="0"/>
              </a:rPr>
              <a:t>Do something noble with life</a:t>
            </a:r>
          </a:p>
          <a:p>
            <a:pPr algn="ctr" eaLnBrk="1" hangingPunct="1">
              <a:lnSpc>
                <a:spcPct val="80000"/>
              </a:lnSpc>
              <a:buFont typeface="Wingdings" pitchFamily="2" charset="2"/>
              <a:buNone/>
            </a:pPr>
            <a:r>
              <a:rPr lang="en-US" sz="2400" dirty="0" smtClean="0">
                <a:cs typeface="Times New Roman" pitchFamily="18" charset="0"/>
              </a:rPr>
              <a:t>Give life (death) a purpose</a:t>
            </a:r>
          </a:p>
          <a:p>
            <a:pPr algn="ctr" eaLnBrk="1" hangingPunct="1">
              <a:lnSpc>
                <a:spcPct val="80000"/>
              </a:lnSpc>
              <a:buFont typeface="Wingdings" pitchFamily="2" charset="2"/>
              <a:buNone/>
            </a:pPr>
            <a:r>
              <a:rPr lang="en-US" sz="2400" dirty="0" smtClean="0">
                <a:cs typeface="Times New Roman" pitchFamily="18" charset="0"/>
              </a:rPr>
              <a:t>Protect people, country and way of life</a:t>
            </a:r>
          </a:p>
          <a:p>
            <a:pPr algn="ctr" eaLnBrk="1" hangingPunct="1">
              <a:lnSpc>
                <a:spcPct val="80000"/>
              </a:lnSpc>
              <a:buFont typeface="Wingdings" pitchFamily="2" charset="2"/>
              <a:buNone/>
            </a:pPr>
            <a:r>
              <a:rPr lang="en-US" sz="2400" dirty="0" smtClean="0">
                <a:cs typeface="Times New Roman" pitchFamily="18" charset="0"/>
              </a:rPr>
              <a:t>Be a part of team - something bigger than self</a:t>
            </a:r>
          </a:p>
          <a:p>
            <a:pPr algn="ctr" eaLnBrk="1" hangingPunct="1">
              <a:lnSpc>
                <a:spcPct val="80000"/>
              </a:lnSpc>
              <a:buFont typeface="Wingdings" pitchFamily="2" charset="2"/>
              <a:buNone/>
            </a:pPr>
            <a:r>
              <a:rPr lang="en-US" sz="2400" dirty="0" smtClean="0">
                <a:cs typeface="Times New Roman" pitchFamily="18" charset="0"/>
              </a:rPr>
              <a:t>Inherent sense of selflessness</a:t>
            </a:r>
          </a:p>
          <a:p>
            <a:pPr algn="ctr" eaLnBrk="1" hangingPunct="1">
              <a:lnSpc>
                <a:spcPct val="80000"/>
              </a:lnSpc>
              <a:buFont typeface="Wingdings" pitchFamily="2" charset="2"/>
              <a:buNone/>
            </a:pPr>
            <a:r>
              <a:rPr lang="en-US" sz="2400" dirty="0" smtClean="0">
                <a:cs typeface="Times New Roman" pitchFamily="18" charset="0"/>
              </a:rPr>
              <a:t>College money, Free medical care, Travel </a:t>
            </a:r>
          </a:p>
          <a:p>
            <a:pPr algn="ctr" eaLnBrk="1" hangingPunct="1">
              <a:lnSpc>
                <a:spcPct val="80000"/>
              </a:lnSpc>
              <a:buFont typeface="Wingdings" pitchFamily="2" charset="2"/>
              <a:buNone/>
            </a:pPr>
            <a:r>
              <a:rPr lang="en-US" sz="2400" dirty="0" smtClean="0">
                <a:cs typeface="Times New Roman" pitchFamily="18" charset="0"/>
              </a:rPr>
              <a:t>Get out of poverty</a:t>
            </a:r>
          </a:p>
          <a:p>
            <a:pPr eaLnBrk="1" hangingPunct="1">
              <a:lnSpc>
                <a:spcPct val="80000"/>
              </a:lnSpc>
            </a:pPr>
            <a:endParaRPr lang="en-US" sz="2800" dirty="0"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1" name="Rectangle 3"/>
          <p:cNvSpPr>
            <a:spLocks noGrp="1" noChangeArrowheads="1"/>
          </p:cNvSpPr>
          <p:nvPr>
            <p:ph idx="1"/>
          </p:nvPr>
        </p:nvSpPr>
        <p:spPr>
          <a:xfrm>
            <a:off x="0" y="4114800"/>
            <a:ext cx="10287000" cy="2209800"/>
          </a:xfrm>
        </p:spPr>
        <p:txBody>
          <a:bodyPr rtlCol="0">
            <a:normAutofit fontScale="85000" lnSpcReduction="20000"/>
          </a:bodyPr>
          <a:lstStyle/>
          <a:p>
            <a:pPr algn="ctr" eaLnBrk="1" fontAlgn="auto" hangingPunct="1">
              <a:spcAft>
                <a:spcPts val="0"/>
              </a:spcAft>
              <a:buFontTx/>
              <a:buNone/>
              <a:defRPr/>
            </a:pPr>
            <a:r>
              <a:rPr lang="en-US" sz="2400" dirty="0" smtClean="0">
                <a:solidFill>
                  <a:schemeClr val="tx2">
                    <a:lumMod val="50000"/>
                  </a:schemeClr>
                </a:solidFill>
                <a:latin typeface="+mn-lt"/>
                <a:ea typeface="+mn-ea"/>
              </a:rPr>
              <a:t>Ted </a:t>
            </a:r>
            <a:r>
              <a:rPr lang="en-US" sz="2400" dirty="0" smtClean="0">
                <a:solidFill>
                  <a:schemeClr val="tx2">
                    <a:lumMod val="50000"/>
                  </a:schemeClr>
                </a:solidFill>
                <a:latin typeface="+mn-lt"/>
                <a:ea typeface="+mn-ea"/>
              </a:rPr>
              <a:t>C. Bonar, </a:t>
            </a:r>
            <a:r>
              <a:rPr lang="en-US" sz="2400" dirty="0" err="1" smtClean="0">
                <a:solidFill>
                  <a:schemeClr val="tx2">
                    <a:lumMod val="50000"/>
                  </a:schemeClr>
                </a:solidFill>
                <a:latin typeface="+mn-lt"/>
                <a:ea typeface="+mn-ea"/>
              </a:rPr>
              <a:t>PsyD</a:t>
            </a:r>
            <a:endParaRPr lang="en-US" sz="2400" dirty="0" smtClean="0">
              <a:solidFill>
                <a:schemeClr val="tx2">
                  <a:lumMod val="50000"/>
                </a:schemeClr>
              </a:solidFill>
              <a:latin typeface="+mn-lt"/>
              <a:ea typeface="+mn-ea"/>
            </a:endParaRPr>
          </a:p>
          <a:p>
            <a:pPr algn="ctr" eaLnBrk="1" fontAlgn="auto" hangingPunct="1">
              <a:spcAft>
                <a:spcPts val="0"/>
              </a:spcAft>
              <a:buFontTx/>
              <a:buNone/>
              <a:defRPr/>
            </a:pPr>
            <a:r>
              <a:rPr lang="en-US" sz="2400" dirty="0" smtClean="0">
                <a:solidFill>
                  <a:schemeClr val="tx2">
                    <a:lumMod val="50000"/>
                  </a:schemeClr>
                </a:solidFill>
                <a:latin typeface="+mn-lt"/>
                <a:ea typeface="+mn-ea"/>
              </a:rPr>
              <a:t>Chief, Continuing Education </a:t>
            </a:r>
            <a:r>
              <a:rPr lang="en-US" sz="2400" dirty="0" smtClean="0">
                <a:solidFill>
                  <a:schemeClr val="tx2">
                    <a:lumMod val="50000"/>
                  </a:schemeClr>
                </a:solidFill>
                <a:latin typeface="+mn-lt"/>
                <a:ea typeface="+mn-ea"/>
              </a:rPr>
              <a:t>Programming</a:t>
            </a:r>
          </a:p>
          <a:p>
            <a:pPr algn="ctr" eaLnBrk="1" fontAlgn="auto" hangingPunct="1">
              <a:spcAft>
                <a:spcPts val="0"/>
              </a:spcAft>
              <a:buFontTx/>
              <a:buNone/>
              <a:defRPr/>
            </a:pPr>
            <a:r>
              <a:rPr lang="en-US" sz="2400" dirty="0" smtClean="0">
                <a:solidFill>
                  <a:schemeClr val="tx2">
                    <a:lumMod val="50000"/>
                  </a:schemeClr>
                </a:solidFill>
                <a:latin typeface="+mn-lt"/>
              </a:rPr>
              <a:t>tbonar@deploymentpsych.org</a:t>
            </a:r>
            <a:endParaRPr lang="en-US" sz="2400" dirty="0" smtClean="0">
              <a:solidFill>
                <a:schemeClr val="tx2">
                  <a:lumMod val="50000"/>
                </a:schemeClr>
              </a:solidFill>
              <a:latin typeface="+mn-lt"/>
              <a:ea typeface="+mn-ea"/>
            </a:endParaRPr>
          </a:p>
          <a:p>
            <a:pPr algn="ctr" eaLnBrk="1" fontAlgn="auto" hangingPunct="1">
              <a:spcAft>
                <a:spcPts val="0"/>
              </a:spcAft>
              <a:buFontTx/>
              <a:buNone/>
              <a:defRPr/>
            </a:pPr>
            <a:endParaRPr lang="en-US" sz="2400" dirty="0" smtClean="0">
              <a:solidFill>
                <a:schemeClr val="tx2">
                  <a:lumMod val="50000"/>
                </a:schemeClr>
              </a:solidFill>
              <a:latin typeface="+mn-lt"/>
            </a:endParaRPr>
          </a:p>
          <a:p>
            <a:pPr algn="ctr" eaLnBrk="1" fontAlgn="auto" hangingPunct="1">
              <a:spcAft>
                <a:spcPts val="0"/>
              </a:spcAft>
              <a:buFontTx/>
              <a:buNone/>
              <a:defRPr/>
            </a:pPr>
            <a:r>
              <a:rPr lang="en-US" sz="2400" dirty="0" smtClean="0">
                <a:solidFill>
                  <a:schemeClr val="tx2">
                    <a:lumMod val="50000"/>
                  </a:schemeClr>
                </a:solidFill>
                <a:latin typeface="+mn-lt"/>
              </a:rPr>
              <a:t>Mary </a:t>
            </a:r>
            <a:r>
              <a:rPr lang="en-US" sz="2400" dirty="0" err="1" smtClean="0">
                <a:solidFill>
                  <a:schemeClr val="tx2">
                    <a:lumMod val="50000"/>
                  </a:schemeClr>
                </a:solidFill>
                <a:latin typeface="+mn-lt"/>
              </a:rPr>
              <a:t>Schuble</a:t>
            </a:r>
            <a:endParaRPr lang="en-US" sz="2400" dirty="0" smtClean="0">
              <a:solidFill>
                <a:schemeClr val="tx2">
                  <a:lumMod val="50000"/>
                </a:schemeClr>
              </a:solidFill>
              <a:latin typeface="+mn-lt"/>
              <a:ea typeface="+mn-ea"/>
            </a:endParaRPr>
          </a:p>
          <a:p>
            <a:pPr algn="ctr" eaLnBrk="1" fontAlgn="auto" hangingPunct="1">
              <a:spcAft>
                <a:spcPts val="0"/>
              </a:spcAft>
              <a:buFontTx/>
              <a:buNone/>
              <a:defRPr/>
            </a:pPr>
            <a:r>
              <a:rPr lang="en-US" sz="2400" dirty="0" smtClean="0">
                <a:solidFill>
                  <a:schemeClr val="tx2">
                    <a:lumMod val="50000"/>
                  </a:schemeClr>
                </a:solidFill>
                <a:latin typeface="+mn-lt"/>
              </a:rPr>
              <a:t>Project Manager, Continuing Education </a:t>
            </a:r>
            <a:r>
              <a:rPr lang="en-US" sz="2400" dirty="0" smtClean="0">
                <a:solidFill>
                  <a:schemeClr val="tx2">
                    <a:lumMod val="50000"/>
                  </a:schemeClr>
                </a:solidFill>
                <a:latin typeface="+mn-lt"/>
              </a:rPr>
              <a:t>Programming</a:t>
            </a:r>
          </a:p>
          <a:p>
            <a:pPr algn="ctr" eaLnBrk="1" fontAlgn="auto" hangingPunct="1">
              <a:spcAft>
                <a:spcPts val="0"/>
              </a:spcAft>
              <a:buFontTx/>
              <a:buNone/>
              <a:defRPr/>
            </a:pPr>
            <a:r>
              <a:rPr lang="en-US" sz="2400" dirty="0" smtClean="0">
                <a:solidFill>
                  <a:schemeClr val="tx2">
                    <a:lumMod val="50000"/>
                  </a:schemeClr>
                </a:solidFill>
                <a:latin typeface="+mn-lt"/>
                <a:ea typeface="+mn-ea"/>
              </a:rPr>
              <a:t>mschuble@deploymentpsych.org</a:t>
            </a:r>
            <a:endParaRPr lang="en-US" sz="2400" dirty="0" smtClean="0">
              <a:solidFill>
                <a:schemeClr val="tx2">
                  <a:lumMod val="50000"/>
                </a:schemeClr>
              </a:solidFill>
              <a:latin typeface="+mn-lt"/>
              <a:ea typeface="+mn-ea"/>
            </a:endParaRPr>
          </a:p>
        </p:txBody>
      </p:sp>
      <p:sp>
        <p:nvSpPr>
          <p:cNvPr id="3" name="Text Box 2"/>
          <p:cNvSpPr txBox="1">
            <a:spLocks noChangeArrowheads="1"/>
          </p:cNvSpPr>
          <p:nvPr/>
        </p:nvSpPr>
        <p:spPr bwMode="auto">
          <a:xfrm>
            <a:off x="0" y="1371600"/>
            <a:ext cx="10287000" cy="762000"/>
          </a:xfrm>
          <a:prstGeom prst="rect">
            <a:avLst/>
          </a:prstGeom>
          <a:solidFill>
            <a:srgbClr val="FFFFFF">
              <a:alpha val="0"/>
            </a:srgb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0" b="1" i="0" u="none" strike="noStrike" cap="none" normalizeH="0" baseline="0" dirty="0" smtClean="0">
                <a:ln>
                  <a:solidFill>
                    <a:schemeClr val="tx1"/>
                  </a:solidFill>
                </a:ln>
                <a:solidFill>
                  <a:srgbClr val="FFCC00"/>
                </a:solidFill>
                <a:effectLst>
                  <a:outerShdw blurRad="50800" dist="38100" dir="2700000" algn="tl" rotWithShape="0">
                    <a:prstClr val="black">
                      <a:alpha val="40000"/>
                    </a:prstClr>
                  </a:outerShdw>
                </a:effectLst>
                <a:latin typeface="Copperplate Gothic Bold" pitchFamily="34" charset="0"/>
                <a:cs typeface="Arial" pitchFamily="34" charset="0"/>
              </a:rPr>
              <a:t>UC4</a:t>
            </a:r>
            <a:endParaRPr kumimoji="0" lang="en-US" b="0" i="0" u="none" strike="noStrike" cap="none" normalizeH="0" baseline="0" dirty="0" smtClean="0">
              <a:ln>
                <a:solidFill>
                  <a:schemeClr val="tx1"/>
                </a:solidFill>
              </a:ln>
              <a:solidFill>
                <a:schemeClr val="tx1"/>
              </a:solidFill>
              <a:effectLst>
                <a:outerShdw blurRad="50800" dist="38100" dir="2700000" algn="tl" rotWithShape="0">
                  <a:prstClr val="black">
                    <a:alpha val="40000"/>
                  </a:prstClr>
                </a:outerShdw>
              </a:effectLst>
              <a:latin typeface="Arial" pitchFamily="34" charset="0"/>
              <a:cs typeface="Arial" pitchFamily="34" charset="0"/>
            </a:endParaRPr>
          </a:p>
        </p:txBody>
      </p:sp>
      <p:sp>
        <p:nvSpPr>
          <p:cNvPr id="5" name="TextBox 4"/>
          <p:cNvSpPr txBox="1"/>
          <p:nvPr/>
        </p:nvSpPr>
        <p:spPr>
          <a:xfrm>
            <a:off x="0" y="2286000"/>
            <a:ext cx="10287000" cy="1600200"/>
          </a:xfrm>
          <a:prstGeom prst="rect">
            <a:avLst/>
          </a:prstGeom>
          <a:noFill/>
        </p:spPr>
        <p:txBody>
          <a:bodyPr wrap="square" rtlCol="0">
            <a:noAutofit/>
          </a:bodyPr>
          <a:lstStyle/>
          <a:p>
            <a:pPr algn="ctr"/>
            <a:r>
              <a:rPr lang="en-US" sz="2800" dirty="0" smtClean="0">
                <a:solidFill>
                  <a:schemeClr val="tx2">
                    <a:lumMod val="50000"/>
                  </a:schemeClr>
                </a:solidFill>
                <a:latin typeface="Copperplate Gothic Bold" pitchFamily="34" charset="0"/>
              </a:rPr>
              <a:t>University Counseling Center </a:t>
            </a:r>
            <a:endParaRPr lang="en-US" sz="2800" dirty="0" smtClean="0">
              <a:solidFill>
                <a:schemeClr val="tx2">
                  <a:lumMod val="50000"/>
                </a:schemeClr>
              </a:solidFill>
              <a:latin typeface="Copperplate Gothic Bold" pitchFamily="34" charset="0"/>
            </a:endParaRPr>
          </a:p>
          <a:p>
            <a:pPr algn="ctr"/>
            <a:r>
              <a:rPr lang="en-US" sz="2800" dirty="0" smtClean="0">
                <a:solidFill>
                  <a:schemeClr val="tx2">
                    <a:lumMod val="50000"/>
                  </a:schemeClr>
                </a:solidFill>
                <a:latin typeface="Copperplate Gothic Bold" pitchFamily="34" charset="0"/>
              </a:rPr>
              <a:t>Core </a:t>
            </a:r>
            <a:r>
              <a:rPr lang="en-US" sz="2800" dirty="0" smtClean="0">
                <a:solidFill>
                  <a:schemeClr val="tx2">
                    <a:lumMod val="50000"/>
                  </a:schemeClr>
                </a:solidFill>
                <a:latin typeface="Copperplate Gothic Bold" pitchFamily="34" charset="0"/>
              </a:rPr>
              <a:t>Competency </a:t>
            </a:r>
            <a:r>
              <a:rPr lang="en-US" sz="2800" dirty="0" smtClean="0">
                <a:solidFill>
                  <a:schemeClr val="tx2">
                    <a:lumMod val="50000"/>
                  </a:schemeClr>
                </a:solidFill>
                <a:latin typeface="Copperplate Gothic Bold" pitchFamily="34" charset="0"/>
              </a:rPr>
              <a:t>Program</a:t>
            </a:r>
          </a:p>
          <a:p>
            <a:pPr algn="ctr"/>
            <a:r>
              <a:rPr lang="en-US" sz="2200" dirty="0" smtClean="0">
                <a:solidFill>
                  <a:schemeClr val="tx2">
                    <a:lumMod val="50000"/>
                  </a:schemeClr>
                </a:solidFill>
                <a:latin typeface="+mn-lt"/>
              </a:rPr>
              <a:t>http://deploymentpsych.org/training/uc4</a:t>
            </a:r>
            <a:endParaRPr lang="en-US" sz="2200" dirty="0" smtClean="0">
              <a:solidFill>
                <a:schemeClr val="tx2">
                  <a:lumMod val="50000"/>
                </a:schemeClr>
              </a:solidFill>
              <a:latin typeface="+mn-lt"/>
            </a:endParaRPr>
          </a:p>
          <a:p>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9681" name="Rectangle 4"/>
          <p:cNvSpPr>
            <a:spLocks noGrp="1" noChangeArrowheads="1"/>
          </p:cNvSpPr>
          <p:nvPr>
            <p:ph type="ctrTitle"/>
          </p:nvPr>
        </p:nvSpPr>
        <p:spPr>
          <a:xfrm>
            <a:off x="800100" y="2286000"/>
            <a:ext cx="8743950" cy="1470025"/>
          </a:xfrm>
        </p:spPr>
        <p:txBody>
          <a:bodyPr/>
          <a:lstStyle/>
          <a:p>
            <a:pPr eaLnBrk="1" hangingPunct="1"/>
            <a:r>
              <a:rPr lang="en-US" smtClean="0">
                <a:latin typeface="Georgia" pitchFamily="18" charset="0"/>
              </a:rPr>
              <a:t>Questions and Discussion</a:t>
            </a:r>
          </a:p>
        </p:txBody>
      </p:sp>
      <p:sp>
        <p:nvSpPr>
          <p:cNvPr id="910338" name="Rectangle 6"/>
          <p:cNvSpPr>
            <a:spLocks noGrp="1" noChangeArrowheads="1"/>
          </p:cNvSpPr>
          <p:nvPr>
            <p:ph type="subTitle" idx="1"/>
          </p:nvPr>
        </p:nvSpPr>
        <p:spPr/>
        <p:txBody>
          <a:bodyPr rtlCol="0">
            <a:normAutofit/>
          </a:bodyPr>
          <a:lstStyle/>
          <a:p>
            <a:pPr eaLnBrk="1" fontAlgn="auto" hangingPunct="1">
              <a:spcAft>
                <a:spcPts val="0"/>
              </a:spcAft>
              <a:buFont typeface="Arial"/>
              <a:buNone/>
              <a:defRPr/>
            </a:pPr>
            <a:r>
              <a:rPr lang="en-US" smtClean="0">
                <a:ea typeface="+mn-ea"/>
              </a:rPr>
              <a:t>Thank You</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9681" name="Rectangle 4"/>
          <p:cNvSpPr>
            <a:spLocks noGrp="1" noChangeArrowheads="1"/>
          </p:cNvSpPr>
          <p:nvPr>
            <p:ph type="ctrTitle"/>
          </p:nvPr>
        </p:nvSpPr>
        <p:spPr>
          <a:xfrm>
            <a:off x="800100" y="2286000"/>
            <a:ext cx="8743950" cy="1470025"/>
          </a:xfrm>
        </p:spPr>
        <p:txBody>
          <a:bodyPr/>
          <a:lstStyle/>
          <a:p>
            <a:pPr eaLnBrk="1" hangingPunct="1"/>
            <a:r>
              <a:rPr lang="en-US" dirty="0" smtClean="0">
                <a:latin typeface="Georgia" pitchFamily="18" charset="0"/>
              </a:rPr>
              <a:t>Clinical Resources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type="subTitle" idx="4294967295"/>
          </p:nvPr>
        </p:nvSpPr>
        <p:spPr>
          <a:xfrm>
            <a:off x="1257300" y="2133600"/>
            <a:ext cx="7886700" cy="3048000"/>
          </a:xfrm>
        </p:spPr>
        <p:style>
          <a:lnRef idx="2">
            <a:schemeClr val="accent6"/>
          </a:lnRef>
          <a:fillRef idx="1">
            <a:schemeClr val="lt1"/>
          </a:fillRef>
          <a:effectRef idx="0">
            <a:schemeClr val="accent6"/>
          </a:effectRef>
          <a:fontRef idx="minor">
            <a:schemeClr val="dk1"/>
          </a:fontRef>
        </p:style>
        <p:txBody>
          <a:bodyPr rtlCol="0">
            <a:normAutofit fontScale="92500" lnSpcReduction="10000"/>
          </a:bodyPr>
          <a:lstStyle/>
          <a:p>
            <a:pPr marL="0" indent="0" algn="ctr" eaLnBrk="1" fontAlgn="auto" hangingPunct="1">
              <a:lnSpc>
                <a:spcPct val="90000"/>
              </a:lnSpc>
              <a:spcAft>
                <a:spcPts val="0"/>
              </a:spcAft>
              <a:buFont typeface="Arial"/>
              <a:buNone/>
              <a:defRPr/>
            </a:pPr>
            <a:r>
              <a:rPr kumimoji="1" lang="en-US" sz="2600" dirty="0" smtClean="0">
                <a:solidFill>
                  <a:srgbClr val="443329"/>
                </a:solidFill>
                <a:effectLst>
                  <a:outerShdw blurRad="38100" dist="38100" dir="2700000" algn="tl">
                    <a:srgbClr val="C0C0C0"/>
                  </a:outerShdw>
                </a:effectLst>
                <a:ea typeface="ＭＳ Ｐゴシック"/>
                <a:cs typeface="ＭＳ Ｐゴシック"/>
              </a:rPr>
              <a:t>Prolonged Exposure Therapy for PTSD:</a:t>
            </a:r>
          </a:p>
          <a:p>
            <a:pPr marL="0" indent="0" algn="ctr" eaLnBrk="1" fontAlgn="auto" hangingPunct="1">
              <a:lnSpc>
                <a:spcPct val="90000"/>
              </a:lnSpc>
              <a:spcAft>
                <a:spcPts val="0"/>
              </a:spcAft>
              <a:buFont typeface="Arial"/>
              <a:buNone/>
              <a:defRPr/>
            </a:pPr>
            <a:r>
              <a:rPr kumimoji="1" lang="en-US" sz="2600" dirty="0" smtClean="0">
                <a:solidFill>
                  <a:srgbClr val="443329"/>
                </a:solidFill>
                <a:effectLst>
                  <a:outerShdw blurRad="38100" dist="38100" dir="2700000" algn="tl">
                    <a:srgbClr val="C0C0C0"/>
                  </a:outerShdw>
                </a:effectLst>
                <a:ea typeface="ＭＳ Ｐゴシック"/>
                <a:cs typeface="ＭＳ Ｐゴシック"/>
              </a:rPr>
              <a:t>Emotional Processing of Traumatic Experiences</a:t>
            </a:r>
          </a:p>
          <a:p>
            <a:pPr marL="0" indent="0" algn="ctr" eaLnBrk="1" fontAlgn="auto" hangingPunct="1">
              <a:lnSpc>
                <a:spcPct val="90000"/>
              </a:lnSpc>
              <a:spcAft>
                <a:spcPts val="0"/>
              </a:spcAft>
              <a:buFont typeface="Arial"/>
              <a:buNone/>
              <a:defRPr/>
            </a:pPr>
            <a:r>
              <a:rPr kumimoji="1" lang="en-US" sz="2600" dirty="0" smtClean="0">
                <a:solidFill>
                  <a:srgbClr val="443329"/>
                </a:solidFill>
                <a:effectLst>
                  <a:outerShdw blurRad="38100" dist="38100" dir="2700000" algn="tl">
                    <a:srgbClr val="C0C0C0"/>
                  </a:outerShdw>
                </a:effectLst>
                <a:ea typeface="ＭＳ Ｐゴシック"/>
                <a:cs typeface="ＭＳ Ｐゴシック"/>
              </a:rPr>
              <a:t>Therapist Guide</a:t>
            </a:r>
          </a:p>
          <a:p>
            <a:pPr marL="0" indent="0" algn="ctr" eaLnBrk="1" fontAlgn="auto" hangingPunct="1">
              <a:lnSpc>
                <a:spcPct val="90000"/>
              </a:lnSpc>
              <a:spcAft>
                <a:spcPts val="0"/>
              </a:spcAft>
              <a:buFont typeface="Arial"/>
              <a:buNone/>
              <a:defRPr/>
            </a:pPr>
            <a:endParaRPr kumimoji="1" lang="en-US" sz="2600" dirty="0" smtClean="0">
              <a:solidFill>
                <a:srgbClr val="443329"/>
              </a:solidFill>
              <a:effectLst>
                <a:outerShdw blurRad="38100" dist="38100" dir="2700000" algn="tl">
                  <a:srgbClr val="C0C0C0"/>
                </a:outerShdw>
              </a:effectLst>
              <a:ea typeface="ＭＳ Ｐゴシック"/>
              <a:cs typeface="ＭＳ Ｐゴシック"/>
            </a:endParaRPr>
          </a:p>
          <a:p>
            <a:pPr marL="0" indent="0" algn="ctr" eaLnBrk="1" fontAlgn="auto" hangingPunct="1">
              <a:lnSpc>
                <a:spcPct val="90000"/>
              </a:lnSpc>
              <a:spcAft>
                <a:spcPts val="0"/>
              </a:spcAft>
              <a:buFont typeface="Arial"/>
              <a:buNone/>
              <a:defRPr/>
            </a:pPr>
            <a:r>
              <a:rPr kumimoji="1" lang="en-US" sz="2600" dirty="0" err="1" smtClean="0">
                <a:solidFill>
                  <a:srgbClr val="443329"/>
                </a:solidFill>
                <a:effectLst>
                  <a:outerShdw blurRad="38100" dist="38100" dir="2700000" algn="tl">
                    <a:srgbClr val="C0C0C0"/>
                  </a:outerShdw>
                </a:effectLst>
                <a:ea typeface="ＭＳ Ｐゴシック"/>
                <a:cs typeface="ＭＳ Ｐゴシック"/>
              </a:rPr>
              <a:t>Foa</a:t>
            </a:r>
            <a:r>
              <a:rPr kumimoji="1" lang="en-US" sz="2600" dirty="0" smtClean="0">
                <a:solidFill>
                  <a:srgbClr val="443329"/>
                </a:solidFill>
                <a:effectLst>
                  <a:outerShdw blurRad="38100" dist="38100" dir="2700000" algn="tl">
                    <a:srgbClr val="C0C0C0"/>
                  </a:outerShdw>
                </a:effectLst>
                <a:ea typeface="ＭＳ Ｐゴシック"/>
                <a:cs typeface="ＭＳ Ｐゴシック"/>
              </a:rPr>
              <a:t>, E.B., </a:t>
            </a:r>
            <a:r>
              <a:rPr kumimoji="1" lang="en-US" sz="2600" dirty="0" err="1" smtClean="0">
                <a:solidFill>
                  <a:srgbClr val="443329"/>
                </a:solidFill>
                <a:effectLst>
                  <a:outerShdw blurRad="38100" dist="38100" dir="2700000" algn="tl">
                    <a:srgbClr val="C0C0C0"/>
                  </a:outerShdw>
                </a:effectLst>
                <a:ea typeface="ＭＳ Ｐゴシック"/>
                <a:cs typeface="ＭＳ Ｐゴシック"/>
              </a:rPr>
              <a:t>Hembree</a:t>
            </a:r>
            <a:r>
              <a:rPr kumimoji="1" lang="en-US" sz="2600" dirty="0" smtClean="0">
                <a:solidFill>
                  <a:srgbClr val="443329"/>
                </a:solidFill>
                <a:effectLst>
                  <a:outerShdw blurRad="38100" dist="38100" dir="2700000" algn="tl">
                    <a:srgbClr val="C0C0C0"/>
                  </a:outerShdw>
                </a:effectLst>
                <a:ea typeface="ＭＳ Ｐゴシック"/>
                <a:cs typeface="ＭＳ Ｐゴシック"/>
              </a:rPr>
              <a:t>, E.A., &amp; </a:t>
            </a:r>
            <a:r>
              <a:rPr kumimoji="1" lang="en-US" sz="2600" dirty="0" err="1" smtClean="0">
                <a:solidFill>
                  <a:srgbClr val="443329"/>
                </a:solidFill>
                <a:effectLst>
                  <a:outerShdw blurRad="38100" dist="38100" dir="2700000" algn="tl">
                    <a:srgbClr val="C0C0C0"/>
                  </a:outerShdw>
                </a:effectLst>
                <a:ea typeface="ＭＳ Ｐゴシック"/>
                <a:cs typeface="ＭＳ Ｐゴシック"/>
              </a:rPr>
              <a:t>Rothbaum</a:t>
            </a:r>
            <a:r>
              <a:rPr kumimoji="1" lang="en-US" sz="2600" dirty="0" smtClean="0">
                <a:solidFill>
                  <a:srgbClr val="443329"/>
                </a:solidFill>
                <a:effectLst>
                  <a:outerShdw blurRad="38100" dist="38100" dir="2700000" algn="tl">
                    <a:srgbClr val="C0C0C0"/>
                  </a:outerShdw>
                </a:effectLst>
                <a:ea typeface="ＭＳ Ｐゴシック"/>
                <a:cs typeface="ＭＳ Ｐゴシック"/>
              </a:rPr>
              <a:t>, B.O. (2007)</a:t>
            </a:r>
          </a:p>
          <a:p>
            <a:pPr marL="0" indent="0" algn="ctr" eaLnBrk="1" fontAlgn="auto" hangingPunct="1">
              <a:lnSpc>
                <a:spcPct val="90000"/>
              </a:lnSpc>
              <a:spcAft>
                <a:spcPts val="0"/>
              </a:spcAft>
              <a:buFont typeface="Arial"/>
              <a:buNone/>
              <a:defRPr/>
            </a:pPr>
            <a:endParaRPr kumimoji="1" lang="en-US" sz="2600" dirty="0" smtClean="0">
              <a:solidFill>
                <a:srgbClr val="443329"/>
              </a:solidFill>
              <a:effectLst>
                <a:outerShdw blurRad="38100" dist="38100" dir="2700000" algn="tl">
                  <a:srgbClr val="C0C0C0"/>
                </a:outerShdw>
              </a:effectLst>
              <a:ea typeface="ＭＳ Ｐゴシック"/>
              <a:cs typeface="ＭＳ Ｐゴシック"/>
            </a:endParaRPr>
          </a:p>
          <a:p>
            <a:pPr marL="0" indent="0" algn="ctr" eaLnBrk="1" fontAlgn="auto" hangingPunct="1">
              <a:lnSpc>
                <a:spcPct val="90000"/>
              </a:lnSpc>
              <a:spcAft>
                <a:spcPts val="0"/>
              </a:spcAft>
              <a:buFont typeface="Arial"/>
              <a:buNone/>
              <a:defRPr/>
            </a:pPr>
            <a:r>
              <a:rPr kumimoji="1" lang="en-US" sz="1700" dirty="0" smtClean="0">
                <a:solidFill>
                  <a:srgbClr val="443329"/>
                </a:solidFill>
                <a:effectLst>
                  <a:outerShdw blurRad="38100" dist="38100" dir="2700000" algn="tl">
                    <a:srgbClr val="C0C0C0"/>
                  </a:outerShdw>
                </a:effectLst>
                <a:ea typeface="ＭＳ Ｐゴシック"/>
                <a:cs typeface="ＭＳ Ｐゴシック"/>
              </a:rPr>
              <a:t>Oxford University Press</a:t>
            </a:r>
          </a:p>
          <a:p>
            <a:pPr marL="0" indent="0" algn="ctr" eaLnBrk="1" fontAlgn="auto" hangingPunct="1">
              <a:lnSpc>
                <a:spcPct val="90000"/>
              </a:lnSpc>
              <a:spcAft>
                <a:spcPts val="0"/>
              </a:spcAft>
              <a:buFont typeface="Arial"/>
              <a:buNone/>
              <a:defRPr/>
            </a:pPr>
            <a:r>
              <a:rPr kumimoji="1" lang="en-US" sz="1700" dirty="0" smtClean="0">
                <a:solidFill>
                  <a:srgbClr val="443329"/>
                </a:solidFill>
                <a:effectLst>
                  <a:outerShdw blurRad="38100" dist="38100" dir="2700000" algn="tl">
                    <a:srgbClr val="C0C0C0"/>
                  </a:outerShdw>
                </a:effectLst>
                <a:ea typeface="ＭＳ Ｐゴシック"/>
                <a:cs typeface="ＭＳ Ｐゴシック"/>
              </a:rPr>
              <a:t>www.oup.com</a:t>
            </a:r>
            <a:r>
              <a:rPr kumimoji="1" lang="en-US" sz="2600" dirty="0" smtClean="0">
                <a:solidFill>
                  <a:srgbClr val="443329"/>
                </a:solidFill>
                <a:effectLst>
                  <a:outerShdw blurRad="38100" dist="38100" dir="2700000" algn="tl">
                    <a:srgbClr val="C0C0C0"/>
                  </a:outerShdw>
                </a:effectLst>
                <a:ea typeface="ＭＳ Ｐゴシック"/>
                <a:cs typeface="ＭＳ Ｐゴシック"/>
              </a:rPr>
              <a:t> </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type="subTitle" idx="4294967295"/>
          </p:nvPr>
        </p:nvSpPr>
        <p:spPr>
          <a:xfrm>
            <a:off x="1257300" y="2133600"/>
            <a:ext cx="7886700" cy="3048000"/>
          </a:xfrm>
        </p:spPr>
        <p:style>
          <a:lnRef idx="2">
            <a:schemeClr val="accent6"/>
          </a:lnRef>
          <a:fillRef idx="1">
            <a:schemeClr val="lt1"/>
          </a:fillRef>
          <a:effectRef idx="0">
            <a:schemeClr val="accent6"/>
          </a:effectRef>
          <a:fontRef idx="minor">
            <a:schemeClr val="dk1"/>
          </a:fontRef>
        </p:style>
        <p:txBody>
          <a:bodyPr rtlCol="0">
            <a:normAutofit/>
          </a:bodyPr>
          <a:lstStyle/>
          <a:p>
            <a:pPr marL="0" indent="0" algn="ctr" eaLnBrk="1" fontAlgn="auto" hangingPunct="1">
              <a:lnSpc>
                <a:spcPct val="90000"/>
              </a:lnSpc>
              <a:spcAft>
                <a:spcPts val="0"/>
              </a:spcAft>
              <a:buFont typeface="Arial"/>
              <a:buNone/>
              <a:defRPr/>
            </a:pPr>
            <a:r>
              <a:rPr kumimoji="1" lang="en-US" sz="2600" dirty="0" smtClean="0">
                <a:solidFill>
                  <a:srgbClr val="443329"/>
                </a:solidFill>
                <a:effectLst>
                  <a:outerShdw blurRad="38100" dist="38100" dir="2700000" algn="tl">
                    <a:srgbClr val="C0C0C0"/>
                  </a:outerShdw>
                </a:effectLst>
                <a:ea typeface="ＭＳ Ｐゴシック"/>
                <a:cs typeface="ＭＳ Ｐゴシック"/>
              </a:rPr>
              <a:t>Cognitive Processing Therapy for Rape Victims: </a:t>
            </a:r>
          </a:p>
          <a:p>
            <a:pPr marL="0" indent="0" algn="ctr" eaLnBrk="1" fontAlgn="auto" hangingPunct="1">
              <a:lnSpc>
                <a:spcPct val="90000"/>
              </a:lnSpc>
              <a:spcAft>
                <a:spcPts val="0"/>
              </a:spcAft>
              <a:buFont typeface="Arial"/>
              <a:buNone/>
              <a:defRPr/>
            </a:pPr>
            <a:r>
              <a:rPr kumimoji="1" lang="en-US" sz="2600" dirty="0" smtClean="0">
                <a:solidFill>
                  <a:srgbClr val="443329"/>
                </a:solidFill>
                <a:effectLst>
                  <a:outerShdw blurRad="38100" dist="38100" dir="2700000" algn="tl">
                    <a:srgbClr val="C0C0C0"/>
                  </a:outerShdw>
                </a:effectLst>
                <a:ea typeface="ＭＳ Ｐゴシック"/>
                <a:cs typeface="ＭＳ Ｐゴシック"/>
              </a:rPr>
              <a:t>A Treatment Manual</a:t>
            </a:r>
          </a:p>
          <a:p>
            <a:pPr marL="0" indent="0" algn="ctr" eaLnBrk="1" fontAlgn="auto" hangingPunct="1">
              <a:lnSpc>
                <a:spcPct val="90000"/>
              </a:lnSpc>
              <a:spcAft>
                <a:spcPts val="0"/>
              </a:spcAft>
              <a:buFont typeface="Arial"/>
              <a:buNone/>
              <a:defRPr/>
            </a:pPr>
            <a:endParaRPr kumimoji="1" lang="en-US" sz="2600" dirty="0" smtClean="0">
              <a:solidFill>
                <a:srgbClr val="443329"/>
              </a:solidFill>
              <a:effectLst>
                <a:outerShdw blurRad="38100" dist="38100" dir="2700000" algn="tl">
                  <a:srgbClr val="C0C0C0"/>
                </a:outerShdw>
              </a:effectLst>
              <a:ea typeface="ＭＳ Ｐゴシック"/>
              <a:cs typeface="ＭＳ Ｐゴシック"/>
            </a:endParaRPr>
          </a:p>
          <a:p>
            <a:pPr marL="0" indent="0" algn="ctr" eaLnBrk="1" fontAlgn="auto" hangingPunct="1">
              <a:lnSpc>
                <a:spcPct val="90000"/>
              </a:lnSpc>
              <a:spcAft>
                <a:spcPts val="0"/>
              </a:spcAft>
              <a:buFont typeface="Arial"/>
              <a:buNone/>
              <a:defRPr/>
            </a:pPr>
            <a:r>
              <a:rPr kumimoji="1" lang="en-US" sz="2600" dirty="0" err="1" smtClean="0">
                <a:solidFill>
                  <a:srgbClr val="443329"/>
                </a:solidFill>
                <a:effectLst>
                  <a:outerShdw blurRad="38100" dist="38100" dir="2700000" algn="tl">
                    <a:srgbClr val="C0C0C0"/>
                  </a:outerShdw>
                </a:effectLst>
                <a:ea typeface="ＭＳ Ｐゴシック"/>
                <a:cs typeface="ＭＳ Ｐゴシック"/>
              </a:rPr>
              <a:t>Resick</a:t>
            </a:r>
            <a:r>
              <a:rPr kumimoji="1" lang="en-US" sz="2600" dirty="0" smtClean="0">
                <a:solidFill>
                  <a:srgbClr val="443329"/>
                </a:solidFill>
                <a:effectLst>
                  <a:outerShdw blurRad="38100" dist="38100" dir="2700000" algn="tl">
                    <a:srgbClr val="C0C0C0"/>
                  </a:outerShdw>
                </a:effectLst>
                <a:ea typeface="ＭＳ Ｐゴシック"/>
                <a:cs typeface="ＭＳ Ｐゴシック"/>
              </a:rPr>
              <a:t>, P.A. &amp; </a:t>
            </a:r>
            <a:r>
              <a:rPr kumimoji="1" lang="en-US" sz="2600" dirty="0" err="1" smtClean="0">
                <a:solidFill>
                  <a:srgbClr val="443329"/>
                </a:solidFill>
                <a:effectLst>
                  <a:outerShdw blurRad="38100" dist="38100" dir="2700000" algn="tl">
                    <a:srgbClr val="C0C0C0"/>
                  </a:outerShdw>
                </a:effectLst>
                <a:ea typeface="ＭＳ Ｐゴシック"/>
                <a:cs typeface="ＭＳ Ｐゴシック"/>
              </a:rPr>
              <a:t>Schnicke</a:t>
            </a:r>
            <a:r>
              <a:rPr kumimoji="1" lang="en-US" sz="2600" dirty="0" smtClean="0">
                <a:solidFill>
                  <a:srgbClr val="443329"/>
                </a:solidFill>
                <a:effectLst>
                  <a:outerShdw blurRad="38100" dist="38100" dir="2700000" algn="tl">
                    <a:srgbClr val="C0C0C0"/>
                  </a:outerShdw>
                </a:effectLst>
                <a:ea typeface="ＭＳ Ｐゴシック"/>
                <a:cs typeface="ＭＳ Ｐゴシック"/>
              </a:rPr>
              <a:t>, M.K. (1993)</a:t>
            </a:r>
          </a:p>
          <a:p>
            <a:pPr marL="0" indent="0" algn="ctr" eaLnBrk="1" fontAlgn="auto" hangingPunct="1">
              <a:lnSpc>
                <a:spcPct val="90000"/>
              </a:lnSpc>
              <a:spcAft>
                <a:spcPts val="0"/>
              </a:spcAft>
              <a:buFont typeface="Arial"/>
              <a:buNone/>
              <a:defRPr/>
            </a:pPr>
            <a:endParaRPr kumimoji="1" lang="en-US" sz="2600" dirty="0" smtClean="0">
              <a:solidFill>
                <a:srgbClr val="443329"/>
              </a:solidFill>
              <a:effectLst>
                <a:outerShdw blurRad="38100" dist="38100" dir="2700000" algn="tl">
                  <a:srgbClr val="C0C0C0"/>
                </a:outerShdw>
              </a:effectLst>
              <a:ea typeface="ＭＳ Ｐゴシック"/>
              <a:cs typeface="ＭＳ Ｐゴシック"/>
            </a:endParaRPr>
          </a:p>
          <a:p>
            <a:pPr marL="0" indent="0" algn="ctr" eaLnBrk="1" fontAlgn="auto" hangingPunct="1">
              <a:lnSpc>
                <a:spcPct val="90000"/>
              </a:lnSpc>
              <a:spcAft>
                <a:spcPts val="0"/>
              </a:spcAft>
              <a:buFont typeface="Arial"/>
              <a:buNone/>
              <a:defRPr/>
            </a:pPr>
            <a:r>
              <a:rPr kumimoji="1" lang="en-US" sz="1700" dirty="0" smtClean="0">
                <a:solidFill>
                  <a:srgbClr val="443329"/>
                </a:solidFill>
                <a:effectLst>
                  <a:outerShdw blurRad="38100" dist="38100" dir="2700000" algn="tl">
                    <a:srgbClr val="C0C0C0"/>
                  </a:outerShdw>
                </a:effectLst>
                <a:ea typeface="ＭＳ Ｐゴシック"/>
                <a:cs typeface="ＭＳ Ｐゴシック"/>
              </a:rPr>
              <a:t>Sage Publications</a:t>
            </a:r>
            <a:endParaRPr kumimoji="1" lang="en-US" sz="2600" dirty="0" smtClean="0">
              <a:solidFill>
                <a:srgbClr val="443329"/>
              </a:solidFill>
              <a:effectLst>
                <a:outerShdw blurRad="38100" dist="38100" dir="2700000" algn="tl">
                  <a:srgbClr val="C0C0C0"/>
                </a:outerShdw>
              </a:effectLst>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type="subTitle" idx="4294967295"/>
          </p:nvPr>
        </p:nvSpPr>
        <p:spPr>
          <a:xfrm>
            <a:off x="1257300" y="2133600"/>
            <a:ext cx="7886700" cy="3048000"/>
          </a:xfrm>
        </p:spPr>
        <p:style>
          <a:lnRef idx="2">
            <a:schemeClr val="accent6"/>
          </a:lnRef>
          <a:fillRef idx="1">
            <a:schemeClr val="lt1"/>
          </a:fillRef>
          <a:effectRef idx="0">
            <a:schemeClr val="accent6"/>
          </a:effectRef>
          <a:fontRef idx="minor">
            <a:schemeClr val="dk1"/>
          </a:fontRef>
        </p:style>
        <p:txBody>
          <a:bodyPr rtlCol="0">
            <a:normAutofit/>
          </a:bodyPr>
          <a:lstStyle/>
          <a:p>
            <a:pPr marL="0" indent="0" algn="ctr" eaLnBrk="1" fontAlgn="auto" hangingPunct="1">
              <a:lnSpc>
                <a:spcPct val="90000"/>
              </a:lnSpc>
              <a:spcAft>
                <a:spcPts val="0"/>
              </a:spcAft>
              <a:buFont typeface="Arial"/>
              <a:buNone/>
              <a:defRPr/>
            </a:pPr>
            <a:r>
              <a:rPr kumimoji="1" lang="en-US" sz="2600" dirty="0" smtClean="0">
                <a:solidFill>
                  <a:srgbClr val="443329"/>
                </a:solidFill>
                <a:effectLst>
                  <a:outerShdw blurRad="38100" dist="38100" dir="2700000" algn="tl">
                    <a:srgbClr val="C0C0C0"/>
                  </a:outerShdw>
                </a:effectLst>
                <a:ea typeface="ＭＳ Ｐゴシック"/>
                <a:cs typeface="ＭＳ Ｐゴシック"/>
              </a:rPr>
              <a:t>Cognitive Processing Therapy</a:t>
            </a:r>
          </a:p>
          <a:p>
            <a:pPr marL="0" indent="0" algn="ctr" eaLnBrk="1" fontAlgn="auto" hangingPunct="1">
              <a:lnSpc>
                <a:spcPct val="90000"/>
              </a:lnSpc>
              <a:spcAft>
                <a:spcPts val="0"/>
              </a:spcAft>
              <a:buFont typeface="Arial"/>
              <a:buNone/>
              <a:defRPr/>
            </a:pPr>
            <a:r>
              <a:rPr kumimoji="1" lang="en-US" sz="2600" dirty="0" smtClean="0">
                <a:solidFill>
                  <a:srgbClr val="443329"/>
                </a:solidFill>
                <a:effectLst>
                  <a:outerShdw blurRad="38100" dist="38100" dir="2700000" algn="tl">
                    <a:srgbClr val="C0C0C0"/>
                  </a:outerShdw>
                </a:effectLst>
                <a:ea typeface="ＭＳ Ｐゴシック"/>
                <a:cs typeface="ＭＳ Ｐゴシック"/>
              </a:rPr>
              <a:t>Veteran/Military Version</a:t>
            </a:r>
          </a:p>
          <a:p>
            <a:pPr marL="0" indent="0" algn="ctr" eaLnBrk="1" fontAlgn="auto" hangingPunct="1">
              <a:lnSpc>
                <a:spcPct val="90000"/>
              </a:lnSpc>
              <a:spcAft>
                <a:spcPts val="0"/>
              </a:spcAft>
              <a:buFont typeface="Arial"/>
              <a:buNone/>
              <a:defRPr/>
            </a:pPr>
            <a:endParaRPr kumimoji="1" lang="en-US" sz="2600" dirty="0" smtClean="0">
              <a:solidFill>
                <a:srgbClr val="443329"/>
              </a:solidFill>
              <a:effectLst>
                <a:outerShdw blurRad="38100" dist="38100" dir="2700000" algn="tl">
                  <a:srgbClr val="C0C0C0"/>
                </a:outerShdw>
              </a:effectLst>
              <a:ea typeface="ＭＳ Ｐゴシック"/>
              <a:cs typeface="ＭＳ Ｐゴシック"/>
            </a:endParaRPr>
          </a:p>
          <a:p>
            <a:pPr marL="0" indent="0" algn="ctr" eaLnBrk="1" fontAlgn="auto" hangingPunct="1">
              <a:lnSpc>
                <a:spcPct val="90000"/>
              </a:lnSpc>
              <a:spcAft>
                <a:spcPts val="0"/>
              </a:spcAft>
              <a:buFont typeface="Arial"/>
              <a:buNone/>
              <a:defRPr/>
            </a:pPr>
            <a:r>
              <a:rPr kumimoji="1" lang="en-US" sz="2600" dirty="0" err="1" smtClean="0">
                <a:solidFill>
                  <a:srgbClr val="443329"/>
                </a:solidFill>
                <a:effectLst>
                  <a:outerShdw blurRad="38100" dist="38100" dir="2700000" algn="tl">
                    <a:srgbClr val="C0C0C0"/>
                  </a:outerShdw>
                </a:effectLst>
                <a:ea typeface="ＭＳ Ｐゴシック"/>
                <a:cs typeface="ＭＳ Ｐゴシック"/>
              </a:rPr>
              <a:t>Resick</a:t>
            </a:r>
            <a:r>
              <a:rPr kumimoji="1" lang="en-US" sz="2600" dirty="0" smtClean="0">
                <a:solidFill>
                  <a:srgbClr val="443329"/>
                </a:solidFill>
                <a:effectLst>
                  <a:outerShdw blurRad="38100" dist="38100" dir="2700000" algn="tl">
                    <a:srgbClr val="C0C0C0"/>
                  </a:outerShdw>
                </a:effectLst>
                <a:ea typeface="ＭＳ Ｐゴシック"/>
                <a:cs typeface="ＭＳ Ｐゴシック"/>
              </a:rPr>
              <a:t>, P.A., Monson, C.M., &amp; Chard, K.M. (2008)</a:t>
            </a:r>
          </a:p>
          <a:p>
            <a:pPr marL="0" indent="0" algn="ctr" eaLnBrk="1" fontAlgn="auto" hangingPunct="1">
              <a:lnSpc>
                <a:spcPct val="90000"/>
              </a:lnSpc>
              <a:spcAft>
                <a:spcPts val="0"/>
              </a:spcAft>
              <a:buFont typeface="Arial"/>
              <a:buNone/>
              <a:defRPr/>
            </a:pPr>
            <a:endParaRPr kumimoji="1" lang="en-US" sz="2600" dirty="0" smtClean="0">
              <a:solidFill>
                <a:srgbClr val="443329"/>
              </a:solidFill>
              <a:effectLst>
                <a:outerShdw blurRad="38100" dist="38100" dir="2700000" algn="tl">
                  <a:srgbClr val="C0C0C0"/>
                </a:outerShdw>
              </a:effectLst>
              <a:ea typeface="ＭＳ Ｐゴシック"/>
              <a:cs typeface="ＭＳ Ｐゴシック"/>
            </a:endParaRPr>
          </a:p>
          <a:p>
            <a:pPr marL="0" indent="0" algn="ctr" eaLnBrk="1" fontAlgn="auto" hangingPunct="1">
              <a:lnSpc>
                <a:spcPct val="90000"/>
              </a:lnSpc>
              <a:spcAft>
                <a:spcPts val="0"/>
              </a:spcAft>
              <a:buFont typeface="Arial"/>
              <a:buNone/>
              <a:defRPr/>
            </a:pPr>
            <a:r>
              <a:rPr kumimoji="1" lang="en-US" sz="1700" dirty="0" smtClean="0">
                <a:solidFill>
                  <a:srgbClr val="443329"/>
                </a:solidFill>
                <a:effectLst>
                  <a:outerShdw blurRad="38100" dist="38100" dir="2700000" algn="tl">
                    <a:srgbClr val="C0C0C0"/>
                  </a:outerShdw>
                </a:effectLst>
                <a:ea typeface="ＭＳ Ｐゴシック"/>
                <a:cs typeface="ＭＳ Ｐゴシック"/>
              </a:rPr>
              <a:t>Produced by VA Office of Mental Health, VA National Center for PTSD/ VA Boston Healthcare System and Cincinnati VA Medical Center</a:t>
            </a:r>
            <a:r>
              <a:rPr kumimoji="1" lang="en-US" sz="2600" dirty="0" smtClean="0">
                <a:solidFill>
                  <a:srgbClr val="443329"/>
                </a:solidFill>
                <a:effectLst>
                  <a:outerShdw blurRad="38100" dist="38100" dir="2700000" algn="tl">
                    <a:srgbClr val="C0C0C0"/>
                  </a:outerShdw>
                </a:effectLst>
                <a:ea typeface="ＭＳ Ｐゴシック"/>
                <a:cs typeface="ＭＳ Ｐゴシック"/>
              </a:rPr>
              <a:t> </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28700" y="381000"/>
            <a:ext cx="8153400" cy="685800"/>
          </a:xfrm>
          <a:prstGeom prst="rect">
            <a:avLst/>
          </a:prstGeom>
          <a:noFill/>
        </p:spPr>
        <p:txBody>
          <a:bodyPr wrap="none" rtlCol="0">
            <a:noAutofit/>
          </a:bodyPr>
          <a:lstStyle/>
          <a:p>
            <a:pPr algn="ctr"/>
            <a:r>
              <a:rPr lang="en-US" sz="2800" b="1" dirty="0" smtClean="0">
                <a:latin typeface="Georgia" pitchFamily="18" charset="0"/>
              </a:rPr>
              <a:t>CBT-Insomnia – Resources</a:t>
            </a:r>
          </a:p>
        </p:txBody>
      </p:sp>
      <p:sp>
        <p:nvSpPr>
          <p:cNvPr id="4" name="TextBox 3"/>
          <p:cNvSpPr txBox="1"/>
          <p:nvPr/>
        </p:nvSpPr>
        <p:spPr>
          <a:xfrm>
            <a:off x="495300" y="2133600"/>
            <a:ext cx="9296400" cy="3657600"/>
          </a:xfrm>
          <a:prstGeom prst="rect">
            <a:avLst/>
          </a:prstGeom>
          <a:noFill/>
        </p:spPr>
        <p:txBody>
          <a:bodyPr wrap="square" rtlCol="0">
            <a:noAutofit/>
          </a:bodyPr>
          <a:lstStyle/>
          <a:p>
            <a:r>
              <a:rPr lang="en-US" sz="2400" u="sng" dirty="0" smtClean="0">
                <a:latin typeface="+mn-lt"/>
              </a:rPr>
              <a:t>Cognitive Behavioral Treatment of Insomnia: A Session-by-Session Guide</a:t>
            </a:r>
          </a:p>
          <a:p>
            <a:r>
              <a:rPr lang="en-US" sz="2000" dirty="0" smtClean="0">
                <a:latin typeface="+mn-lt"/>
              </a:rPr>
              <a:t>	Perlis, </a:t>
            </a:r>
            <a:r>
              <a:rPr lang="en-US" sz="2000" dirty="0" err="1" smtClean="0">
                <a:latin typeface="+mn-lt"/>
              </a:rPr>
              <a:t>Jungquist</a:t>
            </a:r>
            <a:r>
              <a:rPr lang="en-US" sz="2000" dirty="0" smtClean="0">
                <a:latin typeface="+mn-lt"/>
              </a:rPr>
              <a:t>, Smith, &amp; Posner (2008). </a:t>
            </a:r>
          </a:p>
          <a:p>
            <a:endParaRPr lang="en-US" sz="2000" dirty="0" smtClean="0">
              <a:latin typeface="+mn-lt"/>
            </a:endParaRPr>
          </a:p>
          <a:p>
            <a:r>
              <a:rPr lang="en-US" sz="2400" u="sng" dirty="0" smtClean="0">
                <a:latin typeface="+mn-lt"/>
              </a:rPr>
              <a:t>Insomnia: A Clinical Guide to Assessment and Treatment</a:t>
            </a:r>
          </a:p>
          <a:p>
            <a:r>
              <a:rPr lang="en-US" sz="2000" dirty="0" smtClean="0">
                <a:latin typeface="+mn-lt"/>
              </a:rPr>
              <a:t>	Morin &amp; </a:t>
            </a:r>
            <a:r>
              <a:rPr lang="en-US" sz="2000" dirty="0" err="1" smtClean="0">
                <a:latin typeface="+mn-lt"/>
              </a:rPr>
              <a:t>Espie</a:t>
            </a:r>
            <a:r>
              <a:rPr lang="en-US" sz="2000" dirty="0" smtClean="0">
                <a:latin typeface="+mn-lt"/>
              </a:rPr>
              <a:t> (2004).</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28700" y="381000"/>
            <a:ext cx="8153400" cy="685800"/>
          </a:xfrm>
          <a:prstGeom prst="rect">
            <a:avLst/>
          </a:prstGeom>
          <a:noFill/>
        </p:spPr>
        <p:txBody>
          <a:bodyPr wrap="none" rtlCol="0">
            <a:noAutofit/>
          </a:bodyPr>
          <a:lstStyle/>
          <a:p>
            <a:pPr algn="ctr"/>
            <a:r>
              <a:rPr lang="en-US" sz="2800" b="1" dirty="0" smtClean="0">
                <a:latin typeface="Georgia" pitchFamily="18" charset="0"/>
              </a:rPr>
              <a:t>TBI – Resources</a:t>
            </a:r>
          </a:p>
        </p:txBody>
      </p:sp>
      <p:sp>
        <p:nvSpPr>
          <p:cNvPr id="4" name="TextBox 3"/>
          <p:cNvSpPr txBox="1"/>
          <p:nvPr/>
        </p:nvSpPr>
        <p:spPr>
          <a:xfrm>
            <a:off x="495300" y="4267200"/>
            <a:ext cx="9296400" cy="1371600"/>
          </a:xfrm>
          <a:prstGeom prst="rect">
            <a:avLst/>
          </a:prstGeom>
          <a:noFill/>
        </p:spPr>
        <p:txBody>
          <a:bodyPr wrap="square" rtlCol="0">
            <a:noAutofit/>
          </a:bodyPr>
          <a:lstStyle/>
          <a:p>
            <a:pPr algn="ctr"/>
            <a:r>
              <a:rPr lang="en-US" sz="2800" dirty="0" smtClean="0">
                <a:latin typeface="+mn-lt"/>
              </a:rPr>
              <a:t>Defense and Veterans Brain Injury Center</a:t>
            </a:r>
          </a:p>
          <a:p>
            <a:pPr algn="ctr"/>
            <a:r>
              <a:rPr lang="en-US" sz="2400" dirty="0" smtClean="0">
                <a:latin typeface="+mn-lt"/>
                <a:hlinkClick r:id="rId3"/>
              </a:rPr>
              <a:t>www.dvbic.org</a:t>
            </a:r>
            <a:endParaRPr lang="en-US" sz="2400" dirty="0" smtClean="0">
              <a:latin typeface="+mn-lt"/>
            </a:endParaRPr>
          </a:p>
          <a:p>
            <a:pPr algn="ctr"/>
            <a:endParaRPr lang="en-US" sz="2400" dirty="0" smtClean="0">
              <a:latin typeface="+mn-lt"/>
            </a:endParaRPr>
          </a:p>
          <a:p>
            <a:endParaRPr lang="en-US" dirty="0" smtClean="0"/>
          </a:p>
        </p:txBody>
      </p:sp>
      <p:pic>
        <p:nvPicPr>
          <p:cNvPr id="107521" name="Picture 1"/>
          <p:cNvPicPr>
            <a:picLocks noChangeAspect="1" noChangeArrowheads="1"/>
          </p:cNvPicPr>
          <p:nvPr/>
        </p:nvPicPr>
        <p:blipFill>
          <a:blip r:embed="rId4"/>
          <a:srcRect/>
          <a:stretch>
            <a:fillRect/>
          </a:stretch>
        </p:blipFill>
        <p:spPr bwMode="auto">
          <a:xfrm>
            <a:off x="571500" y="2133600"/>
            <a:ext cx="9163050" cy="1857375"/>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723900" y="1438275"/>
            <a:ext cx="8820150" cy="3590925"/>
          </a:xfrm>
          <a:prstGeom prst="rect">
            <a:avLst/>
          </a:prstGeom>
          <a:noFill/>
          <a:ln w="9525">
            <a:solidFill>
              <a:schemeClr val="tx1"/>
            </a:solidFill>
            <a:miter lim="800000"/>
            <a:headEnd/>
            <a:tailEnd/>
          </a:ln>
          <a:effectLst/>
        </p:spPr>
      </p:pic>
      <p:sp>
        <p:nvSpPr>
          <p:cNvPr id="3" name="TextBox 2"/>
          <p:cNvSpPr txBox="1"/>
          <p:nvPr/>
        </p:nvSpPr>
        <p:spPr>
          <a:xfrm>
            <a:off x="495300" y="5257800"/>
            <a:ext cx="9296400" cy="1524000"/>
          </a:xfrm>
          <a:prstGeom prst="rect">
            <a:avLst/>
          </a:prstGeom>
          <a:noFill/>
        </p:spPr>
        <p:txBody>
          <a:bodyPr wrap="square" rtlCol="0">
            <a:noAutofit/>
          </a:bodyPr>
          <a:lstStyle/>
          <a:p>
            <a:pPr algn="ctr"/>
            <a:r>
              <a:rPr lang="en-US" sz="2800" dirty="0" smtClean="0">
                <a:latin typeface="+mn-lt"/>
              </a:rPr>
              <a:t>Center for Deployment Psychology Online Training</a:t>
            </a:r>
          </a:p>
          <a:p>
            <a:pPr algn="ctr"/>
            <a:r>
              <a:rPr lang="en-US" sz="2800" dirty="0" smtClean="0">
                <a:latin typeface="+mn-lt"/>
              </a:rPr>
              <a:t>The Fundamentals of Traumatic Brain Injury</a:t>
            </a:r>
          </a:p>
          <a:p>
            <a:pPr algn="ctr"/>
            <a:r>
              <a:rPr lang="en-US" sz="2400" dirty="0" smtClean="0">
                <a:latin typeface="+mn-lt"/>
                <a:hlinkClick r:id="rId3"/>
              </a:rPr>
              <a:t>http://deploymentpsych.org/training/online-courses</a:t>
            </a:r>
            <a:endParaRPr lang="en-US" sz="2400" dirty="0" smtClean="0">
              <a:latin typeface="+mn-lt"/>
            </a:endParaRPr>
          </a:p>
          <a:p>
            <a:pPr algn="ctr"/>
            <a:endParaRPr lang="en-US" sz="2400" dirty="0" smtClean="0">
              <a:latin typeface="+mn-lt"/>
            </a:endParaRP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4" name="TextBox 3"/>
          <p:cNvSpPr txBox="1"/>
          <p:nvPr/>
        </p:nvSpPr>
        <p:spPr>
          <a:xfrm>
            <a:off x="1028700" y="381000"/>
            <a:ext cx="8153400" cy="685800"/>
          </a:xfrm>
          <a:prstGeom prst="rect">
            <a:avLst/>
          </a:prstGeom>
          <a:noFill/>
        </p:spPr>
        <p:txBody>
          <a:bodyPr wrap="none" rtlCol="0">
            <a:noAutofit/>
          </a:bodyPr>
          <a:lstStyle/>
          <a:p>
            <a:pPr algn="ctr"/>
            <a:r>
              <a:rPr lang="en-US" sz="2800" b="1" dirty="0" smtClean="0">
                <a:latin typeface="Georgia" pitchFamily="18" charset="0"/>
              </a:rPr>
              <a:t>TBI – Resources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28700" y="381000"/>
            <a:ext cx="8153400" cy="685800"/>
          </a:xfrm>
          <a:prstGeom prst="rect">
            <a:avLst/>
          </a:prstGeom>
          <a:noFill/>
        </p:spPr>
        <p:txBody>
          <a:bodyPr wrap="none" rtlCol="0">
            <a:noAutofit/>
          </a:bodyPr>
          <a:lstStyle/>
          <a:p>
            <a:pPr algn="ctr"/>
            <a:r>
              <a:rPr lang="en-US" sz="2800" b="1" dirty="0" smtClean="0">
                <a:latin typeface="Georgia" pitchFamily="18" charset="0"/>
              </a:rPr>
              <a:t>Suicide Prevention Video</a:t>
            </a:r>
          </a:p>
          <a:p>
            <a:pPr algn="ctr"/>
            <a:endParaRPr lang="en-US" sz="2800" b="1" dirty="0" smtClean="0">
              <a:latin typeface="Georgia" pitchFamily="18" charset="0"/>
            </a:endParaRPr>
          </a:p>
        </p:txBody>
      </p:sp>
      <p:sp>
        <p:nvSpPr>
          <p:cNvPr id="4" name="TextBox 3"/>
          <p:cNvSpPr txBox="1"/>
          <p:nvPr/>
        </p:nvSpPr>
        <p:spPr>
          <a:xfrm>
            <a:off x="4686300" y="2133600"/>
            <a:ext cx="5334000" cy="609600"/>
          </a:xfrm>
          <a:prstGeom prst="rect">
            <a:avLst/>
          </a:prstGeom>
          <a:noFill/>
        </p:spPr>
        <p:txBody>
          <a:bodyPr wrap="square" rtlCol="0">
            <a:noAutofit/>
          </a:bodyPr>
          <a:lstStyle/>
          <a:p>
            <a:pPr algn="ctr"/>
            <a:r>
              <a:rPr lang="en-US" sz="2800" dirty="0" smtClean="0">
                <a:latin typeface="+mn-lt"/>
                <a:hlinkClick r:id="rId3"/>
              </a:rPr>
              <a:t>http://www.army.mil/media/amp/</a:t>
            </a:r>
            <a:endParaRPr lang="en-US" sz="2800" dirty="0" smtClean="0">
              <a:latin typeface="+mn-lt"/>
            </a:endParaRPr>
          </a:p>
          <a:p>
            <a:pPr algn="ctr"/>
            <a:endParaRPr lang="en-US" dirty="0" smtClean="0"/>
          </a:p>
          <a:p>
            <a:endParaRPr lang="en-US" dirty="0" smtClean="0"/>
          </a:p>
          <a:p>
            <a:endParaRPr lang="en-US" dirty="0" smtClean="0"/>
          </a:p>
        </p:txBody>
      </p:sp>
      <p:pic>
        <p:nvPicPr>
          <p:cNvPr id="533514" name="Picture 10"/>
          <p:cNvPicPr>
            <a:picLocks noChangeAspect="1" noChangeArrowheads="1"/>
          </p:cNvPicPr>
          <p:nvPr/>
        </p:nvPicPr>
        <p:blipFill>
          <a:blip r:embed="rId4"/>
          <a:srcRect/>
          <a:stretch>
            <a:fillRect/>
          </a:stretch>
        </p:blipFill>
        <p:spPr bwMode="auto">
          <a:xfrm>
            <a:off x="5143500" y="2971800"/>
            <a:ext cx="4591050" cy="1076325"/>
          </a:xfrm>
          <a:prstGeom prst="rect">
            <a:avLst/>
          </a:prstGeom>
          <a:noFill/>
          <a:ln w="9525">
            <a:solidFill>
              <a:schemeClr val="tx1"/>
            </a:solidFill>
            <a:miter lim="800000"/>
            <a:headEnd/>
            <a:tailEnd/>
          </a:ln>
          <a:effectLst/>
        </p:spPr>
      </p:pic>
      <p:pic>
        <p:nvPicPr>
          <p:cNvPr id="533515" name="Picture 11"/>
          <p:cNvPicPr>
            <a:picLocks noChangeAspect="1" noChangeArrowheads="1"/>
          </p:cNvPicPr>
          <p:nvPr/>
        </p:nvPicPr>
        <p:blipFill>
          <a:blip r:embed="rId5"/>
          <a:srcRect/>
          <a:stretch>
            <a:fillRect/>
          </a:stretch>
        </p:blipFill>
        <p:spPr bwMode="auto">
          <a:xfrm>
            <a:off x="1028700" y="1371600"/>
            <a:ext cx="3486150" cy="5199681"/>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smtClean="0">
                <a:latin typeface="Georgia" pitchFamily="18" charset="0"/>
              </a:rPr>
              <a:t>Service Members on Campus</a:t>
            </a:r>
          </a:p>
        </p:txBody>
      </p:sp>
      <p:pic>
        <p:nvPicPr>
          <p:cNvPr id="35842" name="Content Placeholder 3" descr="afghan 5.jpg"/>
          <p:cNvPicPr>
            <a:picLocks noGrp="1" noChangeAspect="1"/>
          </p:cNvPicPr>
          <p:nvPr>
            <p:ph idx="1"/>
          </p:nvPr>
        </p:nvPicPr>
        <p:blipFill>
          <a:blip r:embed="rId3" cstate="print"/>
          <a:srcRect l="6055" t="10204" r="19016" b="16327"/>
          <a:stretch>
            <a:fillRect/>
          </a:stretch>
        </p:blipFill>
        <p:spPr>
          <a:xfrm>
            <a:off x="1943100" y="1447800"/>
            <a:ext cx="6172200" cy="4488873"/>
          </a:xfrm>
          <a:ln>
            <a:solidFill>
              <a:schemeClr val="tx1"/>
            </a:solidFill>
          </a:ln>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82" name="Picture 2"/>
          <p:cNvPicPr>
            <a:picLocks noChangeAspect="1" noChangeArrowheads="1"/>
          </p:cNvPicPr>
          <p:nvPr/>
        </p:nvPicPr>
        <p:blipFill>
          <a:blip r:embed="rId2"/>
          <a:srcRect/>
          <a:stretch>
            <a:fillRect/>
          </a:stretch>
        </p:blipFill>
        <p:spPr bwMode="auto">
          <a:xfrm>
            <a:off x="2933700" y="381000"/>
            <a:ext cx="4543425" cy="5652020"/>
          </a:xfrm>
          <a:prstGeom prst="rect">
            <a:avLst/>
          </a:prstGeom>
          <a:noFill/>
          <a:ln w="9525">
            <a:solidFill>
              <a:schemeClr val="tx1"/>
            </a:solidFill>
            <a:miter lim="800000"/>
            <a:headEnd/>
            <a:tailEnd/>
          </a:ln>
          <a:effectLst/>
        </p:spPr>
      </p:pic>
      <p:sp>
        <p:nvSpPr>
          <p:cNvPr id="3" name="TextBox 2"/>
          <p:cNvSpPr txBox="1"/>
          <p:nvPr/>
        </p:nvSpPr>
        <p:spPr>
          <a:xfrm>
            <a:off x="1485900" y="6248400"/>
            <a:ext cx="8153400" cy="609600"/>
          </a:xfrm>
          <a:prstGeom prst="rect">
            <a:avLst/>
          </a:prstGeom>
          <a:noFill/>
        </p:spPr>
        <p:txBody>
          <a:bodyPr wrap="square" rtlCol="0">
            <a:noAutofit/>
          </a:bodyPr>
          <a:lstStyle/>
          <a:p>
            <a:r>
              <a:rPr lang="en-US" dirty="0" smtClean="0">
                <a:latin typeface="+mn-lt"/>
                <a:hlinkClick r:id="rId3"/>
              </a:rPr>
              <a:t>http://www.healthquality.va.gov/management_of_concussion_mtbi.asp</a:t>
            </a:r>
            <a:endParaRPr lang="en-US" dirty="0" smtClean="0">
              <a:latin typeface="+mn-lt"/>
            </a:endParaRPr>
          </a:p>
          <a:p>
            <a:endParaRPr lang="en-US" dirty="0" smtClean="0">
              <a:latin typeface="+mn-lt"/>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9410" name="Picture 2"/>
          <p:cNvPicPr>
            <a:picLocks noGrp="1" noChangeAspect="1" noChangeArrowheads="1"/>
          </p:cNvPicPr>
          <p:nvPr>
            <p:ph idx="1"/>
          </p:nvPr>
        </p:nvPicPr>
        <p:blipFill>
          <a:blip r:embed="rId2"/>
          <a:srcRect/>
          <a:stretch>
            <a:fillRect/>
          </a:stretch>
        </p:blipFill>
        <p:spPr bwMode="auto">
          <a:xfrm>
            <a:off x="2933700" y="381000"/>
            <a:ext cx="4543425" cy="5652021"/>
          </a:xfrm>
          <a:prstGeom prst="rect">
            <a:avLst/>
          </a:prstGeom>
          <a:noFill/>
          <a:ln w="9525">
            <a:solidFill>
              <a:schemeClr val="tx1"/>
            </a:solidFill>
            <a:miter lim="800000"/>
            <a:headEnd/>
            <a:tailEnd/>
          </a:ln>
          <a:effectLst/>
        </p:spPr>
      </p:pic>
      <p:sp>
        <p:nvSpPr>
          <p:cNvPr id="5" name="TextBox 4"/>
          <p:cNvSpPr txBox="1"/>
          <p:nvPr/>
        </p:nvSpPr>
        <p:spPr>
          <a:xfrm>
            <a:off x="1485900" y="6248400"/>
            <a:ext cx="8153400" cy="609600"/>
          </a:xfrm>
          <a:prstGeom prst="rect">
            <a:avLst/>
          </a:prstGeom>
          <a:noFill/>
        </p:spPr>
        <p:txBody>
          <a:bodyPr wrap="square" rtlCol="0">
            <a:noAutofit/>
          </a:bodyPr>
          <a:lstStyle/>
          <a:p>
            <a:r>
              <a:rPr lang="en-US" dirty="0" smtClean="0">
                <a:latin typeface="+mn-lt"/>
                <a:hlinkClick r:id="rId3"/>
              </a:rPr>
              <a:t>http://www.healthquality.va.gov/Post_Traumatic_Stress_Disorder_PTSD.asp</a:t>
            </a:r>
            <a:endParaRPr lang="en-US" dirty="0" smtClean="0">
              <a:latin typeface="+mn-lt"/>
            </a:endParaRPr>
          </a:p>
          <a:p>
            <a:endParaRPr lang="en-US" dirty="0" smtClean="0">
              <a:latin typeface="+mn-lt"/>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0434" name="Picture 2"/>
          <p:cNvPicPr>
            <a:picLocks noGrp="1" noChangeAspect="1" noChangeArrowheads="1"/>
          </p:cNvPicPr>
          <p:nvPr>
            <p:ph idx="1"/>
          </p:nvPr>
        </p:nvPicPr>
        <p:blipFill>
          <a:blip r:embed="rId2"/>
          <a:srcRect/>
          <a:stretch>
            <a:fillRect/>
          </a:stretch>
        </p:blipFill>
        <p:spPr bwMode="auto">
          <a:xfrm>
            <a:off x="2933700" y="381000"/>
            <a:ext cx="4572000" cy="5687568"/>
          </a:xfrm>
          <a:prstGeom prst="rect">
            <a:avLst/>
          </a:prstGeom>
          <a:noFill/>
          <a:ln w="9525">
            <a:solidFill>
              <a:schemeClr val="tx1"/>
            </a:solidFill>
            <a:miter lim="800000"/>
            <a:headEnd/>
            <a:tailEnd/>
          </a:ln>
          <a:effectLst/>
        </p:spPr>
      </p:pic>
      <p:sp>
        <p:nvSpPr>
          <p:cNvPr id="5" name="TextBox 4"/>
          <p:cNvSpPr txBox="1"/>
          <p:nvPr/>
        </p:nvSpPr>
        <p:spPr>
          <a:xfrm>
            <a:off x="1333500" y="6248400"/>
            <a:ext cx="8953500" cy="609600"/>
          </a:xfrm>
          <a:prstGeom prst="rect">
            <a:avLst/>
          </a:prstGeom>
          <a:noFill/>
        </p:spPr>
        <p:txBody>
          <a:bodyPr wrap="square" rtlCol="0">
            <a:noAutofit/>
          </a:bodyPr>
          <a:lstStyle/>
          <a:p>
            <a:r>
              <a:rPr lang="en-US" sz="1400" dirty="0" smtClean="0">
                <a:latin typeface="+mn-lt"/>
                <a:hlinkClick r:id="rId3"/>
              </a:rPr>
              <a:t>http://www.healthquality.va.gov/Major_Depressive_Disorder_MDD_Clinical_Practice_Guideline.asp</a:t>
            </a:r>
            <a:endParaRPr lang="en-US" sz="1400" dirty="0" smtClean="0">
              <a:latin typeface="+mn-lt"/>
            </a:endParaRPr>
          </a:p>
          <a:p>
            <a:endParaRPr lang="en-US" sz="1400" dirty="0" smtClean="0">
              <a:latin typeface="+mn-lt"/>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31458" name="Picture 2"/>
          <p:cNvPicPr>
            <a:picLocks noGrp="1" noChangeAspect="1" noChangeArrowheads="1"/>
          </p:cNvPicPr>
          <p:nvPr>
            <p:ph idx="1"/>
          </p:nvPr>
        </p:nvPicPr>
        <p:blipFill>
          <a:blip r:embed="rId2"/>
          <a:srcRect/>
          <a:stretch>
            <a:fillRect/>
          </a:stretch>
        </p:blipFill>
        <p:spPr bwMode="auto">
          <a:xfrm>
            <a:off x="2933700" y="381000"/>
            <a:ext cx="4594052" cy="5715000"/>
          </a:xfrm>
          <a:prstGeom prst="rect">
            <a:avLst/>
          </a:prstGeom>
          <a:noFill/>
          <a:ln w="9525">
            <a:solidFill>
              <a:schemeClr val="tx1"/>
            </a:solidFill>
            <a:miter lim="800000"/>
            <a:headEnd/>
            <a:tailEnd/>
          </a:ln>
          <a:effectLst/>
        </p:spPr>
      </p:pic>
      <p:sp>
        <p:nvSpPr>
          <p:cNvPr id="5" name="TextBox 4"/>
          <p:cNvSpPr txBox="1"/>
          <p:nvPr/>
        </p:nvSpPr>
        <p:spPr>
          <a:xfrm>
            <a:off x="1485900" y="6248400"/>
            <a:ext cx="8153400" cy="609600"/>
          </a:xfrm>
          <a:prstGeom prst="rect">
            <a:avLst/>
          </a:prstGeom>
          <a:noFill/>
        </p:spPr>
        <p:txBody>
          <a:bodyPr wrap="square" rtlCol="0">
            <a:noAutofit/>
          </a:bodyPr>
          <a:lstStyle/>
          <a:p>
            <a:r>
              <a:rPr lang="en-US" sz="2000" dirty="0" smtClean="0">
                <a:latin typeface="+mn-lt"/>
                <a:hlinkClick r:id="rId3"/>
              </a:rPr>
              <a:t>http://www.healthquality.va.gov/Substance_Use_Disorder_SUD.asp</a:t>
            </a:r>
            <a:endParaRPr lang="en-US" sz="2000" dirty="0" smtClean="0">
              <a:latin typeface="+mn-lt"/>
            </a:endParaRPr>
          </a:p>
          <a:p>
            <a:endParaRPr lang="en-US" sz="2000" dirty="0" smtClean="0">
              <a:latin typeface="+mn-l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0750" y="3048000"/>
            <a:ext cx="6153150" cy="838200"/>
          </a:xfrm>
        </p:spPr>
        <p:txBody>
          <a:bodyPr rtlCol="0">
            <a:normAutofit/>
          </a:bodyPr>
          <a:lstStyle/>
          <a:p>
            <a:pPr marL="91440" indent="0" algn="ctr" eaLnBrk="1" fontAlgn="auto" hangingPunct="1">
              <a:spcAft>
                <a:spcPts val="0"/>
              </a:spcAft>
              <a:buFont typeface="Arial"/>
              <a:buNone/>
              <a:defRPr/>
            </a:pPr>
            <a:r>
              <a:rPr lang="en-US" dirty="0" smtClean="0">
                <a:solidFill>
                  <a:schemeClr val="tx2">
                    <a:lumMod val="50000"/>
                  </a:schemeClr>
                </a:solidFill>
                <a:latin typeface="+mn-lt"/>
                <a:ea typeface="+mn-ea"/>
              </a:rPr>
              <a:t>Campus Planning</a:t>
            </a:r>
            <a:endParaRPr lang="en-US" sz="1900" dirty="0" smtClean="0">
              <a:solidFill>
                <a:schemeClr val="tx2">
                  <a:lumMod val="50000"/>
                </a:schemeClr>
              </a:solidFill>
              <a:latin typeface="+mn-lt"/>
              <a:ea typeface="+mn-ea"/>
            </a:endParaRPr>
          </a:p>
          <a:p>
            <a:pPr marL="91440" indent="0" eaLnBrk="1" fontAlgn="auto" hangingPunct="1">
              <a:spcAft>
                <a:spcPts val="0"/>
              </a:spcAft>
              <a:buFontTx/>
              <a:buChar char="-"/>
              <a:defRPr/>
            </a:pPr>
            <a:endParaRPr lang="en-US" dirty="0" smtClean="0">
              <a:solidFill>
                <a:schemeClr val="tx2">
                  <a:lumMod val="50000"/>
                </a:schemeClr>
              </a:solidFill>
              <a:latin typeface="+mn-lt"/>
              <a:ea typeface="+mn-ea"/>
            </a:endParaRPr>
          </a:p>
          <a:p>
            <a:pPr marL="91440" indent="0" eaLnBrk="1" fontAlgn="auto" hangingPunct="1">
              <a:spcAft>
                <a:spcPts val="0"/>
              </a:spcAft>
              <a:buFont typeface="Arial"/>
              <a:buNone/>
              <a:defRPr/>
            </a:pPr>
            <a:endParaRPr lang="en-US" dirty="0">
              <a:solidFill>
                <a:schemeClr val="tx2">
                  <a:lumMod val="50000"/>
                </a:schemeClr>
              </a:solidFill>
              <a:latin typeface="+mn-lt"/>
              <a:ea typeface="+mn-ea"/>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25" name="Title 1"/>
          <p:cNvSpPr>
            <a:spLocks noGrp="1"/>
          </p:cNvSpPr>
          <p:nvPr>
            <p:ph type="title"/>
          </p:nvPr>
        </p:nvSpPr>
        <p:spPr/>
        <p:txBody>
          <a:bodyPr/>
          <a:lstStyle/>
          <a:p>
            <a:pPr eaLnBrk="1" hangingPunct="1"/>
            <a:endParaRPr lang="en-US" smtClean="0">
              <a:latin typeface="Georgia" pitchFamily="18" charset="0"/>
            </a:endParaRPr>
          </a:p>
        </p:txBody>
      </p:sp>
      <p:pic>
        <p:nvPicPr>
          <p:cNvPr id="1050626" name="Content Placeholder 3" descr="SVA screenshot.png"/>
          <p:cNvPicPr>
            <a:picLocks noGrp="1" noChangeAspect="1"/>
          </p:cNvPicPr>
          <p:nvPr>
            <p:ph idx="1"/>
          </p:nvPr>
        </p:nvPicPr>
        <p:blipFill>
          <a:blip r:embed="rId3" cstate="print"/>
          <a:srcRect/>
          <a:stretch>
            <a:fillRect/>
          </a:stretch>
        </p:blipFill>
        <p:spPr>
          <a:xfrm>
            <a:off x="1104900" y="1600200"/>
            <a:ext cx="8382000" cy="4156075"/>
          </a:xfrm>
          <a:ln>
            <a:solidFill>
              <a:schemeClr val="tx1"/>
            </a:solidFill>
          </a:ln>
        </p:spPr>
      </p:pic>
      <p:sp>
        <p:nvSpPr>
          <p:cNvPr id="5" name="TextBox 4"/>
          <p:cNvSpPr txBox="1"/>
          <p:nvPr/>
        </p:nvSpPr>
        <p:spPr>
          <a:xfrm>
            <a:off x="2324100" y="6030913"/>
            <a:ext cx="5486400" cy="646331"/>
          </a:xfrm>
          <a:prstGeom prst="rect">
            <a:avLst/>
          </a:prstGeom>
          <a:noFill/>
        </p:spPr>
        <p:txBody>
          <a:bodyPr>
            <a:spAutoFit/>
          </a:bodyPr>
          <a:lstStyle/>
          <a:p>
            <a:pPr algn="ctr">
              <a:defRPr/>
            </a:pPr>
            <a:r>
              <a:rPr lang="en-US" dirty="0" smtClean="0">
                <a:latin typeface="+mn-lt"/>
                <a:hlinkClick r:id="rId4"/>
              </a:rPr>
              <a:t>www.studentveterans.org</a:t>
            </a:r>
            <a:endParaRPr lang="en-US" dirty="0" smtClean="0">
              <a:latin typeface="+mn-lt"/>
            </a:endParaRPr>
          </a:p>
          <a:p>
            <a:pPr algn="ctr">
              <a:defRPr/>
            </a:pPr>
            <a:endParaRPr lang="en-US" dirty="0">
              <a:latin typeface="+mn-l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673" name="Title 1"/>
          <p:cNvSpPr>
            <a:spLocks noGrp="1"/>
          </p:cNvSpPr>
          <p:nvPr>
            <p:ph type="title"/>
          </p:nvPr>
        </p:nvSpPr>
        <p:spPr/>
        <p:txBody>
          <a:bodyPr/>
          <a:lstStyle/>
          <a:p>
            <a:pPr eaLnBrk="1" hangingPunct="1"/>
            <a:r>
              <a:rPr lang="en-US" smtClean="0">
                <a:latin typeface="Georgia" pitchFamily="18" charset="0"/>
              </a:rPr>
              <a:t>Student Veterans of America:</a:t>
            </a:r>
            <a:br>
              <a:rPr lang="en-US" smtClean="0">
                <a:latin typeface="Georgia" pitchFamily="18" charset="0"/>
              </a:rPr>
            </a:br>
            <a:r>
              <a:rPr lang="en-US" smtClean="0">
                <a:latin typeface="Georgia" pitchFamily="18" charset="0"/>
              </a:rPr>
              <a:t> Veteran Center Plan</a:t>
            </a: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a:buNone/>
              <a:defRPr/>
            </a:pPr>
            <a:r>
              <a:rPr lang="en-US" dirty="0" smtClean="0">
                <a:solidFill>
                  <a:schemeClr val="tx2">
                    <a:lumMod val="50000"/>
                  </a:schemeClr>
                </a:solidFill>
                <a:latin typeface="+mn-lt"/>
                <a:ea typeface="+mn-ea"/>
              </a:rPr>
              <a:t>Step 1:	Develop a Veterans Task Force</a:t>
            </a:r>
          </a:p>
          <a:p>
            <a:pPr eaLnBrk="1" fontAlgn="auto" hangingPunct="1">
              <a:spcAft>
                <a:spcPts val="0"/>
              </a:spcAft>
              <a:buFont typeface="Arial"/>
              <a:buNone/>
              <a:defRPr/>
            </a:pPr>
            <a:r>
              <a:rPr lang="en-US" dirty="0" smtClean="0">
                <a:solidFill>
                  <a:schemeClr val="tx2">
                    <a:lumMod val="50000"/>
                  </a:schemeClr>
                </a:solidFill>
                <a:latin typeface="+mn-lt"/>
                <a:ea typeface="+mn-ea"/>
              </a:rPr>
              <a:t>Step 2: 	Support a Student Veterans Organization</a:t>
            </a:r>
          </a:p>
          <a:p>
            <a:pPr eaLnBrk="1" fontAlgn="auto" hangingPunct="1">
              <a:spcAft>
                <a:spcPts val="0"/>
              </a:spcAft>
              <a:buFont typeface="Arial"/>
              <a:buNone/>
              <a:defRPr/>
            </a:pPr>
            <a:r>
              <a:rPr lang="en-US" dirty="0" smtClean="0">
                <a:solidFill>
                  <a:schemeClr val="tx2">
                    <a:lumMod val="50000"/>
                  </a:schemeClr>
                </a:solidFill>
                <a:latin typeface="+mn-lt"/>
                <a:ea typeface="+mn-ea"/>
              </a:rPr>
              <a:t>Step 3: 	Create Veteran’s Office</a:t>
            </a:r>
          </a:p>
          <a:p>
            <a:pPr eaLnBrk="1" fontAlgn="auto" hangingPunct="1">
              <a:spcAft>
                <a:spcPts val="0"/>
              </a:spcAft>
              <a:buFont typeface="Arial"/>
              <a:buNone/>
              <a:defRPr/>
            </a:pPr>
            <a:r>
              <a:rPr lang="en-US" dirty="0" smtClean="0">
                <a:solidFill>
                  <a:schemeClr val="tx2">
                    <a:lumMod val="50000"/>
                  </a:schemeClr>
                </a:solidFill>
                <a:latin typeface="+mn-lt"/>
                <a:ea typeface="+mn-ea"/>
              </a:rPr>
              <a:t>Step 4:	Set up Space</a:t>
            </a:r>
          </a:p>
          <a:p>
            <a:pPr eaLnBrk="1" fontAlgn="auto" hangingPunct="1">
              <a:spcAft>
                <a:spcPts val="0"/>
              </a:spcAft>
              <a:buFont typeface="Arial"/>
              <a:buNone/>
              <a:defRPr/>
            </a:pPr>
            <a:r>
              <a:rPr lang="en-US" dirty="0" smtClean="0">
                <a:solidFill>
                  <a:schemeClr val="tx2">
                    <a:lumMod val="50000"/>
                  </a:schemeClr>
                </a:solidFill>
                <a:latin typeface="+mn-lt"/>
                <a:ea typeface="+mn-ea"/>
              </a:rPr>
              <a:t>Step 5: 	Develop Online &amp; Print Resources</a:t>
            </a:r>
          </a:p>
          <a:p>
            <a:pPr eaLnBrk="1" fontAlgn="auto" hangingPunct="1">
              <a:spcAft>
                <a:spcPts val="0"/>
              </a:spcAft>
              <a:buFont typeface="Arial"/>
              <a:buNone/>
              <a:defRPr/>
            </a:pPr>
            <a:r>
              <a:rPr lang="en-US" dirty="0" smtClean="0">
                <a:solidFill>
                  <a:schemeClr val="tx2">
                    <a:lumMod val="50000"/>
                  </a:schemeClr>
                </a:solidFill>
                <a:latin typeface="+mn-lt"/>
                <a:ea typeface="+mn-ea"/>
              </a:rPr>
              <a:t>Step 6: 	Establish Partnerships</a:t>
            </a:r>
          </a:p>
          <a:p>
            <a:pPr eaLnBrk="1" fontAlgn="auto" hangingPunct="1">
              <a:spcAft>
                <a:spcPts val="0"/>
              </a:spcAft>
              <a:buFont typeface="Arial"/>
              <a:buNone/>
              <a:defRPr/>
            </a:pPr>
            <a:r>
              <a:rPr lang="en-US" dirty="0" smtClean="0">
                <a:solidFill>
                  <a:schemeClr val="tx2">
                    <a:lumMod val="50000"/>
                  </a:schemeClr>
                </a:solidFill>
                <a:latin typeface="+mn-lt"/>
                <a:ea typeface="+mn-ea"/>
              </a:rPr>
              <a:t>Step 7: 	Educate Administration, Faculty &amp; Staff</a:t>
            </a:r>
          </a:p>
          <a:p>
            <a:pPr eaLnBrk="1" fontAlgn="auto" hangingPunct="1">
              <a:spcAft>
                <a:spcPts val="0"/>
              </a:spcAft>
              <a:buFont typeface="Arial"/>
              <a:buNone/>
              <a:defRPr/>
            </a:pPr>
            <a:r>
              <a:rPr lang="en-US" dirty="0" smtClean="0">
                <a:solidFill>
                  <a:schemeClr val="tx2">
                    <a:lumMod val="50000"/>
                  </a:schemeClr>
                </a:solidFill>
                <a:latin typeface="+mn-lt"/>
                <a:ea typeface="+mn-ea"/>
              </a:rPr>
              <a:t>Step 8: 	Converge all Resources in One Place</a:t>
            </a:r>
          </a:p>
          <a:p>
            <a:pPr eaLnBrk="1" fontAlgn="auto" hangingPunct="1">
              <a:spcAft>
                <a:spcPts val="0"/>
              </a:spcAft>
              <a:buFont typeface="Arial"/>
              <a:buNone/>
              <a:defRPr/>
            </a:pPr>
            <a:r>
              <a:rPr lang="en-US" dirty="0" smtClean="0">
                <a:solidFill>
                  <a:schemeClr val="tx2">
                    <a:lumMod val="50000"/>
                  </a:schemeClr>
                </a:solidFill>
                <a:latin typeface="+mn-lt"/>
                <a:ea typeface="+mn-ea"/>
              </a:rPr>
              <a:t>Step 9: 	Evaluate Organizational Success</a:t>
            </a:r>
            <a:endParaRPr lang="en-US" dirty="0">
              <a:solidFill>
                <a:schemeClr val="tx2">
                  <a:lumMod val="50000"/>
                </a:schemeClr>
              </a:solidFill>
              <a:latin typeface="+mn-lt"/>
              <a:ea typeface="+mn-ea"/>
            </a:endParaRPr>
          </a:p>
        </p:txBody>
      </p:sp>
      <p:sp>
        <p:nvSpPr>
          <p:cNvPr id="1052675" name="TextBox 3"/>
          <p:cNvSpPr txBox="1">
            <a:spLocks noChangeArrowheads="1"/>
          </p:cNvSpPr>
          <p:nvPr/>
        </p:nvSpPr>
        <p:spPr bwMode="auto">
          <a:xfrm>
            <a:off x="876300" y="5791200"/>
            <a:ext cx="7239000" cy="646331"/>
          </a:xfrm>
          <a:prstGeom prst="rect">
            <a:avLst/>
          </a:prstGeom>
          <a:noFill/>
          <a:ln w="9525">
            <a:noFill/>
            <a:miter lim="800000"/>
            <a:headEnd/>
            <a:tailEnd/>
          </a:ln>
        </p:spPr>
        <p:txBody>
          <a:bodyPr>
            <a:spAutoFit/>
          </a:bodyPr>
          <a:lstStyle/>
          <a:p>
            <a:r>
              <a:rPr lang="en-US" dirty="0"/>
              <a:t>Download with details available at: </a:t>
            </a:r>
            <a:r>
              <a:rPr lang="en-US" dirty="0" smtClean="0">
                <a:hlinkClick r:id="rId3"/>
              </a:rPr>
              <a:t>www.studentveterans.org</a:t>
            </a:r>
            <a:endParaRPr lang="en-US" dirty="0" smtClean="0"/>
          </a:p>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21" name="Title 1"/>
          <p:cNvSpPr>
            <a:spLocks noGrp="1"/>
          </p:cNvSpPr>
          <p:nvPr>
            <p:ph type="title"/>
          </p:nvPr>
        </p:nvSpPr>
        <p:spPr/>
        <p:txBody>
          <a:bodyPr/>
          <a:lstStyle/>
          <a:p>
            <a:pPr eaLnBrk="1" hangingPunct="1"/>
            <a:endParaRPr lang="en-US" smtClean="0">
              <a:latin typeface="Georgia" pitchFamily="18" charset="0"/>
            </a:endParaRPr>
          </a:p>
        </p:txBody>
      </p:sp>
      <p:pic>
        <p:nvPicPr>
          <p:cNvPr id="1054722" name="Picture 3"/>
          <p:cNvPicPr>
            <a:picLocks noGrp="1" noChangeAspect="1" noChangeArrowheads="1"/>
          </p:cNvPicPr>
          <p:nvPr>
            <p:ph idx="1"/>
          </p:nvPr>
        </p:nvPicPr>
        <p:blipFill>
          <a:blip r:embed="rId3" cstate="print"/>
          <a:srcRect/>
          <a:stretch>
            <a:fillRect/>
          </a:stretch>
        </p:blipFill>
        <p:spPr>
          <a:xfrm>
            <a:off x="2171700" y="228600"/>
            <a:ext cx="4800600" cy="6284913"/>
          </a:xfrm>
          <a:ln>
            <a:solidFill>
              <a:schemeClr val="tx1"/>
            </a:solidFill>
          </a:ln>
        </p:spPr>
      </p:pic>
      <p:sp>
        <p:nvSpPr>
          <p:cNvPr id="7" name="TextBox 6"/>
          <p:cNvSpPr txBox="1"/>
          <p:nvPr/>
        </p:nvSpPr>
        <p:spPr>
          <a:xfrm>
            <a:off x="7048500" y="3048000"/>
            <a:ext cx="3200400" cy="1200329"/>
          </a:xfrm>
          <a:prstGeom prst="rect">
            <a:avLst/>
          </a:prstGeom>
          <a:noFill/>
        </p:spPr>
        <p:txBody>
          <a:bodyPr>
            <a:spAutoFit/>
          </a:bodyPr>
          <a:lstStyle/>
          <a:p>
            <a:pPr algn="ctr">
              <a:defRPr/>
            </a:pPr>
            <a:r>
              <a:rPr lang="en-US" b="1" dirty="0">
                <a:latin typeface="+mn-lt"/>
              </a:rPr>
              <a:t>American Council on Education</a:t>
            </a:r>
          </a:p>
          <a:p>
            <a:pPr algn="ctr">
              <a:defRPr/>
            </a:pPr>
            <a:r>
              <a:rPr lang="en-US" b="1" dirty="0" smtClean="0">
                <a:latin typeface="+mn-lt"/>
                <a:hlinkClick r:id="rId4"/>
              </a:rPr>
              <a:t>www.acenet.edu</a:t>
            </a:r>
            <a:endParaRPr lang="en-US" b="1" dirty="0" smtClean="0">
              <a:latin typeface="+mn-lt"/>
            </a:endParaRPr>
          </a:p>
          <a:p>
            <a:pPr algn="ctr">
              <a:defRPr/>
            </a:pPr>
            <a:endParaRPr lang="en-US" b="1" dirty="0">
              <a:latin typeface="+mn-lt"/>
            </a:endParaRPr>
          </a:p>
          <a:p>
            <a:pPr>
              <a:defRPr/>
            </a:pPr>
            <a:endParaRPr lang="en-US" b="1"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769" name="Title 1"/>
          <p:cNvSpPr>
            <a:spLocks noGrp="1"/>
          </p:cNvSpPr>
          <p:nvPr>
            <p:ph type="title"/>
          </p:nvPr>
        </p:nvSpPr>
        <p:spPr/>
        <p:txBody>
          <a:bodyPr/>
          <a:lstStyle/>
          <a:p>
            <a:pPr eaLnBrk="1" hangingPunct="1"/>
            <a:r>
              <a:rPr lang="en-US" smtClean="0">
                <a:latin typeface="Georgia" pitchFamily="18" charset="0"/>
              </a:rPr>
              <a:t>American Council on Education:</a:t>
            </a:r>
            <a:br>
              <a:rPr lang="en-US" smtClean="0">
                <a:latin typeface="Georgia" pitchFamily="18" charset="0"/>
              </a:rPr>
            </a:br>
            <a:r>
              <a:rPr lang="en-US" smtClean="0">
                <a:latin typeface="Georgia" pitchFamily="18" charset="0"/>
              </a:rPr>
              <a:t>Campus Recommendations</a:t>
            </a:r>
          </a:p>
        </p:txBody>
      </p:sp>
      <p:sp>
        <p:nvSpPr>
          <p:cNvPr id="3" name="Content Placeholder 2"/>
          <p:cNvSpPr>
            <a:spLocks noGrp="1"/>
          </p:cNvSpPr>
          <p:nvPr>
            <p:ph idx="1"/>
          </p:nvPr>
        </p:nvSpPr>
        <p:spPr/>
        <p:txBody>
          <a:bodyPr rtlCol="0">
            <a:normAutofit fontScale="85000" lnSpcReduction="20000"/>
          </a:bodyPr>
          <a:lstStyle/>
          <a:p>
            <a:pPr eaLnBrk="1" fontAlgn="auto" hangingPunct="1">
              <a:spcAft>
                <a:spcPts val="0"/>
              </a:spcAft>
              <a:buFont typeface="Arial"/>
              <a:buNone/>
              <a:defRPr/>
            </a:pPr>
            <a:r>
              <a:rPr lang="en-US" sz="3800" b="1" i="1" dirty="0" smtClean="0">
                <a:solidFill>
                  <a:schemeClr val="tx2">
                    <a:lumMod val="50000"/>
                  </a:schemeClr>
                </a:solidFill>
                <a:latin typeface="+mn-lt"/>
                <a:ea typeface="+mn-ea"/>
              </a:rPr>
              <a:t>Serving Those Who Serve: Making Your Institution Veteran-Friendly</a:t>
            </a:r>
          </a:p>
          <a:p>
            <a:pPr eaLnBrk="1" fontAlgn="auto" hangingPunct="1">
              <a:spcAft>
                <a:spcPts val="0"/>
              </a:spcAft>
              <a:buFont typeface="Arial"/>
              <a:buNone/>
              <a:defRPr/>
            </a:pPr>
            <a:endParaRPr lang="en-US" dirty="0" smtClean="0">
              <a:solidFill>
                <a:schemeClr val="tx2">
                  <a:lumMod val="50000"/>
                </a:schemeClr>
              </a:solidFill>
              <a:latin typeface="+mn-lt"/>
              <a:ea typeface="+mn-ea"/>
            </a:endParaRPr>
          </a:p>
          <a:p>
            <a:pPr eaLnBrk="1" fontAlgn="auto" hangingPunct="1">
              <a:spcAft>
                <a:spcPts val="0"/>
              </a:spcAft>
              <a:buFontTx/>
              <a:buChar char="-"/>
              <a:defRPr/>
            </a:pPr>
            <a:r>
              <a:rPr lang="en-US" dirty="0" smtClean="0">
                <a:solidFill>
                  <a:schemeClr val="tx2">
                    <a:lumMod val="50000"/>
                  </a:schemeClr>
                </a:solidFill>
                <a:latin typeface="+mn-lt"/>
                <a:ea typeface="+mn-ea"/>
              </a:rPr>
              <a:t>Publish Concise Information on Transfer Credit for Military Experience</a:t>
            </a:r>
          </a:p>
          <a:p>
            <a:pPr eaLnBrk="1" fontAlgn="auto" hangingPunct="1">
              <a:spcAft>
                <a:spcPts val="0"/>
              </a:spcAft>
              <a:buFontTx/>
              <a:buChar char="-"/>
              <a:defRPr/>
            </a:pPr>
            <a:r>
              <a:rPr lang="en-US" dirty="0" smtClean="0">
                <a:solidFill>
                  <a:schemeClr val="tx2">
                    <a:lumMod val="50000"/>
                  </a:schemeClr>
                </a:solidFill>
                <a:latin typeface="+mn-lt"/>
                <a:ea typeface="+mn-ea"/>
              </a:rPr>
              <a:t>Take a Community-Based Approach</a:t>
            </a:r>
          </a:p>
          <a:p>
            <a:pPr eaLnBrk="1" fontAlgn="auto" hangingPunct="1">
              <a:spcAft>
                <a:spcPts val="0"/>
              </a:spcAft>
              <a:buFontTx/>
              <a:buChar char="-"/>
              <a:defRPr/>
            </a:pPr>
            <a:r>
              <a:rPr lang="en-US" dirty="0" smtClean="0">
                <a:solidFill>
                  <a:schemeClr val="tx2">
                    <a:lumMod val="50000"/>
                  </a:schemeClr>
                </a:solidFill>
                <a:latin typeface="+mn-lt"/>
                <a:ea typeface="+mn-ea"/>
              </a:rPr>
              <a:t>Give Your Veterans a Voice</a:t>
            </a:r>
          </a:p>
          <a:p>
            <a:pPr eaLnBrk="1" fontAlgn="auto" hangingPunct="1">
              <a:spcAft>
                <a:spcPts val="0"/>
              </a:spcAft>
              <a:buFontTx/>
              <a:buChar char="-"/>
              <a:defRPr/>
            </a:pPr>
            <a:r>
              <a:rPr lang="en-US" dirty="0" smtClean="0">
                <a:solidFill>
                  <a:schemeClr val="tx2">
                    <a:lumMod val="50000"/>
                  </a:schemeClr>
                </a:solidFill>
                <a:latin typeface="+mn-lt"/>
                <a:ea typeface="+mn-ea"/>
              </a:rPr>
              <a:t>Build a Strong Web Presence</a:t>
            </a:r>
          </a:p>
          <a:p>
            <a:pPr eaLnBrk="1" fontAlgn="auto" hangingPunct="1">
              <a:spcAft>
                <a:spcPts val="0"/>
              </a:spcAft>
              <a:buFontTx/>
              <a:buChar char="-"/>
              <a:defRPr/>
            </a:pPr>
            <a:r>
              <a:rPr lang="en-US" dirty="0" smtClean="0">
                <a:solidFill>
                  <a:schemeClr val="tx2">
                    <a:lumMod val="50000"/>
                  </a:schemeClr>
                </a:solidFill>
                <a:latin typeface="+mn-lt"/>
                <a:ea typeface="+mn-ea"/>
              </a:rPr>
              <a:t>Establish Specific Points of Contact</a:t>
            </a:r>
          </a:p>
          <a:p>
            <a:pPr eaLnBrk="1" fontAlgn="auto" hangingPunct="1">
              <a:spcAft>
                <a:spcPts val="0"/>
              </a:spcAft>
              <a:buFontTx/>
              <a:buChar char="-"/>
              <a:defRPr/>
            </a:pPr>
            <a:r>
              <a:rPr lang="en-US" dirty="0" smtClean="0">
                <a:solidFill>
                  <a:schemeClr val="tx2">
                    <a:lumMod val="50000"/>
                  </a:schemeClr>
                </a:solidFill>
                <a:latin typeface="+mn-lt"/>
                <a:ea typeface="+mn-ea"/>
              </a:rPr>
              <a:t>Expand Housing Options</a:t>
            </a:r>
          </a:p>
          <a:p>
            <a:pPr eaLnBrk="1" fontAlgn="auto" hangingPunct="1">
              <a:spcAft>
                <a:spcPts val="0"/>
              </a:spcAft>
              <a:buFontTx/>
              <a:buChar char="-"/>
              <a:defRPr/>
            </a:pPr>
            <a:r>
              <a:rPr lang="en-US" dirty="0" smtClean="0">
                <a:solidFill>
                  <a:schemeClr val="tx2">
                    <a:lumMod val="50000"/>
                  </a:schemeClr>
                </a:solidFill>
                <a:latin typeface="+mn-lt"/>
                <a:ea typeface="+mn-ea"/>
              </a:rPr>
              <a:t>Implement a tuition Deferment Plan</a:t>
            </a:r>
          </a:p>
          <a:p>
            <a:pPr eaLnBrk="1" fontAlgn="auto" hangingPunct="1">
              <a:spcAft>
                <a:spcPts val="0"/>
              </a:spcAft>
              <a:buFont typeface="Arial"/>
              <a:buNone/>
              <a:defRPr/>
            </a:pPr>
            <a:endParaRPr lang="en-US" dirty="0">
              <a:solidFill>
                <a:schemeClr val="tx2">
                  <a:lumMod val="50000"/>
                </a:schemeClr>
              </a:solidFill>
              <a:ea typeface="+mn-ea"/>
            </a:endParaRPr>
          </a:p>
        </p:txBody>
      </p:sp>
      <p:sp>
        <p:nvSpPr>
          <p:cNvPr id="1056771" name="TextBox 3"/>
          <p:cNvSpPr txBox="1">
            <a:spLocks noChangeArrowheads="1"/>
          </p:cNvSpPr>
          <p:nvPr/>
        </p:nvSpPr>
        <p:spPr bwMode="auto">
          <a:xfrm>
            <a:off x="876300" y="6183313"/>
            <a:ext cx="7239000" cy="646331"/>
          </a:xfrm>
          <a:prstGeom prst="rect">
            <a:avLst/>
          </a:prstGeom>
          <a:noFill/>
          <a:ln w="9525">
            <a:noFill/>
            <a:miter lim="800000"/>
            <a:headEnd/>
            <a:tailEnd/>
          </a:ln>
        </p:spPr>
        <p:txBody>
          <a:bodyPr>
            <a:spAutoFit/>
          </a:bodyPr>
          <a:lstStyle/>
          <a:p>
            <a:r>
              <a:rPr lang="en-US" dirty="0"/>
              <a:t>Download with details available at: </a:t>
            </a:r>
            <a:r>
              <a:rPr lang="en-US" dirty="0" smtClean="0">
                <a:hlinkClick r:id="rId3"/>
              </a:rPr>
              <a:t>www.acenet.edu</a:t>
            </a:r>
            <a:endParaRPr lang="en-US" dirty="0" smtClean="0"/>
          </a:p>
          <a:p>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2609" name="Title 1"/>
          <p:cNvSpPr>
            <a:spLocks noGrp="1"/>
          </p:cNvSpPr>
          <p:nvPr>
            <p:ph type="title"/>
          </p:nvPr>
        </p:nvSpPr>
        <p:spPr/>
        <p:txBody>
          <a:bodyPr/>
          <a:lstStyle/>
          <a:p>
            <a:pPr eaLnBrk="1" hangingPunct="1"/>
            <a:endParaRPr lang="en-US" smtClean="0">
              <a:latin typeface="Georgia" pitchFamily="18" charset="0"/>
            </a:endParaRPr>
          </a:p>
        </p:txBody>
      </p:sp>
      <p:pic>
        <p:nvPicPr>
          <p:cNvPr id="1092610" name="Picture 2"/>
          <p:cNvPicPr>
            <a:picLocks noGrp="1" noChangeAspect="1" noChangeArrowheads="1"/>
          </p:cNvPicPr>
          <p:nvPr>
            <p:ph idx="1"/>
          </p:nvPr>
        </p:nvPicPr>
        <p:blipFill>
          <a:blip r:embed="rId3" cstate="print"/>
          <a:srcRect/>
          <a:stretch>
            <a:fillRect/>
          </a:stretch>
        </p:blipFill>
        <p:spPr>
          <a:xfrm>
            <a:off x="2095500" y="228600"/>
            <a:ext cx="4953000" cy="6305550"/>
          </a:xfrm>
          <a:ln>
            <a:solidFill>
              <a:schemeClr val="tx1"/>
            </a:solidFill>
          </a:ln>
        </p:spPr>
      </p:pic>
      <p:sp>
        <p:nvSpPr>
          <p:cNvPr id="5" name="TextBox 4"/>
          <p:cNvSpPr txBox="1"/>
          <p:nvPr/>
        </p:nvSpPr>
        <p:spPr>
          <a:xfrm>
            <a:off x="7048500" y="3048000"/>
            <a:ext cx="3200400" cy="1200329"/>
          </a:xfrm>
          <a:prstGeom prst="rect">
            <a:avLst/>
          </a:prstGeom>
          <a:noFill/>
        </p:spPr>
        <p:txBody>
          <a:bodyPr>
            <a:spAutoFit/>
          </a:bodyPr>
          <a:lstStyle/>
          <a:p>
            <a:pPr algn="ctr">
              <a:defRPr/>
            </a:pPr>
            <a:r>
              <a:rPr lang="en-US" b="1" dirty="0">
                <a:latin typeface="+mn-lt"/>
              </a:rPr>
              <a:t>American Council on Education</a:t>
            </a:r>
          </a:p>
          <a:p>
            <a:pPr algn="ctr">
              <a:defRPr/>
            </a:pPr>
            <a:r>
              <a:rPr lang="en-US" b="1" dirty="0" smtClean="0">
                <a:latin typeface="+mn-lt"/>
                <a:hlinkClick r:id="rId4"/>
              </a:rPr>
              <a:t>www.acenet.edu</a:t>
            </a:r>
            <a:endParaRPr lang="en-US" b="1" dirty="0" smtClean="0">
              <a:latin typeface="+mn-lt"/>
            </a:endParaRPr>
          </a:p>
          <a:p>
            <a:pPr algn="ctr">
              <a:defRPr/>
            </a:pPr>
            <a:endParaRPr lang="en-US" b="1" dirty="0">
              <a:latin typeface="+mn-lt"/>
            </a:endParaRPr>
          </a:p>
          <a:p>
            <a:pPr>
              <a:defRPr/>
            </a:pP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smtClean="0">
                <a:latin typeface="Georgia" pitchFamily="18" charset="0"/>
              </a:rPr>
              <a:t>Service Members on Campus</a:t>
            </a:r>
          </a:p>
        </p:txBody>
      </p:sp>
      <p:pic>
        <p:nvPicPr>
          <p:cNvPr id="35843" name="Picture 5" descr="afghan 3.jpg"/>
          <p:cNvPicPr>
            <a:picLocks noChangeAspect="1"/>
          </p:cNvPicPr>
          <p:nvPr/>
        </p:nvPicPr>
        <p:blipFill>
          <a:blip r:embed="rId3" cstate="print"/>
          <a:srcRect l="8226" t="31250" r="26279" b="13461"/>
          <a:stretch>
            <a:fillRect/>
          </a:stretch>
        </p:blipFill>
        <p:spPr bwMode="auto">
          <a:xfrm>
            <a:off x="1562100" y="1447800"/>
            <a:ext cx="6858000" cy="4572000"/>
          </a:xfrm>
          <a:prstGeom prst="rect">
            <a:avLst/>
          </a:prstGeom>
          <a:noFill/>
          <a:ln w="9525">
            <a:solidFill>
              <a:schemeClr val="tx1"/>
            </a:solidFill>
            <a:miter lim="800000"/>
            <a:headEnd/>
            <a:tailEnd/>
          </a:ln>
        </p:spPr>
      </p:pic>
      <p:sp>
        <p:nvSpPr>
          <p:cNvPr id="7" name="TextBox 6"/>
          <p:cNvSpPr txBox="1"/>
          <p:nvPr/>
        </p:nvSpPr>
        <p:spPr>
          <a:xfrm>
            <a:off x="3619500" y="6096000"/>
            <a:ext cx="2667000" cy="396875"/>
          </a:xfrm>
          <a:prstGeom prst="rect">
            <a:avLst/>
          </a:prstGeom>
          <a:noFill/>
        </p:spPr>
        <p:txBody>
          <a:bodyPr wrap="square">
            <a:spAutoFit/>
          </a:bodyPr>
          <a:lstStyle/>
          <a:p>
            <a:pPr>
              <a:defRPr/>
            </a:pPr>
            <a:r>
              <a:rPr lang="en-US" sz="2000" dirty="0">
                <a:latin typeface="+mn-lt"/>
              </a:rPr>
              <a:t>SGT </a:t>
            </a:r>
            <a:r>
              <a:rPr lang="en-US" sz="2000" dirty="0" err="1">
                <a:latin typeface="+mn-lt"/>
              </a:rPr>
              <a:t>Stephenie</a:t>
            </a:r>
            <a:r>
              <a:rPr lang="en-US" sz="2000" dirty="0">
                <a:latin typeface="+mn-lt"/>
              </a:rPr>
              <a:t> C. Austin</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81" name="Title 1"/>
          <p:cNvSpPr>
            <a:spLocks noGrp="1"/>
          </p:cNvSpPr>
          <p:nvPr>
            <p:ph type="title"/>
          </p:nvPr>
        </p:nvSpPr>
        <p:spPr/>
        <p:txBody>
          <a:bodyPr/>
          <a:lstStyle/>
          <a:p>
            <a:pPr eaLnBrk="1" hangingPunct="1"/>
            <a:endParaRPr lang="en-US" smtClean="0">
              <a:latin typeface="Georgia" pitchFamily="18" charset="0"/>
            </a:endParaRPr>
          </a:p>
        </p:txBody>
      </p:sp>
      <p:pic>
        <p:nvPicPr>
          <p:cNvPr id="1095682" name="Picture 3"/>
          <p:cNvPicPr>
            <a:picLocks noGrp="1" noChangeAspect="1" noChangeArrowheads="1"/>
          </p:cNvPicPr>
          <p:nvPr>
            <p:ph idx="1"/>
          </p:nvPr>
        </p:nvPicPr>
        <p:blipFill>
          <a:blip r:embed="rId3" cstate="print"/>
          <a:srcRect/>
          <a:stretch>
            <a:fillRect/>
          </a:stretch>
        </p:blipFill>
        <p:spPr>
          <a:xfrm>
            <a:off x="2171700" y="228600"/>
            <a:ext cx="4876800" cy="6281738"/>
          </a:xfrm>
          <a:ln>
            <a:solidFill>
              <a:schemeClr val="tx1"/>
            </a:solidFill>
          </a:ln>
        </p:spPr>
      </p:pic>
      <p:sp>
        <p:nvSpPr>
          <p:cNvPr id="7" name="TextBox 6"/>
          <p:cNvSpPr txBox="1"/>
          <p:nvPr/>
        </p:nvSpPr>
        <p:spPr>
          <a:xfrm>
            <a:off x="7048500" y="3048000"/>
            <a:ext cx="3200400" cy="1200329"/>
          </a:xfrm>
          <a:prstGeom prst="rect">
            <a:avLst/>
          </a:prstGeom>
          <a:noFill/>
        </p:spPr>
        <p:txBody>
          <a:bodyPr>
            <a:spAutoFit/>
          </a:bodyPr>
          <a:lstStyle/>
          <a:p>
            <a:pPr algn="ctr">
              <a:defRPr/>
            </a:pPr>
            <a:r>
              <a:rPr lang="en-US" b="1" dirty="0">
                <a:latin typeface="+mn-lt"/>
              </a:rPr>
              <a:t>American Council on Education</a:t>
            </a:r>
          </a:p>
          <a:p>
            <a:pPr algn="ctr">
              <a:defRPr/>
            </a:pPr>
            <a:r>
              <a:rPr lang="en-US" b="1" dirty="0" smtClean="0">
                <a:latin typeface="+mn-lt"/>
                <a:hlinkClick r:id="rId4"/>
              </a:rPr>
              <a:t>www.acenet.edu</a:t>
            </a:r>
            <a:endParaRPr lang="en-US" b="1" dirty="0" smtClean="0">
              <a:latin typeface="+mn-lt"/>
            </a:endParaRPr>
          </a:p>
          <a:p>
            <a:pPr algn="ctr">
              <a:defRPr/>
            </a:pPr>
            <a:endParaRPr lang="en-US" b="1" dirty="0">
              <a:latin typeface="+mn-lt"/>
            </a:endParaRPr>
          </a:p>
          <a:p>
            <a:pPr>
              <a:defRPr/>
            </a:pPr>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smtClean="0">
                <a:latin typeface="Georgia" pitchFamily="18" charset="0"/>
              </a:rPr>
              <a:t>Service Members on Campus</a:t>
            </a:r>
          </a:p>
        </p:txBody>
      </p:sp>
      <p:pic>
        <p:nvPicPr>
          <p:cNvPr id="35844" name="Picture 4" descr="afghan 1.jpg"/>
          <p:cNvPicPr>
            <a:picLocks noChangeAspect="1"/>
          </p:cNvPicPr>
          <p:nvPr/>
        </p:nvPicPr>
        <p:blipFill>
          <a:blip r:embed="rId3" cstate="print"/>
          <a:srcRect l="18248" t="29198" r="10219" b="8516"/>
          <a:stretch>
            <a:fillRect/>
          </a:stretch>
        </p:blipFill>
        <p:spPr bwMode="auto">
          <a:xfrm>
            <a:off x="1638300" y="1447800"/>
            <a:ext cx="6781800" cy="4428069"/>
          </a:xfrm>
          <a:prstGeom prst="rect">
            <a:avLst/>
          </a:prstGeom>
          <a:noFill/>
          <a:ln w="9525">
            <a:solidFill>
              <a:schemeClr val="tx1"/>
            </a:solidFill>
            <a:miter lim="800000"/>
            <a:headEnd/>
            <a:tailEnd/>
          </a:ln>
        </p:spPr>
      </p:pic>
      <p:sp>
        <p:nvSpPr>
          <p:cNvPr id="9" name="TextBox 8"/>
          <p:cNvSpPr txBox="1"/>
          <p:nvPr/>
        </p:nvSpPr>
        <p:spPr>
          <a:xfrm>
            <a:off x="3619500" y="6096000"/>
            <a:ext cx="2667000" cy="396875"/>
          </a:xfrm>
          <a:prstGeom prst="rect">
            <a:avLst/>
          </a:prstGeom>
          <a:noFill/>
        </p:spPr>
        <p:txBody>
          <a:bodyPr wrap="square">
            <a:spAutoFit/>
          </a:bodyPr>
          <a:lstStyle/>
          <a:p>
            <a:pPr>
              <a:defRPr/>
            </a:pPr>
            <a:r>
              <a:rPr lang="en-US" sz="2000" dirty="0">
                <a:latin typeface="+mn-lt"/>
              </a:rPr>
              <a:t>SGT </a:t>
            </a:r>
            <a:r>
              <a:rPr lang="en-US" sz="2000" dirty="0" err="1">
                <a:latin typeface="+mn-lt"/>
              </a:rPr>
              <a:t>Stephenie</a:t>
            </a:r>
            <a:r>
              <a:rPr lang="en-US" sz="2000" dirty="0">
                <a:latin typeface="+mn-lt"/>
              </a:rPr>
              <a:t> C. Austin</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1" name="Title 1"/>
          <p:cNvSpPr>
            <a:spLocks noGrp="1"/>
          </p:cNvSpPr>
          <p:nvPr>
            <p:ph type="title"/>
          </p:nvPr>
        </p:nvSpPr>
        <p:spPr/>
        <p:txBody>
          <a:bodyPr/>
          <a:lstStyle/>
          <a:p>
            <a:pPr eaLnBrk="1" hangingPunct="1"/>
            <a:r>
              <a:rPr lang="en-US" sz="3200" smtClean="0">
                <a:latin typeface="Georgia" pitchFamily="18" charset="0"/>
              </a:rPr>
              <a:t>Military-Connected Students</a:t>
            </a:r>
          </a:p>
        </p:txBody>
      </p:sp>
      <p:sp>
        <p:nvSpPr>
          <p:cNvPr id="906242" name="Content Placeholder 2"/>
          <p:cNvSpPr>
            <a:spLocks noGrp="1"/>
          </p:cNvSpPr>
          <p:nvPr>
            <p:ph idx="1"/>
          </p:nvPr>
        </p:nvSpPr>
        <p:spPr/>
        <p:txBody>
          <a:bodyPr/>
          <a:lstStyle/>
          <a:p>
            <a:pPr algn="ctr" eaLnBrk="1" hangingPunct="1">
              <a:buFont typeface="Arial" charset="0"/>
              <a:buNone/>
            </a:pPr>
            <a:endParaRPr lang="en-US" smtClean="0"/>
          </a:p>
          <a:p>
            <a:pPr algn="ctr" eaLnBrk="1" hangingPunct="1">
              <a:buFont typeface="Arial" charset="0"/>
              <a:buNone/>
            </a:pPr>
            <a:r>
              <a:rPr lang="en-US" smtClean="0"/>
              <a:t>Reserve Component</a:t>
            </a:r>
          </a:p>
          <a:p>
            <a:pPr algn="ctr" eaLnBrk="1" hangingPunct="1">
              <a:buFont typeface="Arial" charset="0"/>
              <a:buNone/>
            </a:pPr>
            <a:r>
              <a:rPr lang="en-US" smtClean="0"/>
              <a:t>Army &amp; Air Force National Guard</a:t>
            </a:r>
          </a:p>
          <a:p>
            <a:pPr algn="ctr" eaLnBrk="1" hangingPunct="1">
              <a:buFont typeface="Arial" charset="0"/>
              <a:buNone/>
            </a:pPr>
            <a:r>
              <a:rPr lang="en-US" smtClean="0"/>
              <a:t>ROTC</a:t>
            </a:r>
          </a:p>
          <a:p>
            <a:pPr algn="ctr" eaLnBrk="1" hangingPunct="1">
              <a:buFont typeface="Arial" charset="0"/>
              <a:buNone/>
            </a:pPr>
            <a:r>
              <a:rPr lang="en-US" smtClean="0"/>
              <a:t>Veterans</a:t>
            </a:r>
          </a:p>
          <a:p>
            <a:pPr algn="ctr" eaLnBrk="1" hangingPunct="1">
              <a:buFont typeface="Arial" charset="0"/>
              <a:buNone/>
            </a:pPr>
            <a:endParaRPr lang="en-US" smtClean="0"/>
          </a:p>
          <a:p>
            <a:pPr algn="ctr" eaLnBrk="1" hangingPunct="1">
              <a:buFont typeface="Arial" charset="0"/>
              <a:buNone/>
            </a:pPr>
            <a:r>
              <a:rPr lang="en-US" smtClean="0"/>
              <a:t>Active Duty</a:t>
            </a:r>
          </a:p>
          <a:p>
            <a:pPr eaLnBrk="1" hangingPunct="1"/>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z="4200" dirty="0" smtClean="0"/>
              <a:t>Service Members and</a:t>
            </a:r>
            <a:br>
              <a:rPr lang="en-US" sz="4200" dirty="0" smtClean="0"/>
            </a:br>
            <a:r>
              <a:rPr lang="en-US" sz="4200" dirty="0" smtClean="0"/>
              <a:t>Veterans on Campus - 2008</a:t>
            </a:r>
            <a:endParaRPr lang="en-US" sz="4200" dirty="0"/>
          </a:p>
        </p:txBody>
      </p:sp>
      <p:sp>
        <p:nvSpPr>
          <p:cNvPr id="3" name="Content Placeholder 2"/>
          <p:cNvSpPr>
            <a:spLocks noGrp="1"/>
          </p:cNvSpPr>
          <p:nvPr>
            <p:ph idx="1"/>
          </p:nvPr>
        </p:nvSpPr>
        <p:spPr/>
        <p:txBody>
          <a:bodyPr rtlCol="0">
            <a:normAutofit/>
          </a:bodyPr>
          <a:lstStyle/>
          <a:p>
            <a:pPr algn="ctr" eaLnBrk="1" fontAlgn="auto" hangingPunct="1">
              <a:spcAft>
                <a:spcPts val="0"/>
              </a:spcAft>
              <a:buFont typeface="Arial"/>
              <a:buNone/>
              <a:defRPr/>
            </a:pPr>
            <a:r>
              <a:rPr lang="en-US" sz="2400" u="sng" dirty="0" smtClean="0">
                <a:solidFill>
                  <a:schemeClr val="tx2">
                    <a:lumMod val="50000"/>
                  </a:schemeClr>
                </a:solidFill>
                <a:latin typeface="+mj-lt"/>
                <a:ea typeface="+mn-ea"/>
              </a:rPr>
              <a:t>2007 – 2008</a:t>
            </a:r>
          </a:p>
          <a:p>
            <a:pPr algn="ctr" eaLnBrk="1" fontAlgn="auto" hangingPunct="1">
              <a:spcAft>
                <a:spcPts val="0"/>
              </a:spcAft>
              <a:buFont typeface="Arial"/>
              <a:buChar char="•"/>
              <a:defRPr/>
            </a:pPr>
            <a:r>
              <a:rPr lang="en-US" sz="2400" dirty="0" smtClean="0">
                <a:solidFill>
                  <a:schemeClr val="tx2">
                    <a:lumMod val="50000"/>
                  </a:schemeClr>
                </a:solidFill>
                <a:latin typeface="+mn-lt"/>
                <a:ea typeface="+mn-ea"/>
              </a:rPr>
              <a:t>Military undergraduates represented 4% of all undergraduates </a:t>
            </a:r>
          </a:p>
          <a:p>
            <a:pPr algn="ctr" eaLnBrk="1" fontAlgn="auto" hangingPunct="1">
              <a:spcAft>
                <a:spcPts val="0"/>
              </a:spcAft>
              <a:buFont typeface="Arial"/>
              <a:buNone/>
              <a:defRPr/>
            </a:pPr>
            <a:r>
              <a:rPr lang="en-US" sz="2400" dirty="0" smtClean="0">
                <a:solidFill>
                  <a:schemeClr val="tx2">
                    <a:lumMod val="50000"/>
                  </a:schemeClr>
                </a:solidFill>
                <a:latin typeface="+mn-lt"/>
                <a:ea typeface="+mn-ea"/>
              </a:rPr>
              <a:t>enrolled in postsecondary education</a:t>
            </a:r>
          </a:p>
          <a:p>
            <a:pPr algn="ctr" eaLnBrk="1" fontAlgn="auto" hangingPunct="1">
              <a:spcAft>
                <a:spcPts val="0"/>
              </a:spcAft>
              <a:buFont typeface="Arial"/>
              <a:buChar char="•"/>
              <a:defRPr/>
            </a:pPr>
            <a:endParaRPr lang="en-US" sz="2400" dirty="0" smtClean="0">
              <a:solidFill>
                <a:schemeClr val="tx2">
                  <a:lumMod val="50000"/>
                </a:schemeClr>
              </a:solidFill>
              <a:latin typeface="+mn-lt"/>
              <a:ea typeface="+mn-ea"/>
            </a:endParaRPr>
          </a:p>
          <a:p>
            <a:pPr algn="ctr" eaLnBrk="1" fontAlgn="auto" hangingPunct="1">
              <a:spcAft>
                <a:spcPts val="0"/>
              </a:spcAft>
              <a:buFont typeface="Arial"/>
              <a:buChar char="•"/>
              <a:defRPr/>
            </a:pPr>
            <a:r>
              <a:rPr lang="en-US" sz="2400" dirty="0" smtClean="0">
                <a:solidFill>
                  <a:schemeClr val="tx2">
                    <a:lumMod val="50000"/>
                  </a:schemeClr>
                </a:solidFill>
                <a:latin typeface="+mn-lt"/>
                <a:ea typeface="+mn-ea"/>
              </a:rPr>
              <a:t>660,000 veterans</a:t>
            </a:r>
          </a:p>
          <a:p>
            <a:pPr algn="ctr" eaLnBrk="1" fontAlgn="auto" hangingPunct="1">
              <a:spcAft>
                <a:spcPts val="0"/>
              </a:spcAft>
              <a:buFont typeface="Arial"/>
              <a:buChar char="•"/>
              <a:defRPr/>
            </a:pPr>
            <a:r>
              <a:rPr lang="en-US" sz="2400" dirty="0" smtClean="0">
                <a:solidFill>
                  <a:schemeClr val="tx2">
                    <a:lumMod val="50000"/>
                  </a:schemeClr>
                </a:solidFill>
                <a:latin typeface="+mn-lt"/>
                <a:ea typeface="+mn-ea"/>
              </a:rPr>
              <a:t>215,000 military service members</a:t>
            </a:r>
          </a:p>
          <a:p>
            <a:pPr algn="ctr" eaLnBrk="1" fontAlgn="auto" hangingPunct="1">
              <a:spcAft>
                <a:spcPts val="0"/>
              </a:spcAft>
              <a:buNone/>
              <a:defRPr/>
            </a:pPr>
            <a:endParaRPr lang="en-US" sz="2400" dirty="0" smtClean="0">
              <a:solidFill>
                <a:schemeClr val="tx2">
                  <a:lumMod val="50000"/>
                </a:schemeClr>
              </a:solidFill>
              <a:latin typeface="+mn-lt"/>
              <a:ea typeface="+mn-ea"/>
            </a:endParaRPr>
          </a:p>
          <a:p>
            <a:pPr algn="ctr" eaLnBrk="1" fontAlgn="auto" hangingPunct="1">
              <a:spcAft>
                <a:spcPts val="0"/>
              </a:spcAft>
              <a:buFont typeface="Arial"/>
              <a:buChar char="•"/>
              <a:defRPr/>
            </a:pPr>
            <a:r>
              <a:rPr lang="en-US" sz="2400" dirty="0" smtClean="0">
                <a:solidFill>
                  <a:schemeClr val="tx2">
                    <a:lumMod val="50000"/>
                  </a:schemeClr>
                </a:solidFill>
                <a:latin typeface="+mn-lt"/>
                <a:ea typeface="+mn-ea"/>
              </a:rPr>
              <a:t>75% veterans</a:t>
            </a:r>
          </a:p>
          <a:p>
            <a:pPr algn="ctr" eaLnBrk="1" fontAlgn="auto" hangingPunct="1">
              <a:spcAft>
                <a:spcPts val="0"/>
              </a:spcAft>
              <a:buFont typeface="Arial"/>
              <a:buChar char="•"/>
              <a:defRPr/>
            </a:pPr>
            <a:r>
              <a:rPr lang="en-US" sz="2400" dirty="0" smtClean="0">
                <a:solidFill>
                  <a:schemeClr val="tx2">
                    <a:lumMod val="50000"/>
                  </a:schemeClr>
                </a:solidFill>
                <a:latin typeface="+mn-lt"/>
                <a:ea typeface="+mn-ea"/>
              </a:rPr>
              <a:t>16% active duty</a:t>
            </a:r>
          </a:p>
          <a:p>
            <a:pPr algn="ctr" eaLnBrk="1" fontAlgn="auto" hangingPunct="1">
              <a:spcAft>
                <a:spcPts val="0"/>
              </a:spcAft>
              <a:buFont typeface="Arial"/>
              <a:buChar char="•"/>
              <a:defRPr/>
            </a:pPr>
            <a:r>
              <a:rPr lang="en-US" sz="2400" dirty="0" smtClean="0">
                <a:solidFill>
                  <a:schemeClr val="tx2">
                    <a:lumMod val="50000"/>
                  </a:schemeClr>
                </a:solidFill>
                <a:latin typeface="+mn-lt"/>
                <a:ea typeface="+mn-ea"/>
              </a:rPr>
              <a:t>9% reserves</a:t>
            </a:r>
          </a:p>
        </p:txBody>
      </p:sp>
      <p:sp>
        <p:nvSpPr>
          <p:cNvPr id="4" name="TextBox 3"/>
          <p:cNvSpPr txBox="1"/>
          <p:nvPr/>
        </p:nvSpPr>
        <p:spPr>
          <a:xfrm>
            <a:off x="952500" y="6248401"/>
            <a:ext cx="7543800" cy="830997"/>
          </a:xfrm>
          <a:prstGeom prst="rect">
            <a:avLst/>
          </a:prstGeom>
          <a:noFill/>
        </p:spPr>
        <p:txBody>
          <a:bodyPr wrap="square">
            <a:spAutoFit/>
          </a:bodyPr>
          <a:lstStyle/>
          <a:p>
            <a:pPr indent="-914400">
              <a:defRPr/>
            </a:pPr>
            <a:r>
              <a:rPr lang="en-US" sz="1200" dirty="0"/>
              <a:t>Military Service Members and Veterans in Higher Education: What the New GI Bill May Mean for Postsecondary </a:t>
            </a:r>
            <a:r>
              <a:rPr lang="en-US" sz="1200" dirty="0" smtClean="0"/>
              <a:t> Institutions</a:t>
            </a:r>
            <a:r>
              <a:rPr lang="en-US" sz="1200" dirty="0"/>
              <a:t>, (2009). American Council on Education, Washington, DC. www.acenet.edu.</a:t>
            </a:r>
          </a:p>
          <a:p>
            <a:pPr>
              <a:defRPr/>
            </a:pPr>
            <a:endParaRPr lang="en-US" sz="1200" dirty="0"/>
          </a:p>
          <a:p>
            <a:pPr>
              <a:defRPr/>
            </a:pPr>
            <a:endParaRPr lang="en-US" sz="1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DP - 03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no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CDP - 0310</Template>
  <TotalTime>7254</TotalTime>
  <Words>6987</Words>
  <Application>Microsoft Office PowerPoint</Application>
  <PresentationFormat>35mm Slides</PresentationFormat>
  <Paragraphs>929</Paragraphs>
  <Slides>60</Slides>
  <Notes>51</Notes>
  <HiddenSlides>0</HiddenSlides>
  <MMClips>3</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CDP - 0310</vt:lpstr>
      <vt:lpstr>Slide 1</vt:lpstr>
      <vt:lpstr>Slide 2</vt:lpstr>
      <vt:lpstr>Disclaimer</vt:lpstr>
      <vt:lpstr>Why join?</vt:lpstr>
      <vt:lpstr>Service Members on Campus</vt:lpstr>
      <vt:lpstr>Service Members on Campus</vt:lpstr>
      <vt:lpstr>Service Members on Campus</vt:lpstr>
      <vt:lpstr>Military-Connected Students</vt:lpstr>
      <vt:lpstr>Service Members and Veterans on Campus - 2008</vt:lpstr>
      <vt:lpstr>Service Members and Veterans on Campus - 2008</vt:lpstr>
      <vt:lpstr>Service Members and Veterans on Campus - 2008</vt:lpstr>
      <vt:lpstr>Deployment Stressors</vt:lpstr>
      <vt:lpstr>Campus Challenges</vt:lpstr>
      <vt:lpstr>The Deployment Cycle</vt:lpstr>
      <vt:lpstr>Deployment and Reintegration  Challenges for Service Members </vt:lpstr>
      <vt:lpstr>Deployment Challenges for Service Members </vt:lpstr>
      <vt:lpstr>Deployment Challenges for  Service Members </vt:lpstr>
      <vt:lpstr>Deployment Challenges for Service Members </vt:lpstr>
      <vt:lpstr>Deployment Challenges for Service Members </vt:lpstr>
      <vt:lpstr>Deployment Challenges for Service Members </vt:lpstr>
      <vt:lpstr>Reintegration</vt:lpstr>
      <vt:lpstr>Campus Challenges</vt:lpstr>
      <vt:lpstr>BATTLEMIND Skills</vt:lpstr>
      <vt:lpstr>Slide 24</vt:lpstr>
      <vt:lpstr>Slide 25</vt:lpstr>
      <vt:lpstr>Slide 26</vt:lpstr>
      <vt:lpstr>Slide 27</vt:lpstr>
      <vt:lpstr>Slide 28</vt:lpstr>
      <vt:lpstr>Slide 29</vt:lpstr>
      <vt:lpstr>Slide 30</vt:lpstr>
      <vt:lpstr>Slide 31</vt:lpstr>
      <vt:lpstr>Outreach 101 – Needs Assessment</vt:lpstr>
      <vt:lpstr>Outreach 201 – Direct Service</vt:lpstr>
      <vt:lpstr>Slide 34</vt:lpstr>
      <vt:lpstr>Slide 35</vt:lpstr>
      <vt:lpstr>Following Deployment</vt:lpstr>
      <vt:lpstr>Training resources….</vt:lpstr>
      <vt:lpstr>CDP Website: www.deploymentpsych.org</vt:lpstr>
      <vt:lpstr>Online Learning</vt:lpstr>
      <vt:lpstr>Slide 40</vt:lpstr>
      <vt:lpstr>Questions and Discussion</vt:lpstr>
      <vt:lpstr>Clinical Resources</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Student Veterans of America:  Veteran Center Plan</vt:lpstr>
      <vt:lpstr>Slide 57</vt:lpstr>
      <vt:lpstr>American Council on Education: Campus Recommendations</vt:lpstr>
      <vt:lpstr>Slide 59</vt:lpstr>
      <vt:lpstr>Slide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Ted Bonar</dc:creator>
  <cp:lastModifiedBy>Ted Bonar</cp:lastModifiedBy>
  <cp:revision>671</cp:revision>
  <dcterms:created xsi:type="dcterms:W3CDTF">2010-08-31T13:02:27Z</dcterms:created>
  <dcterms:modified xsi:type="dcterms:W3CDTF">2011-10-11T16:09:29Z</dcterms:modified>
</cp:coreProperties>
</file>