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0973-C9D4-48B3-B476-1C587D1DCD13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BCC4-941C-4E9B-A799-C7B6A0B046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A81368-1FE3-41FE-B8A5-64BC3630BC31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0E9236-C94F-4661-A32C-018248796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ba.va.gov/" TargetMode="External"/><Relationship Id="rId2" Type="http://schemas.openxmlformats.org/officeDocument/2006/relationships/hyperlink" Target="mailto:matthew.greenlee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m.va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 101: An overview of federal benefits for veterans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Matt Greenlee, MSW, LCSW</a:t>
            </a:r>
          </a:p>
          <a:p>
            <a:r>
              <a:rPr lang="en-US" dirty="0" smtClean="0"/>
              <a:t>Chief, Social Work Service</a:t>
            </a:r>
          </a:p>
          <a:p>
            <a:r>
              <a:rPr lang="en-US" dirty="0" smtClean="0"/>
              <a:t>Richard L. Roudebush VA Medical Center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6" name="Content Placeholder 5" descr="pva_iraq_copter_070925_s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3112" y="1997075"/>
            <a:ext cx="5057775" cy="3914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4" name="Content Placeholder 3" descr="030407_war11amupdate01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01" b="2900"/>
          <a:stretch>
            <a:fillRect/>
          </a:stretch>
        </p:blipFill>
        <p:spPr>
          <a:xfrm>
            <a:off x="1219200" y="1524000"/>
            <a:ext cx="6816483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4" name="Content Placeholder 3" descr="030404_war4pm04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972" b="2900"/>
          <a:stretch>
            <a:fillRect/>
          </a:stretch>
        </p:blipFill>
        <p:spPr>
          <a:xfrm>
            <a:off x="2819400" y="1600200"/>
            <a:ext cx="3577154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served in active military, naval or air service</a:t>
            </a:r>
          </a:p>
          <a:p>
            <a:r>
              <a:rPr lang="en-US" dirty="0" smtClean="0"/>
              <a:t>Released under conditions </a:t>
            </a:r>
            <a:r>
              <a:rPr lang="en-US" b="1" i="1" dirty="0" smtClean="0"/>
              <a:t>other than dishonorable</a:t>
            </a:r>
          </a:p>
          <a:p>
            <a:r>
              <a:rPr lang="en-US" dirty="0" smtClean="0"/>
              <a:t>Includes Reserve and National Guard if they were called to active duty (other than training only)</a:t>
            </a:r>
          </a:p>
          <a:p>
            <a:r>
              <a:rPr lang="en-US" dirty="0" smtClean="0"/>
              <a:t>After Sept. 7, 1980, must have 24 continuous months of service, or the full period for which they were called to active duty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Groups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14856" t="16401" r="53600" b="11024"/>
          <a:stretch>
            <a:fillRect/>
          </a:stretch>
        </p:blipFill>
        <p:spPr bwMode="auto">
          <a:xfrm>
            <a:off x="1752600" y="1371600"/>
            <a:ext cx="61584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3 Example:</a:t>
            </a:r>
          </a:p>
          <a:p>
            <a:pPr lvl="1"/>
            <a:r>
              <a:rPr lang="en-US" dirty="0" smtClean="0"/>
              <a:t>Veterans with SC Disability rated 10-20 %</a:t>
            </a:r>
          </a:p>
          <a:p>
            <a:pPr lvl="1"/>
            <a:r>
              <a:rPr lang="en-US" dirty="0" smtClean="0"/>
              <a:t>Former POWS</a:t>
            </a:r>
          </a:p>
          <a:p>
            <a:pPr lvl="1"/>
            <a:r>
              <a:rPr lang="en-US" dirty="0" smtClean="0"/>
              <a:t>Purple Heart Medal recipients</a:t>
            </a:r>
          </a:p>
          <a:p>
            <a:pPr lvl="1"/>
            <a:r>
              <a:rPr lang="en-US" dirty="0" smtClean="0"/>
              <a:t>Veterans awarded special eligibility for disabilities incurred in treatment or participation in a VA VR program</a:t>
            </a:r>
          </a:p>
          <a:p>
            <a:pPr lvl="1"/>
            <a:r>
              <a:rPr lang="en-US" dirty="0" smtClean="0"/>
              <a:t>Veterans whose discharge was for a disability incurred or aggravated in the line of duty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 Discharged Combat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Priority Group 6 (unless eligible for higher group) for five years post-discharge</a:t>
            </a:r>
          </a:p>
          <a:p>
            <a:r>
              <a:rPr lang="en-US" dirty="0" smtClean="0"/>
              <a:t>Veterans, Activated Reservists, National Guard</a:t>
            </a:r>
          </a:p>
          <a:p>
            <a:r>
              <a:rPr lang="en-US" dirty="0" smtClean="0"/>
              <a:t>Served active duty in theater of combat operations after 11/11/98</a:t>
            </a:r>
          </a:p>
          <a:p>
            <a:r>
              <a:rPr lang="en-US" dirty="0" smtClean="0"/>
              <a:t>Discharge under Other than Dishonorable Conditions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VA Care and meds at no cost for any condition related to combat service for 5 years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Veterans Health Administration</a:t>
            </a:r>
          </a:p>
          <a:p>
            <a:pPr lvl="1"/>
            <a:r>
              <a:rPr lang="en-US" dirty="0" smtClean="0"/>
              <a:t>Inpatient Care</a:t>
            </a:r>
          </a:p>
          <a:p>
            <a:pPr lvl="1"/>
            <a:r>
              <a:rPr lang="en-US" dirty="0" smtClean="0"/>
              <a:t>Extended Care</a:t>
            </a:r>
          </a:p>
          <a:p>
            <a:pPr lvl="1"/>
            <a:r>
              <a:rPr lang="en-US" dirty="0" smtClean="0"/>
              <a:t>Medication</a:t>
            </a:r>
          </a:p>
          <a:p>
            <a:pPr lvl="1"/>
            <a:r>
              <a:rPr lang="en-US" dirty="0" smtClean="0"/>
              <a:t>Outpatient Care</a:t>
            </a:r>
          </a:p>
          <a:p>
            <a:r>
              <a:rPr lang="en-US" u="sng" dirty="0" smtClean="0"/>
              <a:t>Veterans Benefits Administration</a:t>
            </a:r>
          </a:p>
          <a:p>
            <a:pPr lvl="1"/>
            <a:r>
              <a:rPr lang="en-US" dirty="0" smtClean="0"/>
              <a:t>Compensation and Pension</a:t>
            </a:r>
          </a:p>
          <a:p>
            <a:pPr lvl="1"/>
            <a:r>
              <a:rPr lang="en-US" dirty="0" smtClean="0"/>
              <a:t>Education and Training</a:t>
            </a:r>
          </a:p>
          <a:p>
            <a:pPr lvl="1"/>
            <a:r>
              <a:rPr lang="en-US" dirty="0" smtClean="0"/>
              <a:t>Home Loan Guaranty</a:t>
            </a:r>
          </a:p>
          <a:p>
            <a:pPr lvl="1"/>
            <a:r>
              <a:rPr lang="en-US" dirty="0" smtClean="0"/>
              <a:t>VA Life Insurance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likely case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030625_tarawa_15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646" b="1429"/>
          <a:stretch>
            <a:fillRect/>
          </a:stretch>
        </p:blipFill>
        <p:spPr>
          <a:xfrm>
            <a:off x="2819400" y="1219200"/>
            <a:ext cx="3505200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“Todd” – age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Service: 5/1/2000 to 4/28/2010</a:t>
            </a:r>
          </a:p>
          <a:p>
            <a:r>
              <a:rPr lang="en-US" dirty="0" smtClean="0"/>
              <a:t>Branch of Service:  U.S. Army</a:t>
            </a:r>
          </a:p>
          <a:p>
            <a:r>
              <a:rPr lang="en-US" dirty="0" smtClean="0"/>
              <a:t>Combat Zone Dates:</a:t>
            </a:r>
          </a:p>
          <a:p>
            <a:pPr lvl="1"/>
            <a:r>
              <a:rPr lang="en-US" dirty="0" smtClean="0"/>
              <a:t>First Deployment:  Iraq March 2003 – May 2004</a:t>
            </a:r>
          </a:p>
          <a:p>
            <a:pPr lvl="1"/>
            <a:r>
              <a:rPr lang="en-US" dirty="0" smtClean="0"/>
              <a:t>Second Deployment: Iraq May 2007 – July 2008</a:t>
            </a:r>
          </a:p>
          <a:p>
            <a:r>
              <a:rPr lang="en-US" dirty="0" smtClean="0"/>
              <a:t>Military Occupation Specialty:  Infantry (11B)</a:t>
            </a:r>
          </a:p>
          <a:p>
            <a:r>
              <a:rPr lang="en-US" dirty="0" smtClean="0"/>
              <a:t>Discharge Status:  Honorable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OMBAT_INFAN_NICK_QB.jpg"/>
          <p:cNvPicPr/>
          <p:nvPr/>
        </p:nvPicPr>
        <p:blipFill>
          <a:blip r:embed="rId2" cstate="print"/>
          <a:srcRect l="7728" t="31148" r="7494" b="36065"/>
          <a:stretch>
            <a:fillRect/>
          </a:stretch>
        </p:blipFill>
        <p:spPr>
          <a:xfrm>
            <a:off x="3124200" y="5257800"/>
            <a:ext cx="344805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Eligibility for VA Benefits and Services</a:t>
            </a:r>
          </a:p>
          <a:p>
            <a:r>
              <a:rPr lang="en-US" dirty="0" smtClean="0"/>
              <a:t>Veteran Health </a:t>
            </a:r>
            <a:r>
              <a:rPr lang="en-US" dirty="0" smtClean="0"/>
              <a:t>Care</a:t>
            </a:r>
            <a:r>
              <a:rPr lang="en-US" dirty="0" smtClean="0"/>
              <a:t> </a:t>
            </a:r>
            <a:r>
              <a:rPr lang="en-US" dirty="0" smtClean="0"/>
              <a:t>– VHA</a:t>
            </a:r>
          </a:p>
          <a:p>
            <a:r>
              <a:rPr lang="en-US" dirty="0" smtClean="0"/>
              <a:t>Veteran Benefits – VBA</a:t>
            </a:r>
          </a:p>
          <a:p>
            <a:r>
              <a:rPr lang="en-US" dirty="0" smtClean="0"/>
              <a:t>Veteran Burial and Memorial Benefits – NCA</a:t>
            </a:r>
          </a:p>
          <a:p>
            <a:r>
              <a:rPr lang="en-US" dirty="0" smtClean="0"/>
              <a:t>Special Initiatives </a:t>
            </a:r>
          </a:p>
          <a:p>
            <a:pPr lvl="1"/>
            <a:r>
              <a:rPr lang="en-US" dirty="0" smtClean="0"/>
              <a:t>VA Homeless Program</a:t>
            </a:r>
          </a:p>
          <a:p>
            <a:pPr lvl="1"/>
            <a:r>
              <a:rPr lang="en-US" dirty="0" smtClean="0"/>
              <a:t>Caregiver Support Services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U.S. Army Third Infantry Division assault of Baghdad in April 2003.</a:t>
            </a:r>
          </a:p>
          <a:p>
            <a:pPr lvl="1"/>
            <a:r>
              <a:rPr lang="en-US" dirty="0" smtClean="0"/>
              <a:t>Experienced light arms fire,  mortars and RPG fire during invasion</a:t>
            </a:r>
          </a:p>
          <a:p>
            <a:pPr lvl="1"/>
            <a:r>
              <a:rPr lang="en-US" dirty="0" smtClean="0"/>
              <a:t>Several encounters with Hussein Regime dressed in civilian clothes that surprised his unit</a:t>
            </a:r>
          </a:p>
          <a:p>
            <a:r>
              <a:rPr lang="en-US" dirty="0" smtClean="0"/>
              <a:t>Part of Troop Surge in 2007, again with Third Infantry Division, Southern Baghdad Belts</a:t>
            </a:r>
          </a:p>
          <a:p>
            <a:pPr lvl="1"/>
            <a:r>
              <a:rPr lang="en-US" dirty="0" smtClean="0"/>
              <a:t>Counterinsurgency Missions</a:t>
            </a:r>
          </a:p>
          <a:p>
            <a:pPr lvl="1"/>
            <a:r>
              <a:rPr lang="en-US" dirty="0" smtClean="0"/>
              <a:t>Exposed to IED, sniper fire, RPG fire</a:t>
            </a:r>
          </a:p>
          <a:p>
            <a:pPr lvl="1"/>
            <a:r>
              <a:rPr lang="en-US" dirty="0" smtClean="0"/>
              <a:t>Three close friends KIA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Presenting to VA after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Remembers talking to VA staff at a PDHRA but did not come for follow-up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Did not take advantage of transition services</a:t>
            </a:r>
            <a:endParaRPr lang="en-US" dirty="0" smtClean="0"/>
          </a:p>
          <a:p>
            <a:r>
              <a:rPr lang="en-US" dirty="0" smtClean="0"/>
              <a:t>Presents to the ED in January 2011, first encounter with VA Health Care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Sleep problems</a:t>
            </a:r>
          </a:p>
          <a:p>
            <a:pPr lvl="1"/>
            <a:r>
              <a:rPr lang="en-US" dirty="0" smtClean="0"/>
              <a:t>Angry a lot</a:t>
            </a:r>
          </a:p>
          <a:p>
            <a:pPr lvl="1"/>
            <a:r>
              <a:rPr lang="en-US" dirty="0" smtClean="0"/>
              <a:t>Fiancé says to MD “He’s just different.” </a:t>
            </a:r>
          </a:p>
          <a:p>
            <a:pPr lvl="1"/>
            <a:r>
              <a:rPr lang="en-US" dirty="0" smtClean="0"/>
              <a:t>Denies having suicidal thoughts</a:t>
            </a:r>
          </a:p>
          <a:p>
            <a:pPr lvl="1"/>
            <a:r>
              <a:rPr lang="en-US" dirty="0" smtClean="0"/>
              <a:t>Drinking alcohol more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Referral to Seamless Transition Integrated Care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TICC DSC_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90800"/>
            <a:ext cx="533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048000"/>
            <a:ext cx="1883849" cy="36933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Todd &amp; His 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905000"/>
            <a:ext cx="171713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5334000"/>
            <a:ext cx="19239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Substance Abuse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34363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09600"/>
            <a:ext cx="21435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Veteran Crisis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667000"/>
            <a:ext cx="176362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Dental (maybe)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867400"/>
            <a:ext cx="17475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My HealtheVet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114800"/>
            <a:ext cx="22445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Caregiver Programs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3048000"/>
            <a:ext cx="20521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Work Restoration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1676400"/>
            <a:ext cx="314541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Service-Connected Disability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4572000"/>
            <a:ext cx="189987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Post-9/11 GI Bill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762000"/>
            <a:ext cx="28312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 Home Loan Guaranty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486400"/>
            <a:ext cx="204735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 Life Insurance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05200" y="2895600"/>
            <a:ext cx="1905000" cy="685800"/>
          </a:xfrm>
          <a:prstGeom prst="rect">
            <a:avLst/>
          </a:prstGeom>
          <a:noFill/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685800"/>
            <a:ext cx="1676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Primary Care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0"/>
            <a:ext cx="261481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257800" y="1143000"/>
            <a:ext cx="762000" cy="1752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15" idx="1"/>
          </p:cNvCxnSpPr>
          <p:nvPr/>
        </p:nvCxnSpPr>
        <p:spPr>
          <a:xfrm flipV="1">
            <a:off x="5410200" y="3232666"/>
            <a:ext cx="1676400" cy="58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10200" y="2286000"/>
            <a:ext cx="1219200" cy="762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0" idx="0"/>
          </p:cNvCxnSpPr>
          <p:nvPr/>
        </p:nvCxnSpPr>
        <p:spPr>
          <a:xfrm>
            <a:off x="5410200" y="3505200"/>
            <a:ext cx="2043419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1"/>
            <a:endCxn id="12" idx="3"/>
          </p:cNvCxnSpPr>
          <p:nvPr/>
        </p:nvCxnSpPr>
        <p:spPr>
          <a:xfrm flipH="1" flipV="1">
            <a:off x="2678024" y="2851666"/>
            <a:ext cx="827176" cy="3868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2" idx="2"/>
          </p:cNvCxnSpPr>
          <p:nvPr/>
        </p:nvCxnSpPr>
        <p:spPr>
          <a:xfrm flipH="1" flipV="1">
            <a:off x="1676400" y="1055132"/>
            <a:ext cx="762000" cy="621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19400" y="2057400"/>
            <a:ext cx="990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267200" y="2057400"/>
            <a:ext cx="1524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495800" y="914400"/>
            <a:ext cx="152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4" idx="0"/>
          </p:cNvCxnSpPr>
          <p:nvPr/>
        </p:nvCxnSpPr>
        <p:spPr>
          <a:xfrm flipH="1">
            <a:off x="2036663" y="3429000"/>
            <a:ext cx="1468537" cy="685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048000" y="3581400"/>
            <a:ext cx="638237" cy="1752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124200" y="57150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429000" y="3581400"/>
            <a:ext cx="609600" cy="17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>
            <a:off x="4457700" y="3581400"/>
            <a:ext cx="266700" cy="990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10200" y="4953000"/>
            <a:ext cx="304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5029200" y="3581400"/>
            <a:ext cx="3048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0"/>
          </p:cNvCxnSpPr>
          <p:nvPr/>
        </p:nvCxnSpPr>
        <p:spPr>
          <a:xfrm>
            <a:off x="5334000" y="3581400"/>
            <a:ext cx="2242878" cy="1905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657600" y="2057400"/>
            <a:ext cx="38100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find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Service-Connected Disabilities</a:t>
            </a:r>
          </a:p>
          <a:p>
            <a:pPr lvl="1"/>
            <a:r>
              <a:rPr lang="en-US" dirty="0" smtClean="0"/>
              <a:t>Monetary benefit paid to Veteran who was injured/disabled during active military service</a:t>
            </a:r>
          </a:p>
          <a:p>
            <a:pPr lvl="1"/>
            <a:r>
              <a:rPr lang="en-US" dirty="0" smtClean="0"/>
              <a:t>Must have discharged under conditions other than dishonorable</a:t>
            </a:r>
          </a:p>
          <a:p>
            <a:r>
              <a:rPr lang="en-US" dirty="0" smtClean="0"/>
              <a:t>Variable rating based on degree of impairment and the number of dependents</a:t>
            </a:r>
          </a:p>
          <a:p>
            <a:r>
              <a:rPr lang="en-US" dirty="0" smtClean="0"/>
              <a:t>Federal and State income tax exempt</a:t>
            </a:r>
          </a:p>
          <a:p>
            <a:r>
              <a:rPr lang="en-US" dirty="0" smtClean="0"/>
              <a:t>Apply with VBA or with assistance from a VSO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524000"/>
          <a:ext cx="6096000" cy="47868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2011 VA Disability Compensation Rates for Veterans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Veteran’s Disability Rating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Monthly Rate Paid to Veterans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10 percent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$123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20 percent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$243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30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$376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40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$541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50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$770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60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$974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70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$1,228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80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$1,427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90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$1,604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100 percent*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$2,673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Todd’s Awarded – </a:t>
            </a:r>
            <a:br>
              <a:rPr lang="en-US" dirty="0" smtClean="0"/>
            </a:br>
            <a:r>
              <a:rPr lang="en-US" dirty="0" smtClean="0"/>
              <a:t>70% for PTSD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VR and Employment</a:t>
            </a:r>
          </a:p>
          <a:p>
            <a:pPr lvl="1"/>
            <a:r>
              <a:rPr lang="en-US" dirty="0" smtClean="0"/>
              <a:t>20% SC and employment handicap</a:t>
            </a:r>
          </a:p>
          <a:p>
            <a:pPr lvl="1"/>
            <a:r>
              <a:rPr lang="en-US" dirty="0" smtClean="0"/>
              <a:t>10% SC and serious employment handicap</a:t>
            </a:r>
          </a:p>
          <a:p>
            <a:r>
              <a:rPr lang="en-US" dirty="0" smtClean="0"/>
              <a:t>Rehabilitation Plan</a:t>
            </a:r>
          </a:p>
          <a:p>
            <a:pPr lvl="1"/>
            <a:r>
              <a:rPr lang="en-US" dirty="0" smtClean="0"/>
              <a:t>Reemployment with Previous Employer</a:t>
            </a:r>
          </a:p>
          <a:p>
            <a:pPr lvl="1"/>
            <a:r>
              <a:rPr lang="en-US" dirty="0" smtClean="0"/>
              <a:t>Rapid Access to Employment</a:t>
            </a:r>
          </a:p>
          <a:p>
            <a:pPr lvl="1"/>
            <a:r>
              <a:rPr lang="en-US" dirty="0" smtClean="0"/>
              <a:t>Self-Employment</a:t>
            </a:r>
          </a:p>
          <a:p>
            <a:pPr lvl="1"/>
            <a:r>
              <a:rPr lang="en-US" dirty="0" smtClean="0"/>
              <a:t>Employment through long-term services</a:t>
            </a:r>
          </a:p>
          <a:p>
            <a:pPr lvl="1"/>
            <a:r>
              <a:rPr lang="en-US" dirty="0" smtClean="0"/>
              <a:t>Independent living services</a:t>
            </a:r>
          </a:p>
          <a:p>
            <a:pPr lvl="1"/>
            <a:r>
              <a:rPr lang="en-US" dirty="0" smtClean="0"/>
              <a:t>Period of rehabilitation program</a:t>
            </a:r>
          </a:p>
          <a:p>
            <a:pPr lvl="1"/>
            <a:r>
              <a:rPr lang="en-US" dirty="0" smtClean="0"/>
              <a:t>Work study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Wants to return to school soon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Post- 9/11 GI Bill</a:t>
            </a:r>
          </a:p>
          <a:p>
            <a:pPr lvl="1"/>
            <a:r>
              <a:rPr lang="en-US" dirty="0" smtClean="0"/>
              <a:t>Served 90 days after 9/10/01 </a:t>
            </a:r>
          </a:p>
          <a:p>
            <a:pPr lvl="1"/>
            <a:r>
              <a:rPr lang="en-US" dirty="0" smtClean="0"/>
              <a:t>Benefit expires 15 years from last period of active duty</a:t>
            </a:r>
          </a:p>
          <a:p>
            <a:pPr lvl="1"/>
            <a:r>
              <a:rPr lang="en-US" dirty="0" smtClean="0"/>
              <a:t>Based on length of service, benefits include:</a:t>
            </a:r>
          </a:p>
          <a:p>
            <a:pPr lvl="2"/>
            <a:r>
              <a:rPr lang="en-US" dirty="0" smtClean="0"/>
              <a:t>Tuition and fees</a:t>
            </a:r>
          </a:p>
          <a:p>
            <a:pPr lvl="2"/>
            <a:r>
              <a:rPr lang="en-US" dirty="0" smtClean="0"/>
              <a:t>Monthly housing allowance</a:t>
            </a:r>
          </a:p>
          <a:p>
            <a:pPr lvl="2"/>
            <a:r>
              <a:rPr lang="en-US" dirty="0" smtClean="0"/>
              <a:t>Books and supplies up to $1000/year</a:t>
            </a:r>
          </a:p>
          <a:p>
            <a:pPr lvl="2"/>
            <a:r>
              <a:rPr lang="en-US" dirty="0" smtClean="0"/>
              <a:t>$500 relocation assistance if moving from rural area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Care – Back pain</a:t>
            </a:r>
          </a:p>
          <a:p>
            <a:r>
              <a:rPr lang="en-US" dirty="0" smtClean="0"/>
              <a:t>Mental Health Treatment – PTSD</a:t>
            </a:r>
          </a:p>
          <a:p>
            <a:pPr lvl="1"/>
            <a:r>
              <a:rPr lang="en-US" dirty="0" smtClean="0"/>
              <a:t>VA has heavily invested in training MH Providers in evidenced-based therapies (Cognitive Processing Therapy, Prolonged Imaginal Exposure, Cognitive Restructuring)</a:t>
            </a:r>
          </a:p>
          <a:p>
            <a:pPr lvl="1"/>
            <a:r>
              <a:rPr lang="en-US" dirty="0" smtClean="0"/>
              <a:t>Pharmacotherapy</a:t>
            </a:r>
          </a:p>
          <a:p>
            <a:r>
              <a:rPr lang="en-US" dirty="0" smtClean="0"/>
              <a:t>Substance Abuse Treatment – Alcohol Abuse?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INTERDENDENCE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Home Loan Guaranty</a:t>
            </a:r>
          </a:p>
          <a:p>
            <a:pPr lvl="1"/>
            <a:r>
              <a:rPr lang="en-US" dirty="0" smtClean="0"/>
              <a:t>Service member, Veteran, Reservist, Surviving Spouse can buy a home, condo, manufactured housing or refinance</a:t>
            </a:r>
          </a:p>
          <a:p>
            <a:pPr lvl="1"/>
            <a:r>
              <a:rPr lang="en-US" dirty="0" smtClean="0"/>
              <a:t>VA guaranty protects lender from loss if borrower fails to repay loan</a:t>
            </a:r>
          </a:p>
          <a:p>
            <a:pPr lvl="1"/>
            <a:r>
              <a:rPr lang="en-US" dirty="0" smtClean="0"/>
              <a:t>Guarantees 25% of loan amount – no down payment needed</a:t>
            </a:r>
          </a:p>
          <a:p>
            <a:r>
              <a:rPr lang="en-US" dirty="0" smtClean="0"/>
              <a:t>VA Life Insurance</a:t>
            </a:r>
          </a:p>
          <a:p>
            <a:pPr lvl="1"/>
            <a:r>
              <a:rPr lang="en-US" dirty="0" smtClean="0"/>
              <a:t>Available because military/Veterans may not qualify for commercial products due to risks involved in military service or due to service-related disabilities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Veteran?</a:t>
            </a:r>
            <a:endParaRPr lang="en-US" dirty="0"/>
          </a:p>
        </p:txBody>
      </p:sp>
      <p:pic>
        <p:nvPicPr>
          <p:cNvPr id="6" name="Content Placeholder 5" descr="IMG_3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772454" cy="4327525"/>
          </a:xfrm>
        </p:spPr>
      </p:pic>
      <p:sp>
        <p:nvSpPr>
          <p:cNvPr id="7" name="TextBox 6"/>
          <p:cNvSpPr txBox="1"/>
          <p:nvPr/>
        </p:nvSpPr>
        <p:spPr>
          <a:xfrm>
            <a:off x="2133600" y="6019800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War II:  Dec. 7, 1941, through Dec. 31, 1946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“Uphill Battle”</a:t>
            </a:r>
            <a:endParaRPr lang="en-US" dirty="0"/>
          </a:p>
        </p:txBody>
      </p:sp>
      <p:pic>
        <p:nvPicPr>
          <p:cNvPr id="4" name="Content Placeholder 3" descr="CG-2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6211774" cy="4708525"/>
          </a:xfrm>
        </p:spPr>
      </p:pic>
      <p:sp>
        <p:nvSpPr>
          <p:cNvPr id="5" name="Rectangle 4"/>
          <p:cNvSpPr/>
          <p:nvPr/>
        </p:nvSpPr>
        <p:spPr>
          <a:xfrm>
            <a:off x="457200" y="6211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Company E, 16th Infantry, 1st Infantry Division….one of the first waves at Omaha Beach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Burial and Memorial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Eligibility (DD214)</a:t>
            </a:r>
          </a:p>
          <a:p>
            <a:pPr lvl="1"/>
            <a:r>
              <a:rPr lang="en-US" dirty="0" smtClean="0"/>
              <a:t>Active Duty Veterans under conditions other than dishonorable</a:t>
            </a:r>
          </a:p>
          <a:p>
            <a:pPr lvl="1"/>
            <a:r>
              <a:rPr lang="en-US" dirty="0" smtClean="0"/>
              <a:t>Active Duty Service members</a:t>
            </a:r>
          </a:p>
          <a:p>
            <a:pPr lvl="1"/>
            <a:r>
              <a:rPr lang="en-US" dirty="0" smtClean="0"/>
              <a:t>Active/Inactive Duty Training</a:t>
            </a:r>
          </a:p>
          <a:p>
            <a:pPr lvl="1"/>
            <a:r>
              <a:rPr lang="en-US" dirty="0" smtClean="0"/>
              <a:t>Spouses and dependent </a:t>
            </a:r>
            <a:r>
              <a:rPr lang="en-US" dirty="0" smtClean="0"/>
              <a:t>children</a:t>
            </a:r>
            <a:endParaRPr lang="en-US" dirty="0" smtClean="0"/>
          </a:p>
        </p:txBody>
      </p:sp>
      <p:pic>
        <p:nvPicPr>
          <p:cNvPr id="4" name="Picture 3" descr="lgmedal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572000"/>
            <a:ext cx="2057400" cy="1615440"/>
          </a:xfrm>
          <a:prstGeom prst="rect">
            <a:avLst/>
          </a:prstGeom>
        </p:spPr>
      </p:pic>
      <p:pic>
        <p:nvPicPr>
          <p:cNvPr id="5" name="Picture 4" descr="fltg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648200"/>
            <a:ext cx="2948668" cy="146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62484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Medallion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172200"/>
            <a:ext cx="13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Marker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Burial and Memorial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Burial at no cost in a national cemetery (72/131 open for burial)</a:t>
            </a:r>
          </a:p>
          <a:p>
            <a:pPr lvl="1"/>
            <a:r>
              <a:rPr lang="en-US" dirty="0" smtClean="0"/>
              <a:t>Headstones, Markers, Medallions (at no cost)</a:t>
            </a:r>
          </a:p>
          <a:p>
            <a:pPr lvl="1"/>
            <a:r>
              <a:rPr lang="en-US" dirty="0" smtClean="0"/>
              <a:t>Presidential Memorial Certificate</a:t>
            </a:r>
          </a:p>
          <a:p>
            <a:pPr lvl="1"/>
            <a:r>
              <a:rPr lang="en-US" dirty="0" smtClean="0"/>
              <a:t>Burial Flag</a:t>
            </a:r>
          </a:p>
          <a:p>
            <a:pPr lvl="1"/>
            <a:r>
              <a:rPr lang="en-US" dirty="0" smtClean="0"/>
              <a:t>Reimbursement up to $2000 for </a:t>
            </a:r>
          </a:p>
          <a:p>
            <a:pPr lvl="1">
              <a:buNone/>
            </a:pPr>
            <a:r>
              <a:rPr lang="en-US" dirty="0" smtClean="0"/>
              <a:t>    private burial if Veteran’s death</a:t>
            </a:r>
          </a:p>
          <a:p>
            <a:pPr lvl="1">
              <a:buNone/>
            </a:pPr>
            <a:r>
              <a:rPr lang="en-US" dirty="0" smtClean="0"/>
              <a:t>    is SC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p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657600"/>
            <a:ext cx="132397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Burial and Memorial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Burial Allowance - $300 for Veteran entitled to compensation or pension at time of death</a:t>
            </a:r>
          </a:p>
          <a:p>
            <a:pPr lvl="1"/>
            <a:r>
              <a:rPr lang="en-US" dirty="0" smtClean="0"/>
              <a:t>Plot Allowance – for Veteran discharged from AD due to disability during service; receiving compensation or pension; died in VA facility</a:t>
            </a:r>
          </a:p>
          <a:p>
            <a:pPr lvl="1"/>
            <a:r>
              <a:rPr lang="en-US" dirty="0" smtClean="0"/>
              <a:t>Military Funeral Honors</a:t>
            </a:r>
            <a:endParaRPr lang="en-US" dirty="0"/>
          </a:p>
        </p:txBody>
      </p:sp>
      <p:pic>
        <p:nvPicPr>
          <p:cNvPr id="5" name="Picture 4" descr="Mulli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267200"/>
            <a:ext cx="3584028" cy="23756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Homeless Services</a:t>
            </a:r>
          </a:p>
          <a:p>
            <a:pPr lvl="1"/>
            <a:r>
              <a:rPr lang="en-US" dirty="0" smtClean="0"/>
              <a:t>End Veteran Homelessness by 2015</a:t>
            </a:r>
          </a:p>
          <a:p>
            <a:pPr lvl="1"/>
            <a:r>
              <a:rPr lang="en-US" dirty="0" smtClean="0"/>
              <a:t>“No wrong door” approach</a:t>
            </a:r>
          </a:p>
          <a:p>
            <a:pPr lvl="1"/>
            <a:r>
              <a:rPr lang="en-US" dirty="0" smtClean="0"/>
              <a:t>Grant &amp; Per Diem – 238 beds, 4 community partners</a:t>
            </a:r>
          </a:p>
          <a:p>
            <a:pPr lvl="1"/>
            <a:r>
              <a:rPr lang="en-US" dirty="0" smtClean="0"/>
              <a:t>HUD/VASH – 215 total with 30 pending, 35 in Bloomington</a:t>
            </a:r>
          </a:p>
          <a:p>
            <a:pPr lvl="1"/>
            <a:r>
              <a:rPr lang="en-US" dirty="0" smtClean="0"/>
              <a:t>Contract Residential Housing – 18, VOA</a:t>
            </a:r>
          </a:p>
          <a:p>
            <a:pPr lvl="1"/>
            <a:r>
              <a:rPr lang="en-US" dirty="0" smtClean="0"/>
              <a:t>Dom – 50, Partners in Housing</a:t>
            </a:r>
          </a:p>
          <a:p>
            <a:pPr lvl="1"/>
            <a:r>
              <a:rPr lang="en-US" dirty="0" smtClean="0"/>
              <a:t>Outreach/In-reach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Caregiver Support Services – Post 9/11 Veteran who sustained serious injury and has significant impairment requiring CG </a:t>
            </a:r>
          </a:p>
          <a:p>
            <a:pPr lvl="1"/>
            <a:r>
              <a:rPr lang="en-US" dirty="0" smtClean="0"/>
              <a:t>Monthly stipend</a:t>
            </a:r>
          </a:p>
          <a:p>
            <a:pPr lvl="1"/>
            <a:r>
              <a:rPr lang="en-US" dirty="0" smtClean="0"/>
              <a:t>Travel expenses</a:t>
            </a:r>
          </a:p>
          <a:p>
            <a:pPr lvl="1"/>
            <a:r>
              <a:rPr lang="en-US" dirty="0" smtClean="0"/>
              <a:t>Access to health insurance (</a:t>
            </a:r>
            <a:r>
              <a:rPr lang="en-US" dirty="0" smtClean="0"/>
              <a:t>ChampVA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Mental health counseling</a:t>
            </a:r>
          </a:p>
          <a:p>
            <a:pPr lvl="1"/>
            <a:r>
              <a:rPr lang="en-US" dirty="0" smtClean="0"/>
              <a:t>Caregiver training</a:t>
            </a:r>
          </a:p>
          <a:p>
            <a:pPr lvl="1"/>
            <a:r>
              <a:rPr lang="en-US" dirty="0" smtClean="0"/>
              <a:t>Respite care (not less than 30 days/yr)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 descr="right_support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715000"/>
            <a:ext cx="33655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rgbClr val="C5EAB8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chemeClr val="tx1"/>
                </a:solidFill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Caregivers </a:t>
            </a:r>
            <a:r>
              <a:rPr lang="en-US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Receive</a:t>
            </a:r>
            <a:r>
              <a:rPr lang="en-US" sz="1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ERAs</a:t>
            </a:r>
            <a:endParaRPr lang="en-US" sz="1400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person education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Interactive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 site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Telehealth training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 techniques, strategies, and skills for caring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Counseling and other services under § 1782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Respite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care, age and medically appropriate, including in home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 §1720B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Information on all available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VA/community services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2392728"/>
            <a:ext cx="7848600" cy="4160472"/>
          </a:xfrm>
          <a:prstGeom prst="ellipse">
            <a:avLst/>
          </a:prstGeom>
          <a:solidFill>
            <a:srgbClr val="DCDBB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b="1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</a:t>
            </a:r>
            <a:r>
              <a:rPr lang="en-US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Caregivers </a:t>
            </a:r>
            <a:r>
              <a:rPr lang="en-US" sz="12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Additionally</a:t>
            </a:r>
            <a:r>
              <a:rPr lang="en-US" sz="1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Receive</a:t>
            </a:r>
            <a:r>
              <a:rPr lang="en-US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14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9-11 Only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Appropriate instruction and training 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Travel, lodging, and per diem for training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Lodging and subsistence for appointments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Respite care during training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Ongoing technical support 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Counseling</a:t>
            </a:r>
          </a:p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800" u="sng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4572000"/>
            <a:ext cx="5715000" cy="1828800"/>
          </a:xfrm>
          <a:prstGeom prst="ellipse">
            <a:avLst/>
          </a:prstGeom>
          <a:solidFill>
            <a:srgbClr val="B7DAF7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defRPr/>
            </a:pPr>
            <a:endParaRPr lang="en-US" sz="1600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defRPr/>
            </a:pPr>
            <a:endParaRPr lang="en-US" sz="1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defRPr/>
            </a:pPr>
            <a:r>
              <a:rPr lang="en-U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</a:t>
            </a:r>
            <a:r>
              <a:rPr lang="en-US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Caregivers </a:t>
            </a:r>
            <a:r>
              <a:rPr lang="en-US" sz="12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Additionally Receive</a:t>
            </a:r>
            <a:r>
              <a:rPr lang="en-US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ctr">
              <a:defRPr/>
            </a:pPr>
            <a:r>
              <a:rPr lang="en-US" sz="14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9-11 Only</a:t>
            </a:r>
          </a:p>
          <a:p>
            <a:pPr lvl="1"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Monthly caregiver stipend</a:t>
            </a:r>
          </a:p>
          <a:p>
            <a:pPr lvl="1" algn="ctr"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Appropriate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mental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services</a:t>
            </a:r>
          </a:p>
          <a:p>
            <a:pPr lvl="1" algn="ctr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 coverage</a:t>
            </a: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7D3F0-D776-42D1-A027-D64B46B1A8E5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366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5062" y="676275"/>
            <a:ext cx="433387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Matt Greenlee, Chief of Social Work</a:t>
            </a:r>
          </a:p>
          <a:p>
            <a:pPr lvl="1"/>
            <a:r>
              <a:rPr lang="en-US" dirty="0" smtClean="0"/>
              <a:t>317-988-3832</a:t>
            </a:r>
          </a:p>
          <a:p>
            <a:pPr lvl="1"/>
            <a:r>
              <a:rPr lang="en-US" dirty="0" smtClean="0">
                <a:hlinkClick r:id="rId2"/>
              </a:rPr>
              <a:t>matthew.greenlee@va.gov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Veterans Benefits Administration</a:t>
            </a:r>
          </a:p>
          <a:p>
            <a:pPr lvl="1"/>
            <a:r>
              <a:rPr lang="en-US" dirty="0" smtClean="0"/>
              <a:t> 1-800-827-1000</a:t>
            </a:r>
          </a:p>
          <a:p>
            <a:pPr lvl="1"/>
            <a:r>
              <a:rPr lang="en-US" dirty="0" smtClean="0">
                <a:hlinkClick r:id="rId3"/>
              </a:rPr>
              <a:t>www.vba.va.gov/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National Cemetery Administration </a:t>
            </a:r>
          </a:p>
          <a:p>
            <a:pPr lvl="1"/>
            <a:r>
              <a:rPr lang="en-US" dirty="0" smtClean="0"/>
              <a:t>1-800-827-1000</a:t>
            </a:r>
          </a:p>
          <a:p>
            <a:pPr lvl="1"/>
            <a:r>
              <a:rPr lang="en-US" dirty="0" smtClean="0">
                <a:hlinkClick r:id="rId4"/>
              </a:rPr>
              <a:t>www.cem.va.gov/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Veteran?</a:t>
            </a:r>
            <a:endParaRPr lang="en-US" dirty="0"/>
          </a:p>
        </p:txBody>
      </p:sp>
      <p:pic>
        <p:nvPicPr>
          <p:cNvPr id="4" name="Content Placeholder 3" descr="IMG_1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7043" y="1600200"/>
            <a:ext cx="3529913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6" name="Content Placeholder 5" descr="woun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30400"/>
            <a:ext cx="5715000" cy="4048125"/>
          </a:xfrm>
        </p:spPr>
      </p:pic>
      <p:sp>
        <p:nvSpPr>
          <p:cNvPr id="7" name="TextBox 6"/>
          <p:cNvSpPr txBox="1"/>
          <p:nvPr/>
        </p:nvSpPr>
        <p:spPr>
          <a:xfrm>
            <a:off x="1981200" y="6172200"/>
            <a:ext cx="518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Korean War:  June 27, 1950, through Jan. 31, 1955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4" name="Content Placeholder 3" descr="WolmiFl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87562"/>
            <a:ext cx="5715000" cy="3733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1292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17220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Vietnam War: Aug. 5, 1964 , through May 7, 1975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4" name="Content Placeholder 3" descr="10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5410200" cy="41703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Veteran</a:t>
            </a:r>
            <a:endParaRPr lang="en-US" dirty="0"/>
          </a:p>
        </p:txBody>
      </p:sp>
      <p:pic>
        <p:nvPicPr>
          <p:cNvPr id="4" name="Content Placeholder 3" descr="110109_fea1_a_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5162550" cy="3682619"/>
          </a:xfrm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Gulf War: Aug. 2, 1990 through a date set by law or Presidential Proclamation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696</TotalTime>
  <Words>1300</Words>
  <Application>Microsoft Office PowerPoint</Application>
  <PresentationFormat>On-screen Show (4:3)</PresentationFormat>
  <Paragraphs>297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VA 101: An overview of federal benefits for veterans</vt:lpstr>
      <vt:lpstr>Course Objectives</vt:lpstr>
      <vt:lpstr>Who is a Veteran?</vt:lpstr>
      <vt:lpstr>Who is a Veteran?</vt:lpstr>
      <vt:lpstr>Who is a Veteran</vt:lpstr>
      <vt:lpstr>Who is a Veteran</vt:lpstr>
      <vt:lpstr>Who is a Veteran</vt:lpstr>
      <vt:lpstr>Who is a Veteran</vt:lpstr>
      <vt:lpstr>Who is a Veteran</vt:lpstr>
      <vt:lpstr>Who is a Veteran</vt:lpstr>
      <vt:lpstr>Who is a Veteran</vt:lpstr>
      <vt:lpstr>Who is a Veteran</vt:lpstr>
      <vt:lpstr>Eligibility</vt:lpstr>
      <vt:lpstr>Priority Groups</vt:lpstr>
      <vt:lpstr>Priority Groups</vt:lpstr>
      <vt:lpstr>Recently Discharged Combat Veterans</vt:lpstr>
      <vt:lpstr>Navigating Services</vt:lpstr>
      <vt:lpstr>A likely case…</vt:lpstr>
      <vt:lpstr>“Todd” – age 31</vt:lpstr>
      <vt:lpstr>Combat Experiences</vt:lpstr>
      <vt:lpstr>Presenting to VA after discharge</vt:lpstr>
      <vt:lpstr>Next steps</vt:lpstr>
      <vt:lpstr>Slide 23</vt:lpstr>
      <vt:lpstr>Can’t find work…</vt:lpstr>
      <vt:lpstr>How much?</vt:lpstr>
      <vt:lpstr>Todd’s Awarded –  70% for PTSD </vt:lpstr>
      <vt:lpstr>Wants to return to school soon </vt:lpstr>
      <vt:lpstr>Integrated Health Care</vt:lpstr>
      <vt:lpstr>Securing the future</vt:lpstr>
      <vt:lpstr>“Uphill Battle”</vt:lpstr>
      <vt:lpstr>Burial and Memorial Benefits</vt:lpstr>
      <vt:lpstr>Burial and Memorial Benefits</vt:lpstr>
      <vt:lpstr>Burial and Memorial Benefits</vt:lpstr>
      <vt:lpstr>Special Programs</vt:lpstr>
      <vt:lpstr>Special Programs</vt:lpstr>
      <vt:lpstr>Slide 36</vt:lpstr>
      <vt:lpstr>Slide 37</vt:lpstr>
      <vt:lpstr>Contact Information</vt:lpstr>
    </vt:vector>
  </TitlesOfParts>
  <Company>VAMC Indianapolis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101: An overview of federal benefits for veterans</dc:title>
  <dc:creator>vhaindgreenm0</dc:creator>
  <cp:lastModifiedBy>vhaindgreenm0</cp:lastModifiedBy>
  <cp:revision>92</cp:revision>
  <dcterms:created xsi:type="dcterms:W3CDTF">2011-10-03T12:14:53Z</dcterms:created>
  <dcterms:modified xsi:type="dcterms:W3CDTF">2011-10-07T16:21:44Z</dcterms:modified>
</cp:coreProperties>
</file>